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55"/>
  </p:notesMasterIdLst>
  <p:sldIdLst>
    <p:sldId id="333" r:id="rId3"/>
    <p:sldId id="332" r:id="rId4"/>
    <p:sldId id="334" r:id="rId5"/>
    <p:sldId id="335" r:id="rId6"/>
    <p:sldId id="336" r:id="rId7"/>
    <p:sldId id="337" r:id="rId8"/>
    <p:sldId id="380" r:id="rId9"/>
    <p:sldId id="418" r:id="rId10"/>
    <p:sldId id="461" r:id="rId11"/>
    <p:sldId id="419" r:id="rId12"/>
    <p:sldId id="420" r:id="rId13"/>
    <p:sldId id="462" r:id="rId14"/>
    <p:sldId id="339" r:id="rId15"/>
    <p:sldId id="340" r:id="rId16"/>
    <p:sldId id="341" r:id="rId17"/>
    <p:sldId id="342" r:id="rId18"/>
    <p:sldId id="343" r:id="rId19"/>
    <p:sldId id="344" r:id="rId20"/>
    <p:sldId id="345" r:id="rId21"/>
    <p:sldId id="346" r:id="rId22"/>
    <p:sldId id="348" r:id="rId23"/>
    <p:sldId id="349" r:id="rId24"/>
    <p:sldId id="350" r:id="rId25"/>
    <p:sldId id="351" r:id="rId26"/>
    <p:sldId id="347" r:id="rId27"/>
    <p:sldId id="352" r:id="rId28"/>
    <p:sldId id="353" r:id="rId29"/>
    <p:sldId id="421" r:id="rId30"/>
    <p:sldId id="355" r:id="rId31"/>
    <p:sldId id="356" r:id="rId32"/>
    <p:sldId id="357" r:id="rId33"/>
    <p:sldId id="358" r:id="rId34"/>
    <p:sldId id="359" r:id="rId35"/>
    <p:sldId id="360" r:id="rId36"/>
    <p:sldId id="361" r:id="rId37"/>
    <p:sldId id="362" r:id="rId38"/>
    <p:sldId id="363" r:id="rId39"/>
    <p:sldId id="364" r:id="rId40"/>
    <p:sldId id="365" r:id="rId41"/>
    <p:sldId id="366" r:id="rId42"/>
    <p:sldId id="367" r:id="rId43"/>
    <p:sldId id="368" r:id="rId44"/>
    <p:sldId id="369" r:id="rId45"/>
    <p:sldId id="370" r:id="rId46"/>
    <p:sldId id="371" r:id="rId47"/>
    <p:sldId id="423" r:id="rId48"/>
    <p:sldId id="372" r:id="rId49"/>
    <p:sldId id="373" r:id="rId50"/>
    <p:sldId id="374" r:id="rId51"/>
    <p:sldId id="424" r:id="rId52"/>
    <p:sldId id="425" r:id="rId53"/>
    <p:sldId id="379" r:id="rId5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33CC"/>
    <a:srgbClr val="9933FF"/>
    <a:srgbClr val="D31111"/>
    <a:srgbClr val="FD6E6E"/>
    <a:srgbClr val="EE4D4D"/>
    <a:srgbClr val="FF8686"/>
    <a:srgbClr val="D806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749" autoAdjust="0"/>
  </p:normalViewPr>
  <p:slideViewPr>
    <p:cSldViewPr snapToGrid="0">
      <p:cViewPr varScale="1">
        <p:scale>
          <a:sx n="106" d="100"/>
          <a:sy n="106" d="100"/>
        </p:scale>
        <p:origin x="-714" y="-8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4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7A9CF-894A-4B08-B557-9F23E1119FDF}" type="datetimeFigureOut">
              <a:rPr lang="zh-CN" altLang="en-US" smtClean="0"/>
              <a:pPr/>
              <a:t>2017/11/16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E3B078-93F3-464F-9CC4-6BA678A96114}" type="slidenum">
              <a:rPr lang="zh-CN" altLang="en-US" smtClean="0"/>
              <a:pPr/>
              <a:t>‹#›</a:t>
            </a:fld>
            <a:endParaRPr lang="zh-CN" altLang="en-US"/>
          </a:p>
        </p:txBody>
      </p:sp>
    </p:spTree>
    <p:extLst>
      <p:ext uri="{BB962C8B-B14F-4D97-AF65-F5344CB8AC3E}">
        <p14:creationId xmlns:p14="http://schemas.microsoft.com/office/powerpoint/2010/main" val="3219217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17</a:t>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pPr/>
              <a:t>18</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19</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20</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21</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pPr/>
              <a:t>22</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23</a:t>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24</a:t>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25</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26</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pPr/>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27</a:t>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29</a:t>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pPr/>
              <a:t>30</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31</a:t>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32</a:t>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33</a:t>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34</a:t>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35</a:t>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36</a:t>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pPr/>
              <a:t>37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pPr/>
              <a:t>5</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38</a:t>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39</a:t>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40</a:t>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41</a:t>
            </a:fld>
            <a:endParaRPr lang="zh-CN"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pPr/>
              <a:t>42</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43</a:t>
            </a:fld>
            <a:endParaRPr lang="zh-CN" alt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44</a:t>
            </a:fld>
            <a:endParaRPr lang="zh-CN" alt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pPr/>
              <a:t>45</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47</a:t>
            </a:fld>
            <a:endParaRPr lang="zh-CN" alt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48</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6</a:t>
            </a:fld>
            <a:endParaRPr lang="zh-CN" alt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49</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13</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14</a:t>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15</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mtClean="0"/>
              <a:t>党的十九大报告中对于中国特色社会主义进入新时代之后的主要矛盾进行了全新的阐述</a:t>
            </a:r>
            <a:r>
              <a:rPr lang="en-US" altLang="zh-CN" smtClean="0"/>
              <a:t>——</a:t>
            </a:r>
            <a:r>
              <a:rPr lang="zh-CN" altLang="en-US" smtClean="0"/>
              <a:t>人民日益增长的美好生活需要和不平衡不充分的发展之间的矛盾。之所以有了新的主要矛盾，可以从纵横两个角度来理解。纵向看，人民群众的物质文化生活需要已经得到了基本满足，落后的社会生产问题也得到了有效解决；横向看，人民对美好生活的需要和向往也突破了物质和文化层面，拓展到了美学、生态、道德等领域。</a:t>
            </a:r>
            <a:endParaRPr lang="zh-CN" altLang="en-US" dirty="0"/>
          </a:p>
        </p:txBody>
      </p:sp>
      <p:sp>
        <p:nvSpPr>
          <p:cNvPr id="4" name="灯片编号占位符 3"/>
          <p:cNvSpPr>
            <a:spLocks noGrp="1"/>
          </p:cNvSpPr>
          <p:nvPr>
            <p:ph type="sldNum" sz="quarter" idx="10"/>
          </p:nvPr>
        </p:nvSpPr>
        <p:spPr/>
        <p:txBody>
          <a:bodyPr/>
          <a:lstStyle/>
          <a:p>
            <a:fld id="{0FE3B078-93F3-464F-9CC4-6BA678A96114}" type="slidenum">
              <a:rPr lang="zh-CN" altLang="en-US" smtClean="0">
                <a:solidFill>
                  <a:prstClr val="black"/>
                </a:solidFill>
              </a:rPr>
              <a:pPr/>
              <a:t>16</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B34AF553-237A-45BF-A236-3713870C435B}" type="datetimeFigureOut">
              <a:rPr lang="zh-CN" altLang="en-US" smtClean="0"/>
              <a:pPr/>
              <a:t>2017/11/16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9CBD10-72F2-4F7C-BBED-CC9D7DFB98E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34AF553-237A-45BF-A236-3713870C435B}" type="datetimeFigureOut">
              <a:rPr lang="zh-CN" altLang="en-US" smtClean="0"/>
              <a:pPr/>
              <a:t>2017/11/16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9CBD10-72F2-4F7C-BBED-CC9D7DFB98E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34AF553-237A-45BF-A236-3713870C435B}" type="datetimeFigureOut">
              <a:rPr lang="zh-CN" altLang="en-US" smtClean="0"/>
              <a:pPr/>
              <a:t>2017/11/16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9CBD10-72F2-4F7C-BBED-CC9D7DFB98EB}"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Freeform 5"/>
          <p:cNvSpPr>
            <a:spLocks noChangeAspect="1"/>
          </p:cNvSpPr>
          <p:nvPr userDrawn="1"/>
        </p:nvSpPr>
        <p:spPr bwMode="auto">
          <a:xfrm>
            <a:off x="239349" y="213596"/>
            <a:ext cx="566344" cy="566341"/>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chemeClr val="accent2"/>
          </a:solidFill>
          <a:ln>
            <a:noFill/>
          </a:ln>
          <a:effectLst/>
        </p:spPr>
        <p:txBody>
          <a:bodyPr vert="horz" wrap="square" lIns="89996" tIns="44997" rIns="89996" bIns="44997" numCol="1" anchor="t" anchorCtr="0" compatLnSpc="1"/>
          <a:lstStyle/>
          <a:p>
            <a:endParaRPr lang="zh-CN" altLang="en-US" sz="1340"/>
          </a:p>
        </p:txBody>
      </p:sp>
      <p:cxnSp>
        <p:nvCxnSpPr>
          <p:cNvPr id="4" name="直接连接符 3"/>
          <p:cNvCxnSpPr/>
          <p:nvPr/>
        </p:nvCxnSpPr>
        <p:spPr>
          <a:xfrm>
            <a:off x="805693" y="740701"/>
            <a:ext cx="1105685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0">
    <p:pull/>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2017/11/16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2017/11/16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2017/11/16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2017/11/16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2017/11/16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2017/11/16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2017/11/16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34AF553-237A-45BF-A236-3713870C435B}" type="datetimeFigureOut">
              <a:rPr lang="zh-CN" altLang="en-US" smtClean="0"/>
              <a:pPr/>
              <a:t>2017/11/16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9CBD10-72F2-4F7C-BBED-CC9D7DFB98EB}"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2017/11/16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2017/11/16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2017/11/16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B34AF553-237A-45BF-A236-3713870C435B}" type="datetimeFigureOut">
              <a:rPr lang="zh-CN" altLang="en-US" smtClean="0"/>
              <a:pPr/>
              <a:t>2017/11/16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9CBD10-72F2-4F7C-BBED-CC9D7DFB98E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34AF553-237A-45BF-A236-3713870C435B}" type="datetimeFigureOut">
              <a:rPr lang="zh-CN" altLang="en-US" smtClean="0"/>
              <a:pPr/>
              <a:t>2017/11/16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9CBD10-72F2-4F7C-BBED-CC9D7DFB98E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34AF553-237A-45BF-A236-3713870C435B}" type="datetimeFigureOut">
              <a:rPr lang="zh-CN" altLang="en-US" smtClean="0"/>
              <a:pPr/>
              <a:t>2017/11/16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9CBD10-72F2-4F7C-BBED-CC9D7DFB98E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34AF553-237A-45BF-A236-3713870C435B}" type="datetimeFigureOut">
              <a:rPr lang="zh-CN" altLang="en-US" smtClean="0"/>
              <a:pPr/>
              <a:t>2017/11/16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9CBD10-72F2-4F7C-BBED-CC9D7DFB98E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34AF553-237A-45BF-A236-3713870C435B}" type="datetimeFigureOut">
              <a:rPr lang="zh-CN" altLang="en-US" smtClean="0"/>
              <a:pPr/>
              <a:t>2017/11/16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9CBD10-72F2-4F7C-BBED-CC9D7DFB98E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B34AF553-237A-45BF-A236-3713870C435B}" type="datetimeFigureOut">
              <a:rPr lang="zh-CN" altLang="en-US" smtClean="0"/>
              <a:pPr/>
              <a:t>2017/11/16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9CBD10-72F2-4F7C-BBED-CC9D7DFB98E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B34AF553-237A-45BF-A236-3713870C435B}" type="datetimeFigureOut">
              <a:rPr lang="zh-CN" altLang="en-US" smtClean="0"/>
              <a:pPr/>
              <a:t>2017/11/16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9CBD10-72F2-4F7C-BBED-CC9D7DFB98E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4AF553-237A-45BF-A236-3713870C435B}" type="datetimeFigureOut">
              <a:rPr lang="zh-CN" altLang="en-US" smtClean="0"/>
              <a:pPr/>
              <a:t>2017/11/16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9CBD10-72F2-4F7C-BBED-CC9D7DFB98EB}" type="slidenum">
              <a:rPr lang="zh-CN" altLang="en-US" smtClean="0"/>
              <a:pPr/>
              <a:t>‹#›</a:t>
            </a:fld>
            <a:endParaRPr lang="zh-CN" altLang="en-US"/>
          </a:p>
        </p:txBody>
      </p:sp>
      <p:pic>
        <p:nvPicPr>
          <p:cNvPr id="36" name="图片 3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225" y="5694680"/>
            <a:ext cx="12146915" cy="1098550"/>
          </a:xfrm>
          <a:prstGeom prst="rect">
            <a:avLst/>
          </a:prstGeom>
        </p:spPr>
      </p:pic>
      <p:pic>
        <p:nvPicPr>
          <p:cNvPr id="21" name="Picture 38" descr="03"/>
          <p:cNvPicPr>
            <a:picLocks noChangeAspect="1" noChangeArrowheads="1"/>
          </p:cNvPicPr>
          <p:nvPr userDrawn="1"/>
        </p:nvPicPr>
        <p:blipFill>
          <a:blip r:embed="rId15" cstate="print">
            <a:lum contrast="50000"/>
            <a:extLst>
              <a:ext uri="{28A0092B-C50C-407E-A947-70E740481C1C}">
                <a14:useLocalDpi xmlns:a14="http://schemas.microsoft.com/office/drawing/2010/main" val="0"/>
              </a:ext>
            </a:extLst>
          </a:blip>
          <a:srcRect/>
          <a:stretch>
            <a:fillRect/>
          </a:stretch>
        </p:blipFill>
        <p:spPr bwMode="auto">
          <a:xfrm rot="20547139">
            <a:off x="177165" y="4806950"/>
            <a:ext cx="3016250" cy="149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descr="liangxueyizuo2.png"/>
          <p:cNvPicPr>
            <a:picLocks noChangeAspect="1"/>
          </p:cNvPicPr>
          <p:nvPr userDrawn="1"/>
        </p:nvPicPr>
        <p:blipFill>
          <a:blip r:embed="rId16" cstate="print">
            <a:extLst>
              <a:ext uri="{BEBA8EAE-BF5A-486C-A8C5-ECC9F3942E4B}">
                <a14:imgProps xmlns:a14="http://schemas.microsoft.com/office/drawing/2010/main">
                  <a14:imgLayer r:embed="rId17">
                    <a14:imgEffect>
                      <a14:brightnessContrast bright="20000" contrast="25000"/>
                    </a14:imgEffect>
                    <a14:imgEffect>
                      <a14:colorTemperature colorTemp="11500"/>
                    </a14:imgEffect>
                  </a14:imgLayer>
                </a14:imgProps>
              </a:ext>
            </a:extLst>
          </a:blip>
          <a:stretch>
            <a:fillRect/>
          </a:stretch>
        </p:blipFill>
        <p:spPr>
          <a:xfrm>
            <a:off x="10815955" y="3921125"/>
            <a:ext cx="1353185" cy="2872105"/>
          </a:xfrm>
          <a:prstGeom prst="rect">
            <a:avLst/>
          </a:prstGeom>
        </p:spPr>
      </p:pic>
      <p:pic>
        <p:nvPicPr>
          <p:cNvPr id="16" name="图片 1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806940" y="143510"/>
            <a:ext cx="2244090" cy="127190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22" presetClass="entr" presetSubtype="2" fill="hold" nodeType="withEffect">
                                  <p:stCondLst>
                                    <p:cond delay="900"/>
                                  </p:stCondLst>
                                  <p:childTnLst>
                                    <p:set>
                                      <p:cBhvr>
                                        <p:cTn id="9" dur="1" fill="hold">
                                          <p:stCondLst>
                                            <p:cond delay="0"/>
                                          </p:stCondLst>
                                        </p:cTn>
                                        <p:tgtEl>
                                          <p:spTgt spid="21"/>
                                        </p:tgtEl>
                                        <p:attrNameLst>
                                          <p:attrName>style.visibility</p:attrName>
                                        </p:attrNameLst>
                                      </p:cBhvr>
                                      <p:to>
                                        <p:strVal val="visible"/>
                                      </p:to>
                                    </p:set>
                                    <p:animEffect transition="in" filter="wipe(right)">
                                      <p:cBhvr>
                                        <p:cTn id="10" dur="1100"/>
                                        <p:tgtEl>
                                          <p:spTgt spid="2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2017/11/16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3" Type="http://schemas.openxmlformats.org/officeDocument/2006/relationships/tags" Target="../tags/tag6.xml"/><Relationship Id="rId21" Type="http://schemas.openxmlformats.org/officeDocument/2006/relationships/slideLayout" Target="../slideLayouts/slideLayout7.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image" Target="../media/image19.png"/><Relationship Id="rId10" Type="http://schemas.openxmlformats.org/officeDocument/2006/relationships/tags" Target="../tags/tag13.xml"/><Relationship Id="rId19" Type="http://schemas.openxmlformats.org/officeDocument/2006/relationships/tags" Target="../tags/tag22.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tags" Target="../tags/tag36.xml"/><Relationship Id="rId18" Type="http://schemas.openxmlformats.org/officeDocument/2006/relationships/notesSlide" Target="../notesSlides/notesSlide36.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slideLayout" Target="../slideLayouts/slideLayout7.xml"/><Relationship Id="rId2" Type="http://schemas.openxmlformats.org/officeDocument/2006/relationships/tags" Target="../tags/tag25.xml"/><Relationship Id="rId16" Type="http://schemas.openxmlformats.org/officeDocument/2006/relationships/tags" Target="../tags/tag39.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5" Type="http://schemas.openxmlformats.org/officeDocument/2006/relationships/tags" Target="../tags/tag38.xml"/><Relationship Id="rId10" Type="http://schemas.openxmlformats.org/officeDocument/2006/relationships/tags" Target="../tags/tag33.xml"/><Relationship Id="rId19" Type="http://schemas.openxmlformats.org/officeDocument/2006/relationships/image" Target="../media/image19.png"/><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35.jpeg"/><Relationship Id="rId5" Type="http://schemas.openxmlformats.org/officeDocument/2006/relationships/image" Target="../media/image19.png"/><Relationship Id="rId4"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image" Target="../media/image19.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39.xml"/><Relationship Id="rId5" Type="http://schemas.openxmlformats.org/officeDocument/2006/relationships/slideLayout" Target="../slideLayouts/slideLayout7.xml"/><Relationship Id="rId4" Type="http://schemas.openxmlformats.org/officeDocument/2006/relationships/tags" Target="../tags/tag45.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7.png"/><Relationship Id="rId7"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2.png"/><Relationship Id="rId4" Type="http://schemas.openxmlformats.org/officeDocument/2006/relationships/image" Target="../media/image42.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6">
            <a:hlinkClick r:id="" action="ppaction://hlinkshowjump?jump=nextslide"/>
          </p:cNvPr>
          <p:cNvSpPr txBox="1"/>
          <p:nvPr/>
        </p:nvSpPr>
        <p:spPr>
          <a:xfrm>
            <a:off x="3649979" y="4749157"/>
            <a:ext cx="4688840" cy="583565"/>
          </a:xfrm>
          <a:prstGeom prst="rect">
            <a:avLst/>
          </a:prstGeom>
        </p:spPr>
        <p:txBody>
          <a:bodyPr vert="horz"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marL="0" marR="0" lvl="0" indent="0" algn="dist" defTabSz="68580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smtClean="0">
                <a:ln w="3175">
                  <a:noFill/>
                </a:ln>
                <a:solidFill>
                  <a:srgbClr val="AC0000">
                    <a:lumMod val="75000"/>
                  </a:srgbClr>
                </a:solidFill>
                <a:effectLst/>
                <a:uLnTx/>
                <a:uFillTx/>
                <a:latin typeface="微软雅黑" panose="020B0503020204020204" pitchFamily="34" charset="-122"/>
                <a:ea typeface="微软雅黑" panose="020B0503020204020204" pitchFamily="34" charset="-122"/>
              </a:rPr>
              <a:t>    </a:t>
            </a:r>
            <a:r>
              <a:rPr kumimoji="0" lang="zh-CN" altLang="en-US" sz="3200" b="1" i="0" u="none" strike="noStrike" kern="0" cap="none" spc="0" normalizeH="0" baseline="0" noProof="0" dirty="0" smtClean="0">
                <a:ln w="3175">
                  <a:noFill/>
                </a:ln>
                <a:solidFill>
                  <a:srgbClr val="AC0000">
                    <a:lumMod val="75000"/>
                  </a:srgbClr>
                </a:solidFill>
                <a:effectLst/>
                <a:uLnTx/>
                <a:uFillTx/>
                <a:latin typeface="微软雅黑" panose="020B0503020204020204" pitchFamily="34" charset="-122"/>
                <a:ea typeface="微软雅黑" panose="020B0503020204020204" pitchFamily="34" charset="-122"/>
              </a:rPr>
              <a:t> 马克思主义学</a:t>
            </a:r>
            <a:r>
              <a:rPr kumimoji="0" lang="zh-CN" altLang="en-US" sz="3200" b="1" i="0" u="none" strike="noStrike" kern="0" cap="none" spc="0" normalizeH="0" baseline="0" noProof="0" smtClean="0">
                <a:ln w="3175">
                  <a:noFill/>
                </a:ln>
                <a:solidFill>
                  <a:srgbClr val="AC0000">
                    <a:lumMod val="75000"/>
                  </a:srgbClr>
                </a:solidFill>
                <a:effectLst/>
                <a:uLnTx/>
                <a:uFillTx/>
                <a:latin typeface="微软雅黑" panose="020B0503020204020204" pitchFamily="34" charset="-122"/>
                <a:ea typeface="微软雅黑" panose="020B0503020204020204" pitchFamily="34" charset="-122"/>
              </a:rPr>
              <a:t>院   张芬</a:t>
            </a:r>
            <a:endParaRPr kumimoji="0" lang="en-US" altLang="zh-CN" sz="3200" b="1" i="0" u="none" strike="noStrike" kern="0" cap="none" spc="0" normalizeH="0" baseline="0" noProof="0" dirty="0" smtClean="0">
              <a:ln w="3175">
                <a:noFill/>
              </a:ln>
              <a:solidFill>
                <a:srgbClr val="AC0000">
                  <a:lumMod val="75000"/>
                </a:srgbClr>
              </a:solidFill>
              <a:effectLst/>
              <a:uLnTx/>
              <a:uFillTx/>
              <a:latin typeface="微软雅黑" panose="020B0503020204020204" pitchFamily="34" charset="-122"/>
              <a:ea typeface="微软雅黑" panose="020B0503020204020204" pitchFamily="34" charset="-122"/>
            </a:endParaRPr>
          </a:p>
        </p:txBody>
      </p:sp>
      <p:sp>
        <p:nvSpPr>
          <p:cNvPr id="13314" name="矩形 5"/>
          <p:cNvSpPr>
            <a:spLocks noChangeArrowheads="1"/>
          </p:cNvSpPr>
          <p:nvPr/>
        </p:nvSpPr>
        <p:spPr bwMode="auto">
          <a:xfrm>
            <a:off x="1989138" y="1073309"/>
            <a:ext cx="7786687" cy="3262432"/>
          </a:xfrm>
          <a:prstGeom prst="rect">
            <a:avLst/>
          </a:prstGeom>
          <a:noFill/>
          <a:ln w="9525">
            <a:noFill/>
            <a:miter lim="800000"/>
          </a:ln>
        </p:spPr>
        <p:txBody>
          <a:bodyPr anchor="ctr">
            <a:spAutoFit/>
          </a:bodyPr>
          <a:lstStyle/>
          <a:p>
            <a:pPr algn="ctr">
              <a:lnSpc>
                <a:spcPct val="150000"/>
              </a:lnSpc>
            </a:pPr>
            <a:r>
              <a:rPr lang="zh-CN" altLang="en-US" sz="5400" b="1" dirty="0">
                <a:solidFill>
                  <a:srgbClr val="0033CC"/>
                </a:solidFill>
                <a:latin typeface="黑体" panose="02010609060101010101" charset="-122"/>
                <a:ea typeface="黑体" panose="02010609060101010101" charset="-122"/>
              </a:rPr>
              <a:t>新时代的政治宣言</a:t>
            </a:r>
          </a:p>
          <a:p>
            <a:pPr algn="ctr">
              <a:lnSpc>
                <a:spcPct val="150000"/>
              </a:lnSpc>
            </a:pPr>
            <a:r>
              <a:rPr lang="zh-CN" altLang="en-US" sz="5400" b="1" dirty="0">
                <a:solidFill>
                  <a:srgbClr val="0033CC"/>
                </a:solidFill>
                <a:latin typeface="黑体" panose="02010609060101010101" charset="-122"/>
                <a:ea typeface="黑体" panose="02010609060101010101" charset="-122"/>
              </a:rPr>
              <a:t>新征程的行动纲领</a:t>
            </a:r>
            <a:endParaRPr lang="zh-CN" altLang="en-US" sz="5400" b="1" dirty="0">
              <a:solidFill>
                <a:srgbClr val="0033CC"/>
              </a:solidFill>
            </a:endParaRPr>
          </a:p>
          <a:p>
            <a:pPr algn="ctr"/>
            <a:r>
              <a:rPr lang="zh-CN" altLang="en-US" sz="2000" b="1" dirty="0">
                <a:solidFill>
                  <a:srgbClr val="0033CC"/>
                </a:solidFill>
                <a:ea typeface="楷体" panose="02010609060101010101" pitchFamily="49" charset="-122"/>
              </a:rPr>
              <a:t>                            </a:t>
            </a:r>
          </a:p>
          <a:p>
            <a:pPr algn="ctr"/>
            <a:r>
              <a:rPr lang="zh-CN" altLang="en-US" sz="2000" b="1">
                <a:solidFill>
                  <a:srgbClr val="0033CC"/>
                </a:solidFill>
                <a:ea typeface="楷体" panose="02010609060101010101" pitchFamily="49" charset="-122"/>
              </a:rPr>
              <a:t>                                   </a:t>
            </a:r>
            <a:r>
              <a:rPr lang="zh-CN" altLang="en-US" sz="2000" b="1" smtClean="0">
                <a:solidFill>
                  <a:srgbClr val="0033CC"/>
                </a:solidFill>
                <a:ea typeface="楷体" panose="02010609060101010101" pitchFamily="49" charset="-122"/>
              </a:rPr>
              <a:t> </a:t>
            </a:r>
            <a:r>
              <a:rPr lang="zh-CN" altLang="en-US" sz="2400" b="1">
                <a:solidFill>
                  <a:srgbClr val="0033CC"/>
                </a:solidFill>
                <a:latin typeface="黑体" panose="02010609060101010101" charset="-122"/>
                <a:ea typeface="黑体" panose="02010609060101010101" charset="-122"/>
              </a:rPr>
              <a:t>——</a:t>
            </a:r>
            <a:r>
              <a:rPr lang="zh-CN" altLang="zh-CN" sz="2400" b="1">
                <a:solidFill>
                  <a:srgbClr val="0033CC"/>
                </a:solidFill>
                <a:latin typeface="黑体" panose="02010609060101010101" charset="-122"/>
                <a:ea typeface="黑体" panose="02010609060101010101" charset="-122"/>
              </a:rPr>
              <a:t>十</a:t>
            </a:r>
            <a:r>
              <a:rPr lang="zh-CN" altLang="en-US" sz="2400" b="1">
                <a:solidFill>
                  <a:srgbClr val="0033CC"/>
                </a:solidFill>
                <a:latin typeface="黑体" panose="02010609060101010101" charset="-122"/>
                <a:ea typeface="黑体" panose="02010609060101010101" charset="-122"/>
              </a:rPr>
              <a:t>九大</a:t>
            </a:r>
            <a:r>
              <a:rPr lang="zh-CN" altLang="zh-CN" sz="2400" b="1">
                <a:solidFill>
                  <a:srgbClr val="0033CC"/>
                </a:solidFill>
                <a:latin typeface="黑体" panose="02010609060101010101" charset="-122"/>
                <a:ea typeface="黑体" panose="02010609060101010101" charset="-122"/>
              </a:rPr>
              <a:t>精神</a:t>
            </a:r>
            <a:r>
              <a:rPr lang="zh-CN" altLang="en-US" sz="2400" b="1">
                <a:solidFill>
                  <a:srgbClr val="0033CC"/>
                </a:solidFill>
                <a:latin typeface="黑体" panose="02010609060101010101" charset="-122"/>
                <a:ea typeface="黑体" panose="02010609060101010101" charset="-122"/>
              </a:rPr>
              <a:t>宣讲</a:t>
            </a:r>
          </a:p>
        </p:txBody>
      </p:sp>
      <p:pic>
        <p:nvPicPr>
          <p:cNvPr id="36" name="图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5" y="5756275"/>
            <a:ext cx="12071985" cy="1091565"/>
          </a:xfrm>
          <a:prstGeom prst="rect">
            <a:avLst/>
          </a:prstGeom>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9525"/>
            <a:ext cx="3711575" cy="24999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8" descr="03"/>
          <p:cNvPicPr>
            <a:picLocks noChangeAspect="1" noChangeArrowheads="1"/>
          </p:cNvPicPr>
          <p:nvPr/>
        </p:nvPicPr>
        <p:blipFill>
          <a:blip r:embed="rId5" cstate="print">
            <a:lum contrast="50000"/>
            <a:extLst>
              <a:ext uri="{28A0092B-C50C-407E-A947-70E740481C1C}">
                <a14:useLocalDpi xmlns:a14="http://schemas.microsoft.com/office/drawing/2010/main" val="0"/>
              </a:ext>
            </a:extLst>
          </a:blip>
          <a:srcRect/>
          <a:stretch>
            <a:fillRect/>
          </a:stretch>
        </p:blipFill>
        <p:spPr bwMode="auto">
          <a:xfrm rot="20547139">
            <a:off x="1308314" y="4992838"/>
            <a:ext cx="1748668" cy="86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5370" y="306705"/>
            <a:ext cx="1867535" cy="1058545"/>
          </a:xfrm>
          <a:prstGeom prst="rect">
            <a:avLst/>
          </a:prstGeom>
        </p:spPr>
      </p:pic>
      <p:pic>
        <p:nvPicPr>
          <p:cNvPr id="29" name="图片 28" descr="liangxueyizuo2.png"/>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5000"/>
                    </a14:imgEffect>
                    <a14:imgEffect>
                      <a14:colorTemperature colorTemp="11500"/>
                    </a14:imgEffect>
                  </a14:imgLayer>
                </a14:imgProps>
              </a:ext>
            </a:extLst>
          </a:blip>
          <a:stretch>
            <a:fillRect/>
          </a:stretch>
        </p:blipFill>
        <p:spPr>
          <a:xfrm>
            <a:off x="10251440" y="2293620"/>
            <a:ext cx="1866900" cy="39617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22" presetClass="entr" presetSubtype="2" fill="hold" nodeType="withEffect">
                                  <p:stCondLst>
                                    <p:cond delay="900"/>
                                  </p:stCondLst>
                                  <p:childTnLst>
                                    <p:set>
                                      <p:cBhvr>
                                        <p:cTn id="12" dur="1" fill="hold">
                                          <p:stCondLst>
                                            <p:cond delay="0"/>
                                          </p:stCondLst>
                                        </p:cTn>
                                        <p:tgtEl>
                                          <p:spTgt spid="21"/>
                                        </p:tgtEl>
                                        <p:attrNameLst>
                                          <p:attrName>style.visibility</p:attrName>
                                        </p:attrNameLst>
                                      </p:cBhvr>
                                      <p:to>
                                        <p:strVal val="visible"/>
                                      </p:to>
                                    </p:set>
                                    <p:animEffect transition="in" filter="wipe(right)">
                                      <p:cBhvr>
                                        <p:cTn id="13" dur="1100"/>
                                        <p:tgtEl>
                                          <p:spTgt spid="21"/>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16305" y="1149985"/>
            <a:ext cx="10278745" cy="4307840"/>
          </a:xfrm>
          <a:prstGeom prst="rect">
            <a:avLst/>
          </a:prstGeom>
          <a:noFill/>
        </p:spPr>
        <p:txBody>
          <a:bodyPr wrap="square" rtlCol="0" anchor="t">
            <a:spAutoFit/>
          </a:bodyPr>
          <a:lstStyle/>
          <a:p>
            <a:r>
              <a:rPr lang="en-US" altLang="zh-CN" sz="2800" b="1">
                <a:solidFill>
                  <a:srgbClr val="5C0007"/>
                </a:solidFill>
                <a:latin typeface="黑体" panose="02010609060101010101" charset="-122"/>
                <a:ea typeface="黑体" panose="02010609060101010101" charset="-122"/>
              </a:rPr>
              <a:t>    </a:t>
            </a:r>
            <a:r>
              <a:rPr lang="zh-CN" altLang="en-US" sz="3200" b="1">
                <a:solidFill>
                  <a:srgbClr val="C00000"/>
                </a:solidFill>
                <a:latin typeface="黑体" panose="02010609060101010101" charset="-122"/>
                <a:ea typeface="黑体" panose="02010609060101010101" charset="-122"/>
              </a:rPr>
              <a:t>民生：</a:t>
            </a:r>
            <a:r>
              <a:rPr lang="zh-CN" altLang="en-US" sz="2800" b="1">
                <a:solidFill>
                  <a:srgbClr val="5C0007"/>
                </a:solidFill>
                <a:latin typeface="黑体" panose="02010609060101010101" charset="-122"/>
                <a:ea typeface="黑体" panose="02010609060101010101" charset="-122"/>
              </a:rPr>
              <a:t>人民生活不断改善。深入贯彻以人民为中心的发展思想，一大批惠民举措落地实施，人民获得感显著增强。脱贫攻坚战取得决定性进展，</a:t>
            </a:r>
            <a:r>
              <a:rPr lang="zh-CN" altLang="en-US" sz="2800" b="1">
                <a:solidFill>
                  <a:srgbClr val="0033CC"/>
                </a:solidFill>
                <a:latin typeface="黑体" panose="02010609060101010101" charset="-122"/>
                <a:ea typeface="黑体" panose="02010609060101010101" charset="-122"/>
              </a:rPr>
              <a:t>六千多万贫困人口稳定脱贫，贫困发生率从百分之十点二下降到百分之四以下。</a:t>
            </a:r>
            <a:r>
              <a:rPr lang="zh-CN" altLang="en-US" sz="2800" b="1">
                <a:solidFill>
                  <a:srgbClr val="5C0007"/>
                </a:solidFill>
                <a:latin typeface="黑体" panose="02010609060101010101" charset="-122"/>
                <a:ea typeface="黑体" panose="02010609060101010101" charset="-122"/>
              </a:rPr>
              <a:t>教育事业全面发展，中西部和农村教育明显加强。就业状况持续改善，城镇新增就业年均一千三百万人以上。</a:t>
            </a:r>
            <a:r>
              <a:rPr lang="zh-CN" altLang="en-US" sz="2800" b="1">
                <a:solidFill>
                  <a:srgbClr val="0033CC"/>
                </a:solidFill>
                <a:latin typeface="黑体" panose="02010609060101010101" charset="-122"/>
                <a:ea typeface="黑体" panose="02010609060101010101" charset="-122"/>
              </a:rPr>
              <a:t>城乡居民收入增速超过经济增速，</a:t>
            </a:r>
            <a:r>
              <a:rPr lang="zh-CN" altLang="en-US" sz="2800" b="1">
                <a:solidFill>
                  <a:srgbClr val="5C0007"/>
                </a:solidFill>
                <a:latin typeface="黑体" panose="02010609060101010101" charset="-122"/>
                <a:ea typeface="黑体" panose="02010609060101010101" charset="-122"/>
              </a:rPr>
              <a:t>中等收入群体持续扩大。覆盖城乡居民的社会保障体系基本建立，人民健康和医疗卫生水平大幅提高，保障性住房建设稳步推进。社会治理体系更加完善，社会大局保持稳定，国家安全全面加强。</a:t>
            </a:r>
          </a:p>
          <a:p>
            <a:endParaRPr lang="zh-CN" altLang="en-US"/>
          </a:p>
        </p:txBody>
      </p:sp>
    </p:spTree>
  </p:cSld>
  <p:clrMapOvr>
    <a:masterClrMapping/>
  </p:clrMapOvr>
  <p:transition spd="slow" advClick="0" advTm="0">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32155" y="1619250"/>
            <a:ext cx="10278745" cy="3599815"/>
          </a:xfrm>
          <a:prstGeom prst="rect">
            <a:avLst/>
          </a:prstGeom>
          <a:noFill/>
        </p:spPr>
        <p:txBody>
          <a:bodyPr wrap="square" rtlCol="0" anchor="t">
            <a:spAutoFit/>
          </a:bodyPr>
          <a:lstStyle/>
          <a:p>
            <a:r>
              <a:rPr lang="en-US" altLang="zh-CN" sz="2800" b="1">
                <a:solidFill>
                  <a:srgbClr val="5C0007"/>
                </a:solidFill>
                <a:latin typeface="黑体" panose="02010609060101010101" charset="-122"/>
                <a:ea typeface="黑体" panose="02010609060101010101" charset="-122"/>
              </a:rPr>
              <a:t>    </a:t>
            </a:r>
            <a:r>
              <a:rPr lang="zh-CN" altLang="en-US" sz="3200" b="1">
                <a:solidFill>
                  <a:srgbClr val="C00000"/>
                </a:solidFill>
                <a:latin typeface="黑体" panose="02010609060101010101" charset="-122"/>
                <a:ea typeface="黑体" panose="02010609060101010101" charset="-122"/>
              </a:rPr>
              <a:t>治党：</a:t>
            </a:r>
            <a:r>
              <a:rPr lang="zh-CN" altLang="en-US" sz="2800" b="1">
                <a:solidFill>
                  <a:srgbClr val="5C0007"/>
                </a:solidFill>
                <a:latin typeface="黑体" panose="02010609060101010101" charset="-122"/>
                <a:ea typeface="黑体" panose="02010609060101010101" charset="-122"/>
              </a:rPr>
              <a:t>把纪律挺在前面，着力解决人民群众反映最强烈、对党的执政基础威胁最大的突出问题。出台中央八项规定，严厉整治形式主义、官僚主义、享乐主义和奢靡之风，坚决反对特权。巡视利剑作用彰显，</a:t>
            </a:r>
            <a:r>
              <a:rPr lang="zh-CN" altLang="en-US" sz="2800" b="1">
                <a:solidFill>
                  <a:srgbClr val="0033CC"/>
                </a:solidFill>
                <a:latin typeface="黑体" panose="02010609060101010101" charset="-122"/>
                <a:ea typeface="黑体" panose="02010609060101010101" charset="-122"/>
              </a:rPr>
              <a:t>实现中央和省级党委巡视全覆盖。坚持反腐败无禁区、全覆盖、零容忍，</a:t>
            </a:r>
            <a:r>
              <a:rPr lang="zh-CN" altLang="en-US" sz="2800" b="1">
                <a:solidFill>
                  <a:srgbClr val="5C0007"/>
                </a:solidFill>
                <a:latin typeface="黑体" panose="02010609060101010101" charset="-122"/>
                <a:ea typeface="黑体" panose="02010609060101010101" charset="-122"/>
              </a:rPr>
              <a:t>坚定不移“打虎”、“拍蝇”、“猎狐”，</a:t>
            </a:r>
            <a:r>
              <a:rPr lang="zh-CN" altLang="en-US" sz="2800" b="1">
                <a:solidFill>
                  <a:srgbClr val="0033CC"/>
                </a:solidFill>
                <a:latin typeface="黑体" panose="02010609060101010101" charset="-122"/>
                <a:ea typeface="黑体" panose="02010609060101010101" charset="-122"/>
              </a:rPr>
              <a:t>不敢腐</a:t>
            </a:r>
            <a:r>
              <a:rPr lang="zh-CN" altLang="en-US" sz="2800" b="1">
                <a:solidFill>
                  <a:srgbClr val="5C0007"/>
                </a:solidFill>
                <a:latin typeface="黑体" panose="02010609060101010101" charset="-122"/>
                <a:ea typeface="黑体" panose="02010609060101010101" charset="-122"/>
              </a:rPr>
              <a:t>的目标初步实现，</a:t>
            </a:r>
            <a:r>
              <a:rPr lang="zh-CN" altLang="en-US" sz="2800" b="1">
                <a:solidFill>
                  <a:srgbClr val="0033CC"/>
                </a:solidFill>
                <a:latin typeface="黑体" panose="02010609060101010101" charset="-122"/>
                <a:ea typeface="黑体" panose="02010609060101010101" charset="-122"/>
              </a:rPr>
              <a:t>不能腐</a:t>
            </a:r>
            <a:r>
              <a:rPr lang="zh-CN" altLang="en-US" sz="2800" b="1">
                <a:solidFill>
                  <a:srgbClr val="5C0007"/>
                </a:solidFill>
                <a:latin typeface="黑体" panose="02010609060101010101" charset="-122"/>
                <a:ea typeface="黑体" panose="02010609060101010101" charset="-122"/>
              </a:rPr>
              <a:t>的笼子越扎越牢，</a:t>
            </a:r>
            <a:r>
              <a:rPr lang="zh-CN" altLang="en-US" sz="2800" b="1">
                <a:solidFill>
                  <a:srgbClr val="0033CC"/>
                </a:solidFill>
                <a:latin typeface="黑体" panose="02010609060101010101" charset="-122"/>
                <a:ea typeface="黑体" panose="02010609060101010101" charset="-122"/>
              </a:rPr>
              <a:t>不想腐</a:t>
            </a:r>
            <a:r>
              <a:rPr lang="zh-CN" altLang="en-US" sz="2800" b="1">
                <a:solidFill>
                  <a:srgbClr val="5C0007"/>
                </a:solidFill>
                <a:latin typeface="黑体" panose="02010609060101010101" charset="-122"/>
                <a:ea typeface="黑体" panose="02010609060101010101" charset="-122"/>
              </a:rPr>
              <a:t>的堤坝正在构筑，反腐败斗争</a:t>
            </a:r>
            <a:r>
              <a:rPr lang="zh-CN" altLang="en-US" sz="2800" b="1">
                <a:solidFill>
                  <a:srgbClr val="0033CC"/>
                </a:solidFill>
                <a:latin typeface="黑体" panose="02010609060101010101" charset="-122"/>
                <a:ea typeface="黑体" panose="02010609060101010101" charset="-122"/>
              </a:rPr>
              <a:t>压倒性态势</a:t>
            </a:r>
            <a:r>
              <a:rPr lang="zh-CN" altLang="en-US" sz="2800" b="1">
                <a:solidFill>
                  <a:srgbClr val="5C0007"/>
                </a:solidFill>
                <a:latin typeface="黑体" panose="02010609060101010101" charset="-122"/>
                <a:ea typeface="黑体" panose="02010609060101010101" charset="-122"/>
              </a:rPr>
              <a:t>已经形成并巩固发展。</a:t>
            </a:r>
          </a:p>
        </p:txBody>
      </p:sp>
    </p:spTree>
  </p:cSld>
  <p:clrMapOvr>
    <a:masterClrMapping/>
  </p:clrMapOvr>
  <p:transition spd="slow" advClick="0" advTm="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32155" y="1619250"/>
            <a:ext cx="10278745" cy="3538220"/>
          </a:xfrm>
          <a:prstGeom prst="rect">
            <a:avLst/>
          </a:prstGeom>
          <a:noFill/>
        </p:spPr>
        <p:txBody>
          <a:bodyPr wrap="square" rtlCol="0" anchor="t">
            <a:spAutoFit/>
          </a:bodyPr>
          <a:lstStyle/>
          <a:p>
            <a:r>
              <a:rPr lang="en-US" altLang="zh-CN" sz="2800" b="1">
                <a:solidFill>
                  <a:srgbClr val="C00000"/>
                </a:solidFill>
                <a:latin typeface="黑体" panose="02010609060101010101" charset="-122"/>
                <a:ea typeface="黑体" panose="02010609060101010101" charset="-122"/>
              </a:rPr>
              <a:t>    </a:t>
            </a:r>
            <a:r>
              <a:rPr lang="zh-CN" altLang="zh-CN" sz="2800" b="1">
                <a:solidFill>
                  <a:srgbClr val="C00000"/>
                </a:solidFill>
                <a:latin typeface="黑体" panose="02010609060101010101" charset="-122"/>
                <a:ea typeface="黑体" panose="02010609060101010101" charset="-122"/>
              </a:rPr>
              <a:t>外交：</a:t>
            </a:r>
            <a:r>
              <a:rPr lang="en-US" altLang="zh-CN" sz="2800" b="1">
                <a:solidFill>
                  <a:srgbClr val="5C0007"/>
                </a:solidFill>
                <a:latin typeface="黑体" panose="02010609060101010101" charset="-122"/>
                <a:ea typeface="黑体" panose="02010609060101010101" charset="-122"/>
              </a:rPr>
              <a:t>全方位外交布局深入展开。全面推进中国特色大国外交，形成</a:t>
            </a:r>
            <a:r>
              <a:rPr lang="en-US" altLang="zh-CN" sz="2800" b="1">
                <a:solidFill>
                  <a:srgbClr val="C00000"/>
                </a:solidFill>
                <a:latin typeface="黑体" panose="02010609060101010101" charset="-122"/>
                <a:ea typeface="黑体" panose="02010609060101010101" charset="-122"/>
              </a:rPr>
              <a:t>全方位、多层次、立体化</a:t>
            </a:r>
            <a:r>
              <a:rPr lang="en-US" altLang="zh-CN" sz="2800" b="1">
                <a:solidFill>
                  <a:srgbClr val="5C0007"/>
                </a:solidFill>
                <a:latin typeface="黑体" panose="02010609060101010101" charset="-122"/>
                <a:ea typeface="黑体" panose="02010609060101010101" charset="-122"/>
              </a:rPr>
              <a:t>的外交布局，为我国发展营造了良好外部条件。实施共建“一带一路”倡议，发起创办亚洲基础设施投资银行，设立丝路基金，举办首届“一带一路”国际合作高峰论坛、亚太经合组织领导人非正式会议、二十国集团领导人杭州峰会、金砖国家领导人厦门会晤、亚信峰会。倡导构建人类命运共同体，促进全球治理体系变革。我国国际影响力、感召力、塑造力进一步提高，为世界和平与发展作出新的重大贡献。</a:t>
            </a:r>
            <a:endParaRPr lang="zh-CN" altLang="en-US" sz="2800" b="1">
              <a:solidFill>
                <a:srgbClr val="5C0007"/>
              </a:solidFill>
              <a:latin typeface="黑体" panose="02010609060101010101" charset="-122"/>
              <a:ea typeface="黑体" panose="02010609060101010101" charset="-122"/>
            </a:endParaRPr>
          </a:p>
        </p:txBody>
      </p:sp>
    </p:spTree>
  </p:cSld>
  <p:clrMapOvr>
    <a:masterClrMapping/>
  </p:clrMapOvr>
  <p:transition spd="slow" advClick="0" advTm="0">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12" name="Rectangle 37"/>
          <p:cNvSpPr>
            <a:spLocks noChangeArrowheads="1"/>
          </p:cNvSpPr>
          <p:nvPr/>
        </p:nvSpPr>
        <p:spPr bwMode="auto">
          <a:xfrm>
            <a:off x="595467" y="1468983"/>
            <a:ext cx="5344111" cy="760136"/>
          </a:xfrm>
          <a:prstGeom prst="rect">
            <a:avLst/>
          </a:prstGeom>
          <a:solidFill>
            <a:srgbClr val="505050"/>
          </a:solidFill>
          <a:ln>
            <a:noFill/>
          </a:ln>
        </p:spPr>
        <p:txBody>
          <a:bodyPr vert="horz" wrap="square" lIns="75730" tIns="37833" rIns="75730" bIns="37833" numCol="1" anchor="ctr" anchorCtr="0" compatLnSpc="1"/>
          <a:lstStyle/>
          <a:p>
            <a:pPr algn="ctr" defTabSz="907415" fontAlgn="base">
              <a:spcBef>
                <a:spcPct val="0"/>
              </a:spcBef>
              <a:spcAft>
                <a:spcPct val="0"/>
              </a:spcAft>
              <a:defRPr/>
            </a:pPr>
            <a:r>
              <a:rPr lang="zh-CN" altLang="en-US" sz="2200" b="1" kern="0" dirty="0">
                <a:solidFill>
                  <a:prstClr val="white"/>
                </a:solidFill>
                <a:latin typeface="黑体" panose="02010609060101010101" charset="-122"/>
                <a:ea typeface="黑体" panose="02010609060101010101" charset="-122"/>
              </a:rPr>
              <a:t>“五年来的成就是全方位的、开创性的”</a:t>
            </a:r>
            <a:endParaRPr lang="en-US" sz="2200" b="1" kern="0" dirty="0" smtClean="0">
              <a:solidFill>
                <a:prstClr val="white"/>
              </a:solidFill>
              <a:latin typeface="黑体" panose="02010609060101010101" charset="-122"/>
              <a:ea typeface="黑体" panose="02010609060101010101" charset="-122"/>
            </a:endParaRPr>
          </a:p>
        </p:txBody>
      </p:sp>
      <p:sp>
        <p:nvSpPr>
          <p:cNvPr id="18" name="Rectangle 37"/>
          <p:cNvSpPr>
            <a:spLocks noChangeArrowheads="1"/>
          </p:cNvSpPr>
          <p:nvPr/>
        </p:nvSpPr>
        <p:spPr bwMode="auto">
          <a:xfrm>
            <a:off x="6218304" y="1468983"/>
            <a:ext cx="5329341" cy="760136"/>
          </a:xfrm>
          <a:prstGeom prst="rect">
            <a:avLst/>
          </a:prstGeom>
          <a:solidFill>
            <a:srgbClr val="505050"/>
          </a:solidFill>
          <a:ln>
            <a:noFill/>
          </a:ln>
        </p:spPr>
        <p:txBody>
          <a:bodyPr vert="horz" wrap="square" lIns="91427" tIns="45713" rIns="91427" bIns="45713" numCol="1" anchor="ctr" anchorCtr="0" compatLnSpc="1"/>
          <a:lstStyle/>
          <a:p>
            <a:pPr algn="ctr" defTabSz="907415" fontAlgn="base">
              <a:spcBef>
                <a:spcPct val="0"/>
              </a:spcBef>
              <a:spcAft>
                <a:spcPct val="0"/>
              </a:spcAft>
              <a:defRPr/>
            </a:pPr>
            <a:r>
              <a:rPr lang="zh-CN" altLang="en-US" sz="2200" b="1" kern="0" dirty="0">
                <a:solidFill>
                  <a:prstClr val="white"/>
                </a:solidFill>
                <a:latin typeface="黑体" panose="02010609060101010101" charset="-122"/>
                <a:ea typeface="黑体" panose="02010609060101010101" charset="-122"/>
              </a:rPr>
              <a:t>“五年来的变革是深层次的、根本性的”</a:t>
            </a:r>
            <a:endParaRPr lang="en-US" sz="2200" b="1" kern="0" dirty="0">
              <a:solidFill>
                <a:prstClr val="white"/>
              </a:solidFill>
              <a:latin typeface="Segoe UI Light" panose="020B0502040204020203"/>
            </a:endParaRPr>
          </a:p>
        </p:txBody>
      </p:sp>
      <p:grpSp>
        <p:nvGrpSpPr>
          <p:cNvPr id="21" name="Group 95"/>
          <p:cNvGrpSpPr/>
          <p:nvPr/>
        </p:nvGrpSpPr>
        <p:grpSpPr>
          <a:xfrm>
            <a:off x="408307" y="4866663"/>
            <a:ext cx="5531272" cy="1475511"/>
            <a:chOff x="893172" y="2790898"/>
            <a:chExt cx="5532056" cy="1475719"/>
          </a:xfrm>
        </p:grpSpPr>
        <p:sp>
          <p:nvSpPr>
            <p:cNvPr id="22" name="Freeform 38"/>
            <p:cNvSpPr/>
            <p:nvPr/>
          </p:nvSpPr>
          <p:spPr bwMode="auto">
            <a:xfrm flipV="1">
              <a:off x="893172" y="2790898"/>
              <a:ext cx="187189" cy="194912"/>
            </a:xfrm>
            <a:custGeom>
              <a:avLst/>
              <a:gdLst>
                <a:gd name="T0" fmla="*/ 70 w 70"/>
                <a:gd name="T1" fmla="*/ 69 h 69"/>
                <a:gd name="T2" fmla="*/ 70 w 70"/>
                <a:gd name="T3" fmla="*/ 0 h 69"/>
                <a:gd name="T4" fmla="*/ 0 w 70"/>
                <a:gd name="T5" fmla="*/ 0 h 69"/>
                <a:gd name="T6" fmla="*/ 70 w 70"/>
                <a:gd name="T7" fmla="*/ 69 h 69"/>
              </a:gdLst>
              <a:ahLst/>
              <a:cxnLst>
                <a:cxn ang="0">
                  <a:pos x="T0" y="T1"/>
                </a:cxn>
                <a:cxn ang="0">
                  <a:pos x="T2" y="T3"/>
                </a:cxn>
                <a:cxn ang="0">
                  <a:pos x="T4" y="T5"/>
                </a:cxn>
                <a:cxn ang="0">
                  <a:pos x="T6" y="T7"/>
                </a:cxn>
              </a:cxnLst>
              <a:rect l="0" t="0" r="r" b="b"/>
              <a:pathLst>
                <a:path w="70" h="69">
                  <a:moveTo>
                    <a:pt x="70" y="69"/>
                  </a:moveTo>
                  <a:lnTo>
                    <a:pt x="70" y="0"/>
                  </a:lnTo>
                  <a:lnTo>
                    <a:pt x="0" y="0"/>
                  </a:lnTo>
                  <a:lnTo>
                    <a:pt x="70" y="69"/>
                  </a:lnTo>
                  <a:close/>
                </a:path>
              </a:pathLst>
            </a:custGeom>
            <a:solidFill>
              <a:srgbClr val="969696"/>
            </a:solidFill>
            <a:ln>
              <a:noFill/>
            </a:ln>
          </p:spPr>
          <p:txBody>
            <a:bodyPr vert="horz" wrap="square" lIns="91427" tIns="45713" rIns="91427" bIns="45713" numCol="1" anchor="ctr" anchorCtr="0" compatLnSpc="1"/>
            <a:lstStyle/>
            <a:p>
              <a:pPr defTabSz="907415" fontAlgn="base">
                <a:spcBef>
                  <a:spcPct val="0"/>
                </a:spcBef>
                <a:spcAft>
                  <a:spcPct val="0"/>
                </a:spcAft>
                <a:defRPr/>
              </a:pPr>
              <a:endParaRPr lang="en-US" sz="2400" b="1" kern="0" dirty="0" smtClean="0">
                <a:solidFill>
                  <a:srgbClr val="505050"/>
                </a:solidFill>
                <a:latin typeface="Segoe UI Light" panose="020B0502040204020203"/>
              </a:endParaRPr>
            </a:p>
          </p:txBody>
        </p:sp>
        <p:sp>
          <p:nvSpPr>
            <p:cNvPr id="23" name="Rectangle 36"/>
            <p:cNvSpPr>
              <a:spLocks noChangeArrowheads="1"/>
            </p:cNvSpPr>
            <p:nvPr/>
          </p:nvSpPr>
          <p:spPr bwMode="auto">
            <a:xfrm>
              <a:off x="1080360" y="2986553"/>
              <a:ext cx="5344868" cy="1280064"/>
            </a:xfrm>
            <a:prstGeom prst="rect">
              <a:avLst/>
            </a:prstGeom>
            <a:solidFill>
              <a:schemeClr val="bg1">
                <a:lumMod val="85000"/>
              </a:schemeClr>
            </a:solidFill>
            <a:ln>
              <a:noFill/>
            </a:ln>
          </p:spPr>
          <p:txBody>
            <a:bodyPr vert="horz" wrap="square" lIns="182854" tIns="45713" rIns="91427" bIns="182854" numCol="1" anchor="ctr" anchorCtr="0" compatLnSpc="1"/>
            <a:lstStyle/>
            <a:p>
              <a:pPr defTabSz="907415" fontAlgn="base">
                <a:spcBef>
                  <a:spcPct val="0"/>
                </a:spcBef>
                <a:spcAft>
                  <a:spcPct val="0"/>
                </a:spcAft>
                <a:defRPr/>
              </a:pPr>
              <a:endParaRPr lang="en-US" sz="2400" b="1" kern="0" spc="-131" dirty="0" smtClean="0">
                <a:gradFill>
                  <a:gsLst>
                    <a:gs pos="1250">
                      <a:srgbClr val="505050"/>
                    </a:gs>
                    <a:gs pos="100000">
                      <a:srgbClr val="505050"/>
                    </a:gs>
                  </a:gsLst>
                  <a:lin ang="5400000" scaled="0"/>
                </a:gradFill>
                <a:latin typeface="Segoe UI Light" panose="020B0502040204020203"/>
              </a:endParaRPr>
            </a:p>
          </p:txBody>
        </p:sp>
        <p:sp>
          <p:nvSpPr>
            <p:cNvPr id="25" name="TextBox 99"/>
            <p:cNvSpPr txBox="1"/>
            <p:nvPr/>
          </p:nvSpPr>
          <p:spPr>
            <a:xfrm>
              <a:off x="1335958" y="3142218"/>
              <a:ext cx="5043264" cy="1037322"/>
            </a:xfrm>
            <a:prstGeom prst="rect">
              <a:avLst/>
            </a:prstGeom>
            <a:noFill/>
          </p:spPr>
          <p:txBody>
            <a:bodyPr wrap="square" lIns="0" tIns="0" rIns="274281" bIns="219425" rtlCol="0" anchor="ctr" anchorCtr="0">
              <a:spAutoFit/>
            </a:bodyPr>
            <a:lstStyle/>
            <a:p>
              <a:pPr algn="ctr" defTabSz="907415" fontAlgn="base">
                <a:lnSpc>
                  <a:spcPct val="150000"/>
                </a:lnSpc>
                <a:spcBef>
                  <a:spcPct val="0"/>
                </a:spcBef>
                <a:spcAft>
                  <a:spcPct val="0"/>
                </a:spcAft>
                <a:defRPr/>
              </a:pPr>
              <a:r>
                <a:rPr lang="zh-CN" altLang="en-US" sz="2200" b="1" kern="0" spc="-31" dirty="0">
                  <a:solidFill>
                    <a:srgbClr val="0072C6">
                      <a:lumMod val="75000"/>
                    </a:srgbClr>
                  </a:solidFill>
                  <a:latin typeface="+mn-ea"/>
                  <a:cs typeface="Segoe UI Semilight" panose="020B0402040204020203" pitchFamily="34" charset="0"/>
                </a:rPr>
                <a:t>全方位、开创性</a:t>
              </a:r>
              <a:r>
                <a:rPr lang="zh-CN" altLang="en-US" sz="2200" b="1" kern="0" spc="-31" dirty="0" smtClean="0">
                  <a:solidFill>
                    <a:srgbClr val="0072C6">
                      <a:lumMod val="75000"/>
                    </a:srgbClr>
                  </a:solidFill>
                  <a:latin typeface="+mn-ea"/>
                  <a:cs typeface="Segoe UI Semilight" panose="020B0402040204020203" pitchFamily="34" charset="0"/>
                </a:rPr>
                <a:t>成就</a:t>
              </a:r>
              <a:endParaRPr lang="en-US" altLang="zh-CN" sz="2200" b="1" kern="0" spc="-31" dirty="0" smtClean="0">
                <a:solidFill>
                  <a:srgbClr val="0072C6">
                    <a:lumMod val="75000"/>
                  </a:srgbClr>
                </a:solidFill>
                <a:latin typeface="+mn-ea"/>
                <a:cs typeface="Segoe UI Semilight" panose="020B0402040204020203" pitchFamily="34" charset="0"/>
              </a:endParaRPr>
            </a:p>
            <a:p>
              <a:pPr algn="just" defTabSz="907415" fontAlgn="base">
                <a:spcBef>
                  <a:spcPct val="0"/>
                </a:spcBef>
                <a:spcAft>
                  <a:spcPct val="0"/>
                </a:spcAft>
                <a:defRPr/>
              </a:pPr>
              <a:r>
                <a:rPr lang="zh-CN" altLang="en-US" sz="2000" b="1" kern="0" spc="-31" dirty="0" smtClean="0">
                  <a:solidFill>
                    <a:srgbClr val="0072C6">
                      <a:lumMod val="75000"/>
                    </a:srgbClr>
                  </a:solidFill>
                  <a:latin typeface="+mn-ea"/>
                  <a:cs typeface="Segoe UI Semilight" panose="020B0402040204020203" pitchFamily="34" charset="0"/>
                </a:rPr>
                <a:t>夯实</a:t>
              </a:r>
              <a:r>
                <a:rPr lang="zh-CN" altLang="en-US" sz="2000" b="1" kern="0" spc="-31" dirty="0">
                  <a:solidFill>
                    <a:srgbClr val="0072C6">
                      <a:lumMod val="75000"/>
                    </a:srgbClr>
                  </a:solidFill>
                  <a:latin typeface="+mn-ea"/>
                  <a:cs typeface="Segoe UI Semilight" panose="020B0402040204020203" pitchFamily="34" charset="0"/>
                </a:rPr>
                <a:t>了新时代中国特色社会主义的雄厚基础</a:t>
              </a:r>
              <a:endParaRPr lang="en-US" sz="2000" b="1" kern="0" spc="-31" dirty="0" smtClean="0">
                <a:gradFill>
                  <a:gsLst>
                    <a:gs pos="2917">
                      <a:srgbClr val="505050"/>
                    </a:gs>
                    <a:gs pos="30000">
                      <a:srgbClr val="505050"/>
                    </a:gs>
                  </a:gsLst>
                  <a:lin ang="5400000" scaled="0"/>
                </a:gradFill>
                <a:latin typeface="+mn-ea"/>
              </a:endParaRPr>
            </a:p>
          </p:txBody>
        </p:sp>
      </p:grpSp>
      <p:sp>
        <p:nvSpPr>
          <p:cNvPr id="38" name="TextBox 112"/>
          <p:cNvSpPr txBox="1"/>
          <p:nvPr/>
        </p:nvSpPr>
        <p:spPr>
          <a:xfrm>
            <a:off x="2224405" y="2736850"/>
            <a:ext cx="8474075" cy="1809115"/>
          </a:xfrm>
          <a:prstGeom prst="rect">
            <a:avLst/>
          </a:prstGeom>
          <a:solidFill>
            <a:srgbClr val="C00000"/>
          </a:solidFill>
        </p:spPr>
        <p:txBody>
          <a:bodyPr wrap="square" lIns="179285" tIns="143428" rIns="179285" bIns="143428" rtlCol="0">
            <a:spAutoFit/>
          </a:bodyPr>
          <a:lstStyle/>
          <a:p>
            <a:pPr algn="just" defTabSz="913765">
              <a:lnSpc>
                <a:spcPct val="150000"/>
              </a:lnSpc>
              <a:spcAft>
                <a:spcPts val="590"/>
              </a:spcAft>
              <a:defRPr/>
            </a:pPr>
            <a:r>
              <a:rPr lang="zh-CN" altLang="en-US" sz="2200" b="1" kern="0" dirty="0">
                <a:solidFill>
                  <a:prstClr val="white"/>
                </a:solidFill>
                <a:latin typeface="黑体" panose="02010609060101010101" charset="-122"/>
                <a:ea typeface="黑体" panose="02010609060101010101" charset="-122"/>
              </a:rPr>
              <a:t>“解决了许多长期想解决而没有解决的难题，办成了许多过去想办而没有办成的大事，推动党和国家事业发生历史性变革。这些历史性变革，对党和国家事业发展具有重大而深远的意义”。</a:t>
            </a:r>
          </a:p>
        </p:txBody>
      </p:sp>
      <p:sp>
        <p:nvSpPr>
          <p:cNvPr id="40" name="下箭头 39"/>
          <p:cNvSpPr/>
          <p:nvPr/>
        </p:nvSpPr>
        <p:spPr>
          <a:xfrm>
            <a:off x="3400000" y="2318934"/>
            <a:ext cx="388655" cy="417537"/>
          </a:xfrm>
          <a:prstGeom prst="downArrow">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文本框 30"/>
          <p:cNvSpPr txBox="1">
            <a:spLocks noChangeArrowheads="1"/>
          </p:cNvSpPr>
          <p:nvPr/>
        </p:nvSpPr>
        <p:spPr bwMode="auto">
          <a:xfrm>
            <a:off x="1781615" y="285191"/>
            <a:ext cx="46987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200" b="1" dirty="0" smtClean="0">
                <a:solidFill>
                  <a:srgbClr val="D8060A"/>
                </a:solidFill>
                <a:latin typeface="微软雅黑" panose="020B0503020204020204" pitchFamily="34" charset="-122"/>
                <a:ea typeface="微软雅黑" panose="020B0503020204020204" pitchFamily="34" charset="-122"/>
              </a:rPr>
              <a:t>这些非凡成就</a:t>
            </a:r>
            <a:r>
              <a:rPr lang="zh-CN" altLang="en-US" sz="3200" b="1" dirty="0">
                <a:solidFill>
                  <a:srgbClr val="D8060A"/>
                </a:solidFill>
                <a:latin typeface="微软雅黑" panose="020B0503020204020204" pitchFamily="34" charset="-122"/>
                <a:ea typeface="微软雅黑" panose="020B0503020204020204" pitchFamily="34" charset="-122"/>
              </a:rPr>
              <a:t>的两大特点</a:t>
            </a:r>
          </a:p>
        </p:txBody>
      </p:sp>
      <p:grpSp>
        <p:nvGrpSpPr>
          <p:cNvPr id="3" name="组合 2"/>
          <p:cNvGrpSpPr/>
          <p:nvPr/>
        </p:nvGrpSpPr>
        <p:grpSpPr>
          <a:xfrm>
            <a:off x="6218305" y="4879399"/>
            <a:ext cx="5516503" cy="1462775"/>
            <a:chOff x="6576697" y="4743873"/>
            <a:chExt cx="5516503" cy="1462775"/>
          </a:xfrm>
        </p:grpSpPr>
        <p:sp>
          <p:nvSpPr>
            <p:cNvPr id="29" name="Rectangle 36"/>
            <p:cNvSpPr>
              <a:spLocks noChangeArrowheads="1"/>
            </p:cNvSpPr>
            <p:nvPr/>
          </p:nvSpPr>
          <p:spPr bwMode="auto">
            <a:xfrm>
              <a:off x="6576697" y="4926759"/>
              <a:ext cx="5329341" cy="1279889"/>
            </a:xfrm>
            <a:prstGeom prst="rect">
              <a:avLst/>
            </a:prstGeom>
            <a:solidFill>
              <a:schemeClr val="bg1">
                <a:lumMod val="85000"/>
              </a:schemeClr>
            </a:solidFill>
            <a:ln>
              <a:noFill/>
            </a:ln>
          </p:spPr>
          <p:txBody>
            <a:bodyPr vert="horz" wrap="square" lIns="182854" tIns="45713" rIns="91427" bIns="182854" numCol="1" anchor="ctr" anchorCtr="0" compatLnSpc="1"/>
            <a:lstStyle/>
            <a:p>
              <a:pPr defTabSz="907415" fontAlgn="base">
                <a:spcBef>
                  <a:spcPct val="0"/>
                </a:spcBef>
                <a:spcAft>
                  <a:spcPct val="0"/>
                </a:spcAft>
                <a:defRPr/>
              </a:pPr>
              <a:endParaRPr lang="en-US" sz="2400" b="1" kern="0" spc="-131" dirty="0" smtClean="0">
                <a:gradFill>
                  <a:gsLst>
                    <a:gs pos="1250">
                      <a:srgbClr val="505050"/>
                    </a:gs>
                    <a:gs pos="100000">
                      <a:srgbClr val="505050"/>
                    </a:gs>
                  </a:gsLst>
                  <a:lin ang="5400000" scaled="0"/>
                </a:gradFill>
                <a:latin typeface="Segoe UI Light" panose="020B0502040204020203"/>
              </a:endParaRPr>
            </a:p>
          </p:txBody>
        </p:sp>
        <p:sp>
          <p:nvSpPr>
            <p:cNvPr id="37" name="TextBox 111"/>
            <p:cNvSpPr txBox="1"/>
            <p:nvPr/>
          </p:nvSpPr>
          <p:spPr>
            <a:xfrm>
              <a:off x="6821059" y="5066144"/>
              <a:ext cx="5099748" cy="1037176"/>
            </a:xfrm>
            <a:prstGeom prst="rect">
              <a:avLst/>
            </a:prstGeom>
            <a:noFill/>
          </p:spPr>
          <p:txBody>
            <a:bodyPr wrap="square" lIns="0" tIns="0" rIns="274281" bIns="219425" rtlCol="0" anchor="ctr" anchorCtr="0">
              <a:spAutoFit/>
            </a:bodyPr>
            <a:lstStyle/>
            <a:p>
              <a:pPr algn="ctr" defTabSz="907415" fontAlgn="base">
                <a:lnSpc>
                  <a:spcPct val="150000"/>
                </a:lnSpc>
                <a:spcBef>
                  <a:spcPct val="0"/>
                </a:spcBef>
                <a:spcAft>
                  <a:spcPct val="0"/>
                </a:spcAft>
                <a:defRPr/>
              </a:pPr>
              <a:r>
                <a:rPr lang="zh-CN" altLang="zh-CN" sz="2200" b="1" kern="0" spc="-31" dirty="0">
                  <a:solidFill>
                    <a:srgbClr val="0072C6">
                      <a:lumMod val="75000"/>
                    </a:srgbClr>
                  </a:solidFill>
                  <a:latin typeface="+mn-ea"/>
                  <a:cs typeface="Segoe UI Semilight" panose="020B0402040204020203" pitchFamily="34" charset="0"/>
                </a:rPr>
                <a:t>深层次、根本性</a:t>
              </a:r>
              <a:r>
                <a:rPr lang="zh-CN" altLang="zh-CN" sz="2200" b="1" kern="0" spc="-31" dirty="0" smtClean="0">
                  <a:solidFill>
                    <a:srgbClr val="0072C6">
                      <a:lumMod val="75000"/>
                    </a:srgbClr>
                  </a:solidFill>
                  <a:latin typeface="+mn-ea"/>
                  <a:cs typeface="Segoe UI Semilight" panose="020B0402040204020203" pitchFamily="34" charset="0"/>
                </a:rPr>
                <a:t>变革</a:t>
              </a:r>
              <a:endParaRPr lang="en-US" altLang="zh-CN" sz="2200" b="1" kern="0" spc="-31" dirty="0">
                <a:solidFill>
                  <a:srgbClr val="0072C6">
                    <a:lumMod val="75000"/>
                  </a:srgbClr>
                </a:solidFill>
                <a:latin typeface="+mn-ea"/>
                <a:cs typeface="Segoe UI Semilight" panose="020B0402040204020203" pitchFamily="34" charset="0"/>
              </a:endParaRPr>
            </a:p>
            <a:p>
              <a:pPr algn="just" defTabSz="907415" fontAlgn="base">
                <a:spcBef>
                  <a:spcPct val="0"/>
                </a:spcBef>
                <a:spcAft>
                  <a:spcPct val="0"/>
                </a:spcAft>
                <a:defRPr/>
              </a:pPr>
              <a:r>
                <a:rPr lang="zh-CN" altLang="zh-CN" sz="2000" b="1" kern="0" spc="-31" dirty="0">
                  <a:solidFill>
                    <a:srgbClr val="0072C6">
                      <a:lumMod val="75000"/>
                    </a:srgbClr>
                  </a:solidFill>
                  <a:latin typeface="+mn-ea"/>
                  <a:cs typeface="Segoe UI Semilight" panose="020B0402040204020203" pitchFamily="34" charset="0"/>
                </a:rPr>
                <a:t>塑造了新时代中国特色社会主义的崭新</a:t>
              </a:r>
              <a:r>
                <a:rPr lang="zh-CN" altLang="zh-CN" sz="2000" b="1" kern="0" spc="-31" dirty="0" smtClean="0">
                  <a:solidFill>
                    <a:srgbClr val="0072C6">
                      <a:lumMod val="75000"/>
                    </a:srgbClr>
                  </a:solidFill>
                  <a:latin typeface="+mn-ea"/>
                  <a:cs typeface="Segoe UI Semilight" panose="020B0402040204020203" pitchFamily="34" charset="0"/>
                </a:rPr>
                <a:t>面貌</a:t>
              </a:r>
              <a:endParaRPr lang="en-US" sz="2000" b="1" kern="0" spc="-31" dirty="0">
                <a:solidFill>
                  <a:srgbClr val="0072C6">
                    <a:lumMod val="75000"/>
                  </a:srgbClr>
                </a:solidFill>
                <a:latin typeface="+mn-ea"/>
                <a:cs typeface="Segoe UI Semilight" panose="020B0402040204020203" pitchFamily="34" charset="0"/>
              </a:endParaRPr>
            </a:p>
          </p:txBody>
        </p:sp>
        <p:sp>
          <p:nvSpPr>
            <p:cNvPr id="44" name="Freeform 38"/>
            <p:cNvSpPr/>
            <p:nvPr/>
          </p:nvSpPr>
          <p:spPr bwMode="auto">
            <a:xfrm flipH="1" flipV="1">
              <a:off x="11906038" y="4743873"/>
              <a:ext cx="187162" cy="187266"/>
            </a:xfrm>
            <a:custGeom>
              <a:avLst/>
              <a:gdLst>
                <a:gd name="T0" fmla="*/ 70 w 70"/>
                <a:gd name="T1" fmla="*/ 69 h 69"/>
                <a:gd name="T2" fmla="*/ 70 w 70"/>
                <a:gd name="T3" fmla="*/ 0 h 69"/>
                <a:gd name="T4" fmla="*/ 0 w 70"/>
                <a:gd name="T5" fmla="*/ 0 h 69"/>
                <a:gd name="T6" fmla="*/ 70 w 70"/>
                <a:gd name="T7" fmla="*/ 69 h 69"/>
              </a:gdLst>
              <a:ahLst/>
              <a:cxnLst>
                <a:cxn ang="0">
                  <a:pos x="T0" y="T1"/>
                </a:cxn>
                <a:cxn ang="0">
                  <a:pos x="T2" y="T3"/>
                </a:cxn>
                <a:cxn ang="0">
                  <a:pos x="T4" y="T5"/>
                </a:cxn>
                <a:cxn ang="0">
                  <a:pos x="T6" y="T7"/>
                </a:cxn>
              </a:cxnLst>
              <a:rect l="0" t="0" r="r" b="b"/>
              <a:pathLst>
                <a:path w="70" h="69">
                  <a:moveTo>
                    <a:pt x="70" y="69"/>
                  </a:moveTo>
                  <a:lnTo>
                    <a:pt x="70" y="0"/>
                  </a:lnTo>
                  <a:lnTo>
                    <a:pt x="0" y="0"/>
                  </a:lnTo>
                  <a:lnTo>
                    <a:pt x="70" y="69"/>
                  </a:lnTo>
                  <a:close/>
                </a:path>
              </a:pathLst>
            </a:custGeom>
            <a:solidFill>
              <a:srgbClr val="969696"/>
            </a:solidFill>
            <a:ln>
              <a:noFill/>
            </a:ln>
          </p:spPr>
          <p:txBody>
            <a:bodyPr vert="horz" wrap="square" lIns="91427" tIns="45713" rIns="91427" bIns="45713" numCol="1" anchor="ctr" anchorCtr="0" compatLnSpc="1"/>
            <a:lstStyle/>
            <a:p>
              <a:pPr defTabSz="907415" fontAlgn="base">
                <a:spcBef>
                  <a:spcPct val="0"/>
                </a:spcBef>
                <a:spcAft>
                  <a:spcPct val="0"/>
                </a:spcAft>
                <a:defRPr/>
              </a:pPr>
              <a:endParaRPr lang="en-US" sz="2400" b="1" kern="0" dirty="0" smtClean="0">
                <a:solidFill>
                  <a:srgbClr val="505050"/>
                </a:solidFill>
                <a:latin typeface="Segoe UI Light" panose="020B0502040204020203"/>
              </a:endParaRPr>
            </a:p>
          </p:txBody>
        </p:sp>
      </p:grpSp>
      <p:sp>
        <p:nvSpPr>
          <p:cNvPr id="45" name="Freeform 38"/>
          <p:cNvSpPr/>
          <p:nvPr/>
        </p:nvSpPr>
        <p:spPr bwMode="auto">
          <a:xfrm flipH="1">
            <a:off x="11541799" y="2213895"/>
            <a:ext cx="214071" cy="237933"/>
          </a:xfrm>
          <a:custGeom>
            <a:avLst/>
            <a:gdLst>
              <a:gd name="T0" fmla="*/ 70 w 70"/>
              <a:gd name="T1" fmla="*/ 69 h 69"/>
              <a:gd name="T2" fmla="*/ 70 w 70"/>
              <a:gd name="T3" fmla="*/ 0 h 69"/>
              <a:gd name="T4" fmla="*/ 0 w 70"/>
              <a:gd name="T5" fmla="*/ 0 h 69"/>
              <a:gd name="T6" fmla="*/ 70 w 70"/>
              <a:gd name="T7" fmla="*/ 69 h 69"/>
            </a:gdLst>
            <a:ahLst/>
            <a:cxnLst>
              <a:cxn ang="0">
                <a:pos x="T0" y="T1"/>
              </a:cxn>
              <a:cxn ang="0">
                <a:pos x="T2" y="T3"/>
              </a:cxn>
              <a:cxn ang="0">
                <a:pos x="T4" y="T5"/>
              </a:cxn>
              <a:cxn ang="0">
                <a:pos x="T6" y="T7"/>
              </a:cxn>
            </a:cxnLst>
            <a:rect l="0" t="0" r="r" b="b"/>
            <a:pathLst>
              <a:path w="70" h="69">
                <a:moveTo>
                  <a:pt x="70" y="69"/>
                </a:moveTo>
                <a:lnTo>
                  <a:pt x="70" y="0"/>
                </a:lnTo>
                <a:lnTo>
                  <a:pt x="0" y="0"/>
                </a:lnTo>
                <a:lnTo>
                  <a:pt x="70" y="69"/>
                </a:lnTo>
                <a:close/>
              </a:path>
            </a:pathLst>
          </a:custGeom>
          <a:solidFill>
            <a:srgbClr val="D2D2D2"/>
          </a:solidFill>
          <a:ln>
            <a:noFill/>
          </a:ln>
        </p:spPr>
        <p:txBody>
          <a:bodyPr vert="horz" wrap="square" lIns="75730" tIns="37833" rIns="75730" bIns="37833" numCol="1" anchor="ctr" anchorCtr="0" compatLnSpc="1"/>
          <a:lstStyle/>
          <a:p>
            <a:pPr defTabSz="907415" fontAlgn="base">
              <a:spcBef>
                <a:spcPct val="0"/>
              </a:spcBef>
              <a:spcAft>
                <a:spcPct val="0"/>
              </a:spcAft>
            </a:pPr>
            <a:endParaRPr lang="en-US" sz="2400" b="1" kern="0" dirty="0">
              <a:solidFill>
                <a:srgbClr val="505050"/>
              </a:solidFill>
              <a:latin typeface="Segoe UI Light" panose="020B0502040204020203"/>
            </a:endParaRPr>
          </a:p>
        </p:txBody>
      </p:sp>
      <p:sp>
        <p:nvSpPr>
          <p:cNvPr id="46" name="Freeform 38"/>
          <p:cNvSpPr/>
          <p:nvPr/>
        </p:nvSpPr>
        <p:spPr bwMode="auto">
          <a:xfrm>
            <a:off x="371549" y="2229119"/>
            <a:ext cx="223918" cy="224890"/>
          </a:xfrm>
          <a:custGeom>
            <a:avLst/>
            <a:gdLst>
              <a:gd name="T0" fmla="*/ 70 w 70"/>
              <a:gd name="T1" fmla="*/ 69 h 69"/>
              <a:gd name="T2" fmla="*/ 70 w 70"/>
              <a:gd name="T3" fmla="*/ 0 h 69"/>
              <a:gd name="T4" fmla="*/ 0 w 70"/>
              <a:gd name="T5" fmla="*/ 0 h 69"/>
              <a:gd name="T6" fmla="*/ 70 w 70"/>
              <a:gd name="T7" fmla="*/ 69 h 69"/>
            </a:gdLst>
            <a:ahLst/>
            <a:cxnLst>
              <a:cxn ang="0">
                <a:pos x="T0" y="T1"/>
              </a:cxn>
              <a:cxn ang="0">
                <a:pos x="T2" y="T3"/>
              </a:cxn>
              <a:cxn ang="0">
                <a:pos x="T4" y="T5"/>
              </a:cxn>
              <a:cxn ang="0">
                <a:pos x="T6" y="T7"/>
              </a:cxn>
            </a:cxnLst>
            <a:rect l="0" t="0" r="r" b="b"/>
            <a:pathLst>
              <a:path w="70" h="69">
                <a:moveTo>
                  <a:pt x="70" y="69"/>
                </a:moveTo>
                <a:lnTo>
                  <a:pt x="70" y="0"/>
                </a:lnTo>
                <a:lnTo>
                  <a:pt x="0" y="0"/>
                </a:lnTo>
                <a:lnTo>
                  <a:pt x="70" y="69"/>
                </a:lnTo>
                <a:close/>
              </a:path>
            </a:pathLst>
          </a:custGeom>
          <a:solidFill>
            <a:srgbClr val="D2D2D2"/>
          </a:solidFill>
          <a:ln>
            <a:noFill/>
          </a:ln>
        </p:spPr>
        <p:txBody>
          <a:bodyPr vert="horz" wrap="square" lIns="75730" tIns="37833" rIns="75730" bIns="37833" numCol="1" anchor="ctr" anchorCtr="0" compatLnSpc="1"/>
          <a:lstStyle/>
          <a:p>
            <a:pPr defTabSz="907415" fontAlgn="base">
              <a:spcBef>
                <a:spcPct val="0"/>
              </a:spcBef>
              <a:spcAft>
                <a:spcPct val="0"/>
              </a:spcAft>
              <a:defRPr/>
            </a:pPr>
            <a:endParaRPr lang="en-US" sz="2400" b="1" kern="0" dirty="0" smtClean="0">
              <a:solidFill>
                <a:srgbClr val="505050"/>
              </a:solidFill>
              <a:latin typeface="Segoe UI Light" panose="020B0502040204020203"/>
            </a:endParaRPr>
          </a:p>
        </p:txBody>
      </p:sp>
      <p:sp>
        <p:nvSpPr>
          <p:cNvPr id="47" name="下箭头 46"/>
          <p:cNvSpPr/>
          <p:nvPr/>
        </p:nvSpPr>
        <p:spPr>
          <a:xfrm>
            <a:off x="8342489" y="2318934"/>
            <a:ext cx="388655" cy="417537"/>
          </a:xfrm>
          <a:prstGeom prst="downArrow">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下箭头 47"/>
          <p:cNvSpPr/>
          <p:nvPr/>
        </p:nvSpPr>
        <p:spPr>
          <a:xfrm>
            <a:off x="3399999" y="4644011"/>
            <a:ext cx="388655" cy="417537"/>
          </a:xfrm>
          <a:prstGeom prst="downArrow">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下箭头 48"/>
          <p:cNvSpPr/>
          <p:nvPr/>
        </p:nvSpPr>
        <p:spPr>
          <a:xfrm>
            <a:off x="8342489" y="4644011"/>
            <a:ext cx="388655" cy="417537"/>
          </a:xfrm>
          <a:prstGeom prst="downArrow">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9" name="文本框 8"/>
          <p:cNvSpPr txBox="1">
            <a:spLocks noChangeArrowheads="1"/>
          </p:cNvSpPr>
          <p:nvPr/>
        </p:nvSpPr>
        <p:spPr bwMode="auto">
          <a:xfrm>
            <a:off x="1781615" y="300579"/>
            <a:ext cx="79388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000" b="1" dirty="0" smtClean="0">
                <a:solidFill>
                  <a:srgbClr val="D8060A"/>
                </a:solidFill>
                <a:latin typeface="微软雅黑" panose="020B0503020204020204" pitchFamily="34" charset="-122"/>
                <a:ea typeface="微软雅黑" panose="020B0503020204020204" pitchFamily="34" charset="-122"/>
              </a:rPr>
              <a:t>中国特色社会主义进入新时代 “三个意味着”</a:t>
            </a:r>
            <a:endParaRPr lang="zh-CN" altLang="en-US" sz="3000" b="1" dirty="0">
              <a:solidFill>
                <a:srgbClr val="D8060A"/>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885092" y="1755257"/>
            <a:ext cx="3135059" cy="4542673"/>
            <a:chOff x="885092" y="1755257"/>
            <a:chExt cx="3135059" cy="4542673"/>
          </a:xfrm>
        </p:grpSpPr>
        <p:sp>
          <p:nvSpPr>
            <p:cNvPr id="30" name="Rectangle 9"/>
            <p:cNvSpPr/>
            <p:nvPr/>
          </p:nvSpPr>
          <p:spPr bwMode="auto">
            <a:xfrm>
              <a:off x="885092" y="1755257"/>
              <a:ext cx="3135059" cy="4542673"/>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43" tIns="46621" rIns="93243" bIns="46621" numCol="1" rtlCol="0" anchor="ctr" anchorCtr="0" compatLnSpc="1"/>
            <a:lstStyle/>
            <a:p>
              <a:pPr algn="just" defTabSz="931545"/>
              <a:endParaRPr lang="en-US" sz="2200" dirty="0">
                <a:solidFill>
                  <a:srgbClr val="FFFFFF">
                    <a:alpha val="98824"/>
                  </a:srgbClr>
                </a:solidFill>
                <a:latin typeface="+mn-ea"/>
                <a:cs typeface="Segoe UI" panose="020B0502040204020203" pitchFamily="34" charset="0"/>
              </a:endParaRPr>
            </a:p>
          </p:txBody>
        </p:sp>
        <p:sp>
          <p:nvSpPr>
            <p:cNvPr id="3" name="矩形 2"/>
            <p:cNvSpPr/>
            <p:nvPr/>
          </p:nvSpPr>
          <p:spPr>
            <a:xfrm>
              <a:off x="1111977" y="1912168"/>
              <a:ext cx="2681287" cy="3415030"/>
            </a:xfrm>
            <a:prstGeom prst="rect">
              <a:avLst/>
            </a:prstGeom>
          </p:spPr>
          <p:txBody>
            <a:bodyPr wrap="square">
              <a:spAutoFit/>
            </a:bodyPr>
            <a:lstStyle/>
            <a:p>
              <a:pPr algn="ctr" defTabSz="931545">
                <a:lnSpc>
                  <a:spcPct val="150000"/>
                </a:lnSpc>
              </a:pPr>
              <a:r>
                <a:rPr lang="zh-CN" altLang="en-US" sz="2400" b="1" dirty="0" smtClean="0">
                  <a:solidFill>
                    <a:srgbClr val="FFFFFF">
                      <a:alpha val="98824"/>
                    </a:srgbClr>
                  </a:solidFill>
                  <a:latin typeface="+mn-ea"/>
                  <a:cs typeface="Segoe UI" panose="020B0502040204020203" pitchFamily="34" charset="0"/>
                </a:rPr>
                <a:t>意味着</a:t>
              </a:r>
              <a:endParaRPr lang="en-US" altLang="zh-CN" sz="2400" b="1" dirty="0" smtClean="0">
                <a:solidFill>
                  <a:srgbClr val="FFFFFF">
                    <a:alpha val="98824"/>
                  </a:srgbClr>
                </a:solidFill>
                <a:latin typeface="+mn-ea"/>
                <a:cs typeface="Segoe UI" panose="020B0502040204020203" pitchFamily="34" charset="0"/>
              </a:endParaRPr>
            </a:p>
            <a:p>
              <a:pPr algn="just" defTabSz="931545">
                <a:lnSpc>
                  <a:spcPct val="150000"/>
                </a:lnSpc>
              </a:pPr>
              <a:r>
                <a:rPr lang="zh-CN" altLang="en-US" sz="2000" b="1" dirty="0" smtClean="0">
                  <a:solidFill>
                    <a:srgbClr val="FFFFFF">
                      <a:alpha val="98824"/>
                    </a:srgbClr>
                  </a:solidFill>
                  <a:latin typeface="+mn-ea"/>
                  <a:cs typeface="Segoe UI" panose="020B0502040204020203" pitchFamily="34" charset="0"/>
                </a:rPr>
                <a:t>近代</a:t>
              </a:r>
              <a:r>
                <a:rPr lang="zh-CN" altLang="en-US" sz="2000" b="1" dirty="0">
                  <a:solidFill>
                    <a:srgbClr val="FFFFFF">
                      <a:alpha val="98824"/>
                    </a:srgbClr>
                  </a:solidFill>
                  <a:latin typeface="+mn-ea"/>
                  <a:cs typeface="Segoe UI" panose="020B0502040204020203" pitchFamily="34" charset="0"/>
                </a:rPr>
                <a:t>以来久经磨难的中华民族迎来了从站起来、富起来到强起来的伟大飞跃，迎来了实现中华民族伟大复兴的光明前景</a:t>
              </a:r>
              <a:r>
                <a:rPr lang="en-US" altLang="zh-CN" sz="2000" b="1" dirty="0">
                  <a:solidFill>
                    <a:srgbClr val="FFFFFF">
                      <a:alpha val="98824"/>
                    </a:srgbClr>
                  </a:solidFill>
                  <a:latin typeface="+mn-ea"/>
                  <a:cs typeface="Segoe UI" panose="020B0502040204020203" pitchFamily="34" charset="0"/>
                </a:rPr>
                <a:t>;</a:t>
              </a:r>
            </a:p>
          </p:txBody>
        </p:sp>
      </p:grpSp>
      <p:grpSp>
        <p:nvGrpSpPr>
          <p:cNvPr id="8" name="组合 7"/>
          <p:cNvGrpSpPr/>
          <p:nvPr/>
        </p:nvGrpSpPr>
        <p:grpSpPr>
          <a:xfrm>
            <a:off x="4581260" y="1755257"/>
            <a:ext cx="3135059" cy="4542673"/>
            <a:chOff x="4818003" y="1755257"/>
            <a:chExt cx="3135059" cy="4542673"/>
          </a:xfrm>
        </p:grpSpPr>
        <p:sp>
          <p:nvSpPr>
            <p:cNvPr id="31" name="Rectangle 12"/>
            <p:cNvSpPr/>
            <p:nvPr/>
          </p:nvSpPr>
          <p:spPr bwMode="auto">
            <a:xfrm>
              <a:off x="4818003" y="1755257"/>
              <a:ext cx="3135059" cy="4542673"/>
            </a:xfrm>
            <a:prstGeom prst="rect">
              <a:avLst/>
            </a:prstGeom>
            <a:solidFill>
              <a:schemeClr val="accent6">
                <a:alpha val="83922"/>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43" tIns="46621" rIns="93243" bIns="46621" numCol="1" rtlCol="0" anchor="ctr" anchorCtr="0" compatLnSpc="1"/>
            <a:lstStyle/>
            <a:p>
              <a:pPr algn="just" defTabSz="931545"/>
              <a:endParaRPr lang="en-US" sz="2200" dirty="0">
                <a:solidFill>
                  <a:srgbClr val="FFFFFF">
                    <a:alpha val="98824"/>
                  </a:srgbClr>
                </a:solidFill>
                <a:latin typeface="+mn-ea"/>
                <a:cs typeface="Segoe UI" panose="020B0502040204020203" pitchFamily="34" charset="0"/>
              </a:endParaRPr>
            </a:p>
          </p:txBody>
        </p:sp>
        <p:sp>
          <p:nvSpPr>
            <p:cNvPr id="5" name="矩形 4"/>
            <p:cNvSpPr/>
            <p:nvPr/>
          </p:nvSpPr>
          <p:spPr>
            <a:xfrm>
              <a:off x="5023524" y="1913092"/>
              <a:ext cx="2724015" cy="3415030"/>
            </a:xfrm>
            <a:prstGeom prst="rect">
              <a:avLst/>
            </a:prstGeom>
          </p:spPr>
          <p:txBody>
            <a:bodyPr wrap="square">
              <a:spAutoFit/>
            </a:bodyPr>
            <a:lstStyle/>
            <a:p>
              <a:pPr algn="ctr" defTabSz="931545">
                <a:lnSpc>
                  <a:spcPct val="150000"/>
                </a:lnSpc>
              </a:pPr>
              <a:r>
                <a:rPr lang="zh-CN" altLang="en-US" sz="2400" b="1" dirty="0" smtClean="0">
                  <a:solidFill>
                    <a:srgbClr val="FFFFFF">
                      <a:alpha val="98824"/>
                    </a:srgbClr>
                  </a:solidFill>
                  <a:latin typeface="+mn-ea"/>
                  <a:cs typeface="Segoe UI" panose="020B0502040204020203" pitchFamily="34" charset="0"/>
                </a:rPr>
                <a:t>意味着</a:t>
              </a:r>
              <a:endParaRPr lang="en-US" altLang="zh-CN" sz="2400" b="1" dirty="0" smtClean="0">
                <a:solidFill>
                  <a:srgbClr val="FFFFFF">
                    <a:alpha val="98824"/>
                  </a:srgbClr>
                </a:solidFill>
                <a:latin typeface="+mn-ea"/>
                <a:cs typeface="Segoe UI" panose="020B0502040204020203" pitchFamily="34" charset="0"/>
              </a:endParaRPr>
            </a:p>
            <a:p>
              <a:pPr algn="just" defTabSz="931545">
                <a:lnSpc>
                  <a:spcPct val="150000"/>
                </a:lnSpc>
              </a:pPr>
              <a:r>
                <a:rPr lang="zh-CN" altLang="en-US" sz="2000" b="1" dirty="0" smtClean="0">
                  <a:solidFill>
                    <a:srgbClr val="FFFFFF">
                      <a:alpha val="98824"/>
                    </a:srgbClr>
                  </a:solidFill>
                  <a:latin typeface="+mn-ea"/>
                  <a:cs typeface="Segoe UI" panose="020B0502040204020203" pitchFamily="34" charset="0"/>
                </a:rPr>
                <a:t>科学社会主义</a:t>
              </a:r>
              <a:r>
                <a:rPr lang="zh-CN" altLang="en-US" sz="2000" b="1" dirty="0">
                  <a:solidFill>
                    <a:srgbClr val="FFFFFF">
                      <a:alpha val="98824"/>
                    </a:srgbClr>
                  </a:solidFill>
                  <a:latin typeface="+mn-ea"/>
                  <a:cs typeface="Segoe UI" panose="020B0502040204020203" pitchFamily="34" charset="0"/>
                </a:rPr>
                <a:t>在二十一世纪的中国焕发出强大生机活力，在世界上高高举起了中国特色社会主义伟大旗帜</a:t>
              </a:r>
              <a:r>
                <a:rPr lang="en-US" altLang="zh-CN" sz="2000" b="1" dirty="0">
                  <a:solidFill>
                    <a:srgbClr val="FFFFFF">
                      <a:alpha val="98824"/>
                    </a:srgbClr>
                  </a:solidFill>
                  <a:latin typeface="+mn-ea"/>
                  <a:cs typeface="Segoe UI" panose="020B0502040204020203" pitchFamily="34" charset="0"/>
                </a:rPr>
                <a:t>;</a:t>
              </a:r>
            </a:p>
          </p:txBody>
        </p:sp>
      </p:grpSp>
      <p:grpSp>
        <p:nvGrpSpPr>
          <p:cNvPr id="17" name="组合 16"/>
          <p:cNvGrpSpPr/>
          <p:nvPr/>
        </p:nvGrpSpPr>
        <p:grpSpPr>
          <a:xfrm>
            <a:off x="8277428" y="1755257"/>
            <a:ext cx="3135059" cy="4542673"/>
            <a:chOff x="8277428" y="1755257"/>
            <a:chExt cx="3135059" cy="4385761"/>
          </a:xfrm>
        </p:grpSpPr>
        <p:sp>
          <p:nvSpPr>
            <p:cNvPr id="32" name="Rectangle 13"/>
            <p:cNvSpPr/>
            <p:nvPr/>
          </p:nvSpPr>
          <p:spPr bwMode="auto">
            <a:xfrm>
              <a:off x="8277428" y="1755257"/>
              <a:ext cx="3135059" cy="4385761"/>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43" tIns="46621" rIns="93243" bIns="46621" numCol="1" rtlCol="0" anchor="ctr" anchorCtr="0" compatLnSpc="1"/>
            <a:lstStyle/>
            <a:p>
              <a:pPr algn="just" defTabSz="931545"/>
              <a:endParaRPr lang="en-US" sz="2200" dirty="0">
                <a:solidFill>
                  <a:srgbClr val="FFFFFF">
                    <a:alpha val="98824"/>
                  </a:srgbClr>
                </a:solidFill>
                <a:latin typeface="+mn-ea"/>
                <a:cs typeface="Segoe UI" panose="020B0502040204020203" pitchFamily="34" charset="0"/>
              </a:endParaRPr>
            </a:p>
          </p:txBody>
        </p:sp>
        <p:sp>
          <p:nvSpPr>
            <p:cNvPr id="6" name="矩形 5"/>
            <p:cNvSpPr/>
            <p:nvPr/>
          </p:nvSpPr>
          <p:spPr>
            <a:xfrm>
              <a:off x="8437162" y="1912168"/>
              <a:ext cx="2815590" cy="4228850"/>
            </a:xfrm>
            <a:prstGeom prst="rect">
              <a:avLst/>
            </a:prstGeom>
          </p:spPr>
          <p:txBody>
            <a:bodyPr wrap="square">
              <a:spAutoFit/>
            </a:bodyPr>
            <a:lstStyle/>
            <a:p>
              <a:pPr algn="ctr" defTabSz="931545">
                <a:lnSpc>
                  <a:spcPct val="120000"/>
                </a:lnSpc>
              </a:pPr>
              <a:r>
                <a:rPr lang="zh-CN" altLang="en-US" sz="2400" b="1" dirty="0" smtClean="0">
                  <a:solidFill>
                    <a:srgbClr val="FFFFFF">
                      <a:alpha val="98824"/>
                    </a:srgbClr>
                  </a:solidFill>
                  <a:latin typeface="+mn-ea"/>
                  <a:cs typeface="Segoe UI" panose="020B0502040204020203" pitchFamily="34" charset="0"/>
                </a:rPr>
                <a:t>意味着</a:t>
              </a:r>
              <a:endParaRPr lang="en-US" altLang="zh-CN" sz="2400" b="1" dirty="0" smtClean="0">
                <a:solidFill>
                  <a:srgbClr val="FFFFFF">
                    <a:alpha val="98824"/>
                  </a:srgbClr>
                </a:solidFill>
                <a:latin typeface="+mn-ea"/>
                <a:cs typeface="Segoe UI" panose="020B0502040204020203" pitchFamily="34" charset="0"/>
              </a:endParaRPr>
            </a:p>
            <a:p>
              <a:pPr algn="just" defTabSz="931545">
                <a:lnSpc>
                  <a:spcPct val="120000"/>
                </a:lnSpc>
              </a:pPr>
              <a:r>
                <a:rPr lang="zh-CN" altLang="en-US" sz="2000" dirty="0" smtClean="0">
                  <a:solidFill>
                    <a:srgbClr val="FFFFFF">
                      <a:alpha val="98824"/>
                    </a:srgbClr>
                  </a:solidFill>
                  <a:latin typeface="+mn-ea"/>
                  <a:cs typeface="Segoe UI" panose="020B0502040204020203" pitchFamily="34" charset="0"/>
                </a:rPr>
                <a:t>中国</a:t>
              </a:r>
              <a:r>
                <a:rPr lang="zh-CN" altLang="en-US" sz="2000" dirty="0">
                  <a:solidFill>
                    <a:srgbClr val="FFFFFF">
                      <a:alpha val="98824"/>
                    </a:srgbClr>
                  </a:solidFill>
                  <a:latin typeface="+mn-ea"/>
                  <a:cs typeface="Segoe UI" panose="020B0502040204020203" pitchFamily="34" charset="0"/>
                </a:rPr>
                <a:t>特色社会主义道路、理论、制度、文化不断发展，拓展了发展中国家走向现代化的途径，给世界上那些既希望加快发展又希望保持自身独立性的国家和民族提供了全新选择，为解决人类问题贡献了中国智慧和中国方案。</a:t>
              </a:r>
              <a:endParaRPr lang="en-US" altLang="zh-CN" sz="2000" dirty="0">
                <a:solidFill>
                  <a:srgbClr val="FFFFFF">
                    <a:alpha val="98824"/>
                  </a:srgbClr>
                </a:solidFill>
                <a:latin typeface="+mn-ea"/>
                <a:cs typeface="Segoe UI" panose="020B0502040204020203"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32" name="Rectangle 7"/>
          <p:cNvSpPr/>
          <p:nvPr/>
        </p:nvSpPr>
        <p:spPr bwMode="auto">
          <a:xfrm>
            <a:off x="980811" y="1606753"/>
            <a:ext cx="10107086" cy="772555"/>
          </a:xfrm>
          <a:prstGeom prst="rect">
            <a:avLst/>
          </a:prstGeom>
          <a:no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43" tIns="46621" rIns="93243" bIns="46621" numCol="1" rtlCol="0" anchor="ctr" anchorCtr="0" compatLnSpc="1"/>
          <a:lstStyle/>
          <a:p>
            <a:pPr algn="just" defTabSz="931545" fontAlgn="base">
              <a:spcBef>
                <a:spcPct val="0"/>
              </a:spcBef>
              <a:spcAft>
                <a:spcPct val="0"/>
              </a:spcAft>
            </a:pPr>
            <a:r>
              <a:rPr lang="zh-CN" altLang="en-US" sz="2000" b="1" dirty="0" smtClean="0">
                <a:solidFill>
                  <a:srgbClr val="C00000"/>
                </a:solidFill>
              </a:rPr>
              <a:t>是</a:t>
            </a:r>
            <a:r>
              <a:rPr lang="zh-CN" altLang="en-US" sz="2000" b="1" dirty="0">
                <a:solidFill>
                  <a:srgbClr val="C00000"/>
                </a:solidFill>
              </a:rPr>
              <a:t>承前启后、继往开来、在新的历史条件下继续夺取中国特色社会主义伟大胜利的</a:t>
            </a:r>
            <a:r>
              <a:rPr lang="zh-CN" altLang="en-US" sz="2000" b="1" dirty="0" smtClean="0">
                <a:solidFill>
                  <a:srgbClr val="C00000"/>
                </a:solidFill>
              </a:rPr>
              <a:t>时代；</a:t>
            </a:r>
          </a:p>
        </p:txBody>
      </p:sp>
      <p:sp>
        <p:nvSpPr>
          <p:cNvPr id="30" name="Rectangle 8"/>
          <p:cNvSpPr/>
          <p:nvPr/>
        </p:nvSpPr>
        <p:spPr bwMode="auto">
          <a:xfrm>
            <a:off x="1456523" y="2568337"/>
            <a:ext cx="8299253" cy="772555"/>
          </a:xfrm>
          <a:prstGeom prst="rect">
            <a:avLst/>
          </a:prstGeom>
          <a:no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43" tIns="46621" rIns="93243" bIns="46621" numCol="1" rtlCol="0" anchor="ctr" anchorCtr="0" compatLnSpc="1"/>
          <a:lstStyle/>
          <a:p>
            <a:pPr algn="just" defTabSz="931545" fontAlgn="base">
              <a:spcBef>
                <a:spcPct val="0"/>
              </a:spcBef>
              <a:spcAft>
                <a:spcPct val="0"/>
              </a:spcAft>
            </a:pPr>
            <a:r>
              <a:rPr lang="zh-CN" altLang="en-US" sz="2000" b="1" dirty="0">
                <a:solidFill>
                  <a:srgbClr val="0033CC"/>
                </a:solidFill>
              </a:rPr>
              <a:t>是决胜全面建成小康社会、进而全面建设社会主义现代化强国的时代；</a:t>
            </a:r>
          </a:p>
        </p:txBody>
      </p:sp>
      <p:sp>
        <p:nvSpPr>
          <p:cNvPr id="28" name="Rectangle 9"/>
          <p:cNvSpPr/>
          <p:nvPr/>
        </p:nvSpPr>
        <p:spPr bwMode="auto">
          <a:xfrm>
            <a:off x="1781740" y="3432766"/>
            <a:ext cx="9521260" cy="772555"/>
          </a:xfrm>
          <a:prstGeom prst="rect">
            <a:avLst/>
          </a:prstGeom>
          <a:no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43" tIns="46621" rIns="93243" bIns="46621" numCol="1" rtlCol="0" anchor="ctr" anchorCtr="0" compatLnSpc="1"/>
          <a:lstStyle/>
          <a:p>
            <a:pPr algn="just" defTabSz="931545" fontAlgn="base">
              <a:spcBef>
                <a:spcPct val="0"/>
              </a:spcBef>
              <a:spcAft>
                <a:spcPct val="0"/>
              </a:spcAft>
            </a:pPr>
            <a:r>
              <a:rPr lang="zh-CN" altLang="en-US" sz="2000" b="1" dirty="0">
                <a:solidFill>
                  <a:srgbClr val="9933FF"/>
                </a:solidFill>
              </a:rPr>
              <a:t>是全国各族人民团结奋斗、不断创造美好生活、逐步实现全体人民共同富裕的时代；</a:t>
            </a:r>
          </a:p>
        </p:txBody>
      </p:sp>
      <p:sp>
        <p:nvSpPr>
          <p:cNvPr id="26" name="Rectangle 10"/>
          <p:cNvSpPr/>
          <p:nvPr/>
        </p:nvSpPr>
        <p:spPr bwMode="auto">
          <a:xfrm>
            <a:off x="1974876" y="4368950"/>
            <a:ext cx="8299253" cy="772555"/>
          </a:xfrm>
          <a:prstGeom prst="rect">
            <a:avLst/>
          </a:prstGeom>
          <a:no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43" tIns="46621" rIns="93243" bIns="46621" numCol="1" rtlCol="0" anchor="ctr" anchorCtr="0" compatLnSpc="1"/>
          <a:lstStyle/>
          <a:p>
            <a:pPr algn="just" defTabSz="931545" fontAlgn="base">
              <a:spcBef>
                <a:spcPct val="0"/>
              </a:spcBef>
              <a:spcAft>
                <a:spcPct val="0"/>
              </a:spcAft>
            </a:pPr>
            <a:r>
              <a:rPr lang="zh-CN" altLang="en-US" sz="2000" b="1" dirty="0">
                <a:solidFill>
                  <a:srgbClr val="00B050"/>
                </a:solidFill>
              </a:rPr>
              <a:t>是全体中华儿女勠力同心、奋力实现中华民族伟大复兴中国梦的时代；</a:t>
            </a:r>
          </a:p>
        </p:txBody>
      </p:sp>
      <p:sp>
        <p:nvSpPr>
          <p:cNvPr id="60" name="Rectangle 10"/>
          <p:cNvSpPr/>
          <p:nvPr/>
        </p:nvSpPr>
        <p:spPr bwMode="auto">
          <a:xfrm>
            <a:off x="2782058" y="5204169"/>
            <a:ext cx="7713864" cy="772555"/>
          </a:xfrm>
          <a:prstGeom prst="rect">
            <a:avLst/>
          </a:prstGeom>
          <a:no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43" tIns="46621" rIns="93243" bIns="46621" numCol="1" rtlCol="0" anchor="ctr" anchorCtr="0" compatLnSpc="1"/>
          <a:lstStyle/>
          <a:p>
            <a:pPr algn="just" defTabSz="931545" fontAlgn="base">
              <a:spcBef>
                <a:spcPct val="0"/>
              </a:spcBef>
              <a:spcAft>
                <a:spcPct val="0"/>
              </a:spcAft>
            </a:pPr>
            <a:r>
              <a:rPr lang="zh-CN" altLang="en-US" sz="2000" b="1" dirty="0">
                <a:solidFill>
                  <a:srgbClr val="800000"/>
                </a:solidFill>
              </a:rPr>
              <a:t>是我国日益走近世界舞台中央、不断为人类作出更大贡献的时代。</a:t>
            </a:r>
          </a:p>
        </p:txBody>
      </p:sp>
      <p:sp>
        <p:nvSpPr>
          <p:cNvPr id="10" name="文本框 9"/>
          <p:cNvSpPr txBox="1">
            <a:spLocks noChangeArrowheads="1"/>
          </p:cNvSpPr>
          <p:nvPr/>
        </p:nvSpPr>
        <p:spPr bwMode="auto">
          <a:xfrm>
            <a:off x="1781615" y="285191"/>
            <a:ext cx="67505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200" b="1" dirty="0" smtClean="0">
                <a:solidFill>
                  <a:srgbClr val="D8060A"/>
                </a:solidFill>
                <a:latin typeface="微软雅黑" panose="020B0503020204020204" pitchFamily="34" charset="-122"/>
                <a:ea typeface="微软雅黑" panose="020B0503020204020204" pitchFamily="34" charset="-122"/>
              </a:rPr>
              <a:t>十九</a:t>
            </a:r>
            <a:r>
              <a:rPr lang="zh-CN" altLang="en-US" sz="3200" b="1" dirty="0">
                <a:solidFill>
                  <a:srgbClr val="D8060A"/>
                </a:solidFill>
                <a:latin typeface="微软雅黑" panose="020B0503020204020204" pitchFamily="34" charset="-122"/>
                <a:ea typeface="微软雅黑" panose="020B0503020204020204" pitchFamily="34" charset="-122"/>
              </a:rPr>
              <a:t>大报告对“新时代”的五点</a:t>
            </a:r>
            <a:r>
              <a:rPr lang="zh-CN" altLang="en-US" sz="3200" b="1" dirty="0" smtClean="0">
                <a:solidFill>
                  <a:srgbClr val="D8060A"/>
                </a:solidFill>
                <a:latin typeface="微软雅黑" panose="020B0503020204020204" pitchFamily="34" charset="-122"/>
                <a:ea typeface="微软雅黑" panose="020B0503020204020204" pitchFamily="34" charset="-122"/>
              </a:rPr>
              <a:t>概括</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
        <p:nvSpPr>
          <p:cNvPr id="11" name="稻壳儿小白白(http://dwz.cn/Wu2UP)"/>
          <p:cNvSpPr/>
          <p:nvPr/>
        </p:nvSpPr>
        <p:spPr>
          <a:xfrm>
            <a:off x="485511" y="1832692"/>
            <a:ext cx="495300" cy="320675"/>
          </a:xfrm>
          <a:custGeom>
            <a:avLst/>
            <a:gdLst/>
            <a:ahLst/>
            <a:cxnLst>
              <a:cxn ang="0">
                <a:pos x="341669" y="70903"/>
              </a:cxn>
              <a:cxn ang="0">
                <a:pos x="341669" y="70903"/>
              </a:cxn>
              <a:cxn ang="0">
                <a:pos x="247250" y="165978"/>
              </a:cxn>
              <a:cxn ang="0">
                <a:pos x="341669" y="261052"/>
              </a:cxn>
              <a:cxn ang="0">
                <a:pos x="436088" y="165978"/>
              </a:cxn>
              <a:cxn ang="0">
                <a:pos x="341669" y="70903"/>
              </a:cxn>
              <a:cxn ang="0">
                <a:pos x="341669" y="224795"/>
              </a:cxn>
              <a:cxn ang="0">
                <a:pos x="341669" y="224795"/>
              </a:cxn>
              <a:cxn ang="0">
                <a:pos x="282457" y="165978"/>
              </a:cxn>
              <a:cxn ang="0">
                <a:pos x="341669" y="94269"/>
              </a:cxn>
              <a:cxn ang="0">
                <a:pos x="400081" y="165978"/>
              </a:cxn>
              <a:cxn ang="0">
                <a:pos x="341669" y="224795"/>
              </a:cxn>
              <a:cxn ang="0">
                <a:pos x="341669" y="0"/>
              </a:cxn>
              <a:cxn ang="0">
                <a:pos x="341669" y="0"/>
              </a:cxn>
              <a:cxn ang="0">
                <a:pos x="152831" y="0"/>
              </a:cxn>
              <a:cxn ang="0">
                <a:pos x="0" y="165978"/>
              </a:cxn>
              <a:cxn ang="0">
                <a:pos x="152831" y="319869"/>
              </a:cxn>
              <a:cxn ang="0">
                <a:pos x="341669" y="319869"/>
              </a:cxn>
              <a:cxn ang="0">
                <a:pos x="494500" y="165978"/>
              </a:cxn>
              <a:cxn ang="0">
                <a:pos x="341669" y="0"/>
              </a:cxn>
              <a:cxn ang="0">
                <a:pos x="341669" y="284418"/>
              </a:cxn>
              <a:cxn ang="0">
                <a:pos x="341669" y="284418"/>
              </a:cxn>
              <a:cxn ang="0">
                <a:pos x="152831" y="284418"/>
              </a:cxn>
              <a:cxn ang="0">
                <a:pos x="23205" y="165978"/>
              </a:cxn>
              <a:cxn ang="0">
                <a:pos x="152831" y="35452"/>
              </a:cxn>
              <a:cxn ang="0">
                <a:pos x="341669" y="35452"/>
              </a:cxn>
              <a:cxn ang="0">
                <a:pos x="471295" y="165978"/>
              </a:cxn>
              <a:cxn ang="0">
                <a:pos x="341669" y="284418"/>
              </a:cxn>
            </a:cxnLst>
            <a:rect l="0" t="0" r="0" b="0"/>
            <a:pathLst>
              <a:path w="619" h="398">
                <a:moveTo>
                  <a:pt x="427" y="88"/>
                </a:moveTo>
                <a:lnTo>
                  <a:pt x="427" y="88"/>
                </a:lnTo>
                <a:cubicBezTo>
                  <a:pt x="368" y="88"/>
                  <a:pt x="309" y="132"/>
                  <a:pt x="309" y="206"/>
                </a:cubicBezTo>
                <a:cubicBezTo>
                  <a:pt x="309" y="265"/>
                  <a:pt x="368" y="324"/>
                  <a:pt x="427" y="324"/>
                </a:cubicBezTo>
                <a:cubicBezTo>
                  <a:pt x="486" y="324"/>
                  <a:pt x="545" y="265"/>
                  <a:pt x="545" y="206"/>
                </a:cubicBezTo>
                <a:cubicBezTo>
                  <a:pt x="545" y="132"/>
                  <a:pt x="486" y="88"/>
                  <a:pt x="427" y="88"/>
                </a:cubicBezTo>
                <a:close/>
                <a:moveTo>
                  <a:pt x="427" y="279"/>
                </a:moveTo>
                <a:lnTo>
                  <a:pt x="427" y="279"/>
                </a:lnTo>
                <a:cubicBezTo>
                  <a:pt x="382" y="279"/>
                  <a:pt x="353" y="250"/>
                  <a:pt x="353" y="206"/>
                </a:cubicBezTo>
                <a:cubicBezTo>
                  <a:pt x="353" y="162"/>
                  <a:pt x="382" y="117"/>
                  <a:pt x="427" y="117"/>
                </a:cubicBezTo>
                <a:cubicBezTo>
                  <a:pt x="471" y="117"/>
                  <a:pt x="500" y="162"/>
                  <a:pt x="500" y="206"/>
                </a:cubicBezTo>
                <a:cubicBezTo>
                  <a:pt x="500" y="250"/>
                  <a:pt x="471" y="279"/>
                  <a:pt x="427" y="279"/>
                </a:cubicBezTo>
                <a:close/>
                <a:moveTo>
                  <a:pt x="427" y="0"/>
                </a:moveTo>
                <a:lnTo>
                  <a:pt x="427" y="0"/>
                </a:lnTo>
                <a:cubicBezTo>
                  <a:pt x="191" y="0"/>
                  <a:pt x="191" y="0"/>
                  <a:pt x="191" y="0"/>
                </a:cubicBezTo>
                <a:cubicBezTo>
                  <a:pt x="88" y="0"/>
                  <a:pt x="0" y="88"/>
                  <a:pt x="0" y="206"/>
                </a:cubicBezTo>
                <a:cubicBezTo>
                  <a:pt x="0" y="309"/>
                  <a:pt x="88" y="397"/>
                  <a:pt x="191" y="397"/>
                </a:cubicBezTo>
                <a:cubicBezTo>
                  <a:pt x="427" y="397"/>
                  <a:pt x="427" y="397"/>
                  <a:pt x="427" y="397"/>
                </a:cubicBezTo>
                <a:cubicBezTo>
                  <a:pt x="530" y="397"/>
                  <a:pt x="618" y="309"/>
                  <a:pt x="618" y="206"/>
                </a:cubicBezTo>
                <a:cubicBezTo>
                  <a:pt x="618" y="88"/>
                  <a:pt x="530" y="0"/>
                  <a:pt x="427" y="0"/>
                </a:cubicBezTo>
                <a:close/>
                <a:moveTo>
                  <a:pt x="427" y="353"/>
                </a:moveTo>
                <a:lnTo>
                  <a:pt x="427" y="353"/>
                </a:lnTo>
                <a:cubicBezTo>
                  <a:pt x="191" y="353"/>
                  <a:pt x="191" y="353"/>
                  <a:pt x="191" y="353"/>
                </a:cubicBezTo>
                <a:cubicBezTo>
                  <a:pt x="103" y="353"/>
                  <a:pt x="29" y="294"/>
                  <a:pt x="29" y="206"/>
                </a:cubicBezTo>
                <a:cubicBezTo>
                  <a:pt x="29" y="117"/>
                  <a:pt x="103" y="44"/>
                  <a:pt x="191" y="44"/>
                </a:cubicBezTo>
                <a:cubicBezTo>
                  <a:pt x="427" y="44"/>
                  <a:pt x="427" y="44"/>
                  <a:pt x="427" y="44"/>
                </a:cubicBezTo>
                <a:cubicBezTo>
                  <a:pt x="515" y="44"/>
                  <a:pt x="589" y="117"/>
                  <a:pt x="589" y="206"/>
                </a:cubicBezTo>
                <a:cubicBezTo>
                  <a:pt x="589" y="294"/>
                  <a:pt x="515" y="353"/>
                  <a:pt x="427" y="353"/>
                </a:cubicBezTo>
                <a:close/>
              </a:path>
            </a:pathLst>
          </a:custGeom>
          <a:solidFill>
            <a:schemeClr val="tx1">
              <a:lumMod val="75000"/>
              <a:lumOff val="25000"/>
            </a:schemeClr>
          </a:solidFill>
          <a:ln w="9525">
            <a:noFill/>
          </a:ln>
        </p:spPr>
        <p:txBody>
          <a:bodyPr/>
          <a:lstStyle>
            <a:defPPr>
              <a:defRPr lang="zh-CN"/>
            </a:defPPr>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9pPr>
          </a:lstStyle>
          <a:p>
            <a:endParaRPr lang="zh-CN" altLang="en-US">
              <a:solidFill>
                <a:schemeClr val="tx1">
                  <a:lumMod val="75000"/>
                  <a:lumOff val="25000"/>
                </a:schemeClr>
              </a:solidFill>
            </a:endParaRPr>
          </a:p>
        </p:txBody>
      </p:sp>
      <p:sp>
        <p:nvSpPr>
          <p:cNvPr id="12" name="稻壳儿小白白(http://dwz.cn/Wu2UP)"/>
          <p:cNvSpPr/>
          <p:nvPr/>
        </p:nvSpPr>
        <p:spPr>
          <a:xfrm>
            <a:off x="737068" y="2657751"/>
            <a:ext cx="495300" cy="320675"/>
          </a:xfrm>
          <a:custGeom>
            <a:avLst/>
            <a:gdLst/>
            <a:ahLst/>
            <a:cxnLst>
              <a:cxn ang="0">
                <a:pos x="341669" y="70903"/>
              </a:cxn>
              <a:cxn ang="0">
                <a:pos x="341669" y="70903"/>
              </a:cxn>
              <a:cxn ang="0">
                <a:pos x="247250" y="165978"/>
              </a:cxn>
              <a:cxn ang="0">
                <a:pos x="341669" y="261052"/>
              </a:cxn>
              <a:cxn ang="0">
                <a:pos x="436088" y="165978"/>
              </a:cxn>
              <a:cxn ang="0">
                <a:pos x="341669" y="70903"/>
              </a:cxn>
              <a:cxn ang="0">
                <a:pos x="341669" y="224795"/>
              </a:cxn>
              <a:cxn ang="0">
                <a:pos x="341669" y="224795"/>
              </a:cxn>
              <a:cxn ang="0">
                <a:pos x="282457" y="165978"/>
              </a:cxn>
              <a:cxn ang="0">
                <a:pos x="341669" y="94269"/>
              </a:cxn>
              <a:cxn ang="0">
                <a:pos x="400081" y="165978"/>
              </a:cxn>
              <a:cxn ang="0">
                <a:pos x="341669" y="224795"/>
              </a:cxn>
              <a:cxn ang="0">
                <a:pos x="341669" y="0"/>
              </a:cxn>
              <a:cxn ang="0">
                <a:pos x="341669" y="0"/>
              </a:cxn>
              <a:cxn ang="0">
                <a:pos x="152831" y="0"/>
              </a:cxn>
              <a:cxn ang="0">
                <a:pos x="0" y="165978"/>
              </a:cxn>
              <a:cxn ang="0">
                <a:pos x="152831" y="319869"/>
              </a:cxn>
              <a:cxn ang="0">
                <a:pos x="341669" y="319869"/>
              </a:cxn>
              <a:cxn ang="0">
                <a:pos x="494500" y="165978"/>
              </a:cxn>
              <a:cxn ang="0">
                <a:pos x="341669" y="0"/>
              </a:cxn>
              <a:cxn ang="0">
                <a:pos x="341669" y="284418"/>
              </a:cxn>
              <a:cxn ang="0">
                <a:pos x="341669" y="284418"/>
              </a:cxn>
              <a:cxn ang="0">
                <a:pos x="152831" y="284418"/>
              </a:cxn>
              <a:cxn ang="0">
                <a:pos x="23205" y="165978"/>
              </a:cxn>
              <a:cxn ang="0">
                <a:pos x="152831" y="35452"/>
              </a:cxn>
              <a:cxn ang="0">
                <a:pos x="341669" y="35452"/>
              </a:cxn>
              <a:cxn ang="0">
                <a:pos x="471295" y="165978"/>
              </a:cxn>
              <a:cxn ang="0">
                <a:pos x="341669" y="284418"/>
              </a:cxn>
            </a:cxnLst>
            <a:rect l="0" t="0" r="0" b="0"/>
            <a:pathLst>
              <a:path w="619" h="398">
                <a:moveTo>
                  <a:pt x="427" y="88"/>
                </a:moveTo>
                <a:lnTo>
                  <a:pt x="427" y="88"/>
                </a:lnTo>
                <a:cubicBezTo>
                  <a:pt x="368" y="88"/>
                  <a:pt x="309" y="132"/>
                  <a:pt x="309" y="206"/>
                </a:cubicBezTo>
                <a:cubicBezTo>
                  <a:pt x="309" y="265"/>
                  <a:pt x="368" y="324"/>
                  <a:pt x="427" y="324"/>
                </a:cubicBezTo>
                <a:cubicBezTo>
                  <a:pt x="486" y="324"/>
                  <a:pt x="545" y="265"/>
                  <a:pt x="545" y="206"/>
                </a:cubicBezTo>
                <a:cubicBezTo>
                  <a:pt x="545" y="132"/>
                  <a:pt x="486" y="88"/>
                  <a:pt x="427" y="88"/>
                </a:cubicBezTo>
                <a:close/>
                <a:moveTo>
                  <a:pt x="427" y="279"/>
                </a:moveTo>
                <a:lnTo>
                  <a:pt x="427" y="279"/>
                </a:lnTo>
                <a:cubicBezTo>
                  <a:pt x="382" y="279"/>
                  <a:pt x="353" y="250"/>
                  <a:pt x="353" y="206"/>
                </a:cubicBezTo>
                <a:cubicBezTo>
                  <a:pt x="353" y="162"/>
                  <a:pt x="382" y="117"/>
                  <a:pt x="427" y="117"/>
                </a:cubicBezTo>
                <a:cubicBezTo>
                  <a:pt x="471" y="117"/>
                  <a:pt x="500" y="162"/>
                  <a:pt x="500" y="206"/>
                </a:cubicBezTo>
                <a:cubicBezTo>
                  <a:pt x="500" y="250"/>
                  <a:pt x="471" y="279"/>
                  <a:pt x="427" y="279"/>
                </a:cubicBezTo>
                <a:close/>
                <a:moveTo>
                  <a:pt x="427" y="0"/>
                </a:moveTo>
                <a:lnTo>
                  <a:pt x="427" y="0"/>
                </a:lnTo>
                <a:cubicBezTo>
                  <a:pt x="191" y="0"/>
                  <a:pt x="191" y="0"/>
                  <a:pt x="191" y="0"/>
                </a:cubicBezTo>
                <a:cubicBezTo>
                  <a:pt x="88" y="0"/>
                  <a:pt x="0" y="88"/>
                  <a:pt x="0" y="206"/>
                </a:cubicBezTo>
                <a:cubicBezTo>
                  <a:pt x="0" y="309"/>
                  <a:pt x="88" y="397"/>
                  <a:pt x="191" y="397"/>
                </a:cubicBezTo>
                <a:cubicBezTo>
                  <a:pt x="427" y="397"/>
                  <a:pt x="427" y="397"/>
                  <a:pt x="427" y="397"/>
                </a:cubicBezTo>
                <a:cubicBezTo>
                  <a:pt x="530" y="397"/>
                  <a:pt x="618" y="309"/>
                  <a:pt x="618" y="206"/>
                </a:cubicBezTo>
                <a:cubicBezTo>
                  <a:pt x="618" y="88"/>
                  <a:pt x="530" y="0"/>
                  <a:pt x="427" y="0"/>
                </a:cubicBezTo>
                <a:close/>
                <a:moveTo>
                  <a:pt x="427" y="353"/>
                </a:moveTo>
                <a:lnTo>
                  <a:pt x="427" y="353"/>
                </a:lnTo>
                <a:cubicBezTo>
                  <a:pt x="191" y="353"/>
                  <a:pt x="191" y="353"/>
                  <a:pt x="191" y="353"/>
                </a:cubicBezTo>
                <a:cubicBezTo>
                  <a:pt x="103" y="353"/>
                  <a:pt x="29" y="294"/>
                  <a:pt x="29" y="206"/>
                </a:cubicBezTo>
                <a:cubicBezTo>
                  <a:pt x="29" y="117"/>
                  <a:pt x="103" y="44"/>
                  <a:pt x="191" y="44"/>
                </a:cubicBezTo>
                <a:cubicBezTo>
                  <a:pt x="427" y="44"/>
                  <a:pt x="427" y="44"/>
                  <a:pt x="427" y="44"/>
                </a:cubicBezTo>
                <a:cubicBezTo>
                  <a:pt x="515" y="44"/>
                  <a:pt x="589" y="117"/>
                  <a:pt x="589" y="206"/>
                </a:cubicBezTo>
                <a:cubicBezTo>
                  <a:pt x="589" y="294"/>
                  <a:pt x="515" y="353"/>
                  <a:pt x="427" y="353"/>
                </a:cubicBezTo>
                <a:close/>
              </a:path>
            </a:pathLst>
          </a:custGeom>
          <a:solidFill>
            <a:schemeClr val="accent1"/>
          </a:solidFill>
          <a:ln w="9525">
            <a:noFill/>
          </a:ln>
        </p:spPr>
        <p:txBody>
          <a:bodyPr/>
          <a:lstStyle>
            <a:defPPr>
              <a:defRPr lang="zh-CN"/>
            </a:defPPr>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9pPr>
          </a:lstStyle>
          <a:p>
            <a:endParaRPr lang="zh-CN" altLang="en-US">
              <a:solidFill>
                <a:schemeClr val="tx1">
                  <a:lumMod val="75000"/>
                  <a:lumOff val="25000"/>
                </a:schemeClr>
              </a:solidFill>
            </a:endParaRPr>
          </a:p>
        </p:txBody>
      </p:sp>
      <p:sp>
        <p:nvSpPr>
          <p:cNvPr id="13" name="稻壳儿小白白(http://dwz.cn/Wu2UP)"/>
          <p:cNvSpPr/>
          <p:nvPr/>
        </p:nvSpPr>
        <p:spPr>
          <a:xfrm>
            <a:off x="1082313" y="3658705"/>
            <a:ext cx="495300" cy="320675"/>
          </a:xfrm>
          <a:custGeom>
            <a:avLst/>
            <a:gdLst/>
            <a:ahLst/>
            <a:cxnLst>
              <a:cxn ang="0">
                <a:pos x="341669" y="70903"/>
              </a:cxn>
              <a:cxn ang="0">
                <a:pos x="341669" y="70903"/>
              </a:cxn>
              <a:cxn ang="0">
                <a:pos x="247250" y="165978"/>
              </a:cxn>
              <a:cxn ang="0">
                <a:pos x="341669" y="261052"/>
              </a:cxn>
              <a:cxn ang="0">
                <a:pos x="436088" y="165978"/>
              </a:cxn>
              <a:cxn ang="0">
                <a:pos x="341669" y="70903"/>
              </a:cxn>
              <a:cxn ang="0">
                <a:pos x="341669" y="224795"/>
              </a:cxn>
              <a:cxn ang="0">
                <a:pos x="341669" y="224795"/>
              </a:cxn>
              <a:cxn ang="0">
                <a:pos x="282457" y="165978"/>
              </a:cxn>
              <a:cxn ang="0">
                <a:pos x="341669" y="94269"/>
              </a:cxn>
              <a:cxn ang="0">
                <a:pos x="400081" y="165978"/>
              </a:cxn>
              <a:cxn ang="0">
                <a:pos x="341669" y="224795"/>
              </a:cxn>
              <a:cxn ang="0">
                <a:pos x="341669" y="0"/>
              </a:cxn>
              <a:cxn ang="0">
                <a:pos x="341669" y="0"/>
              </a:cxn>
              <a:cxn ang="0">
                <a:pos x="152831" y="0"/>
              </a:cxn>
              <a:cxn ang="0">
                <a:pos x="0" y="165978"/>
              </a:cxn>
              <a:cxn ang="0">
                <a:pos x="152831" y="319869"/>
              </a:cxn>
              <a:cxn ang="0">
                <a:pos x="341669" y="319869"/>
              </a:cxn>
              <a:cxn ang="0">
                <a:pos x="494500" y="165978"/>
              </a:cxn>
              <a:cxn ang="0">
                <a:pos x="341669" y="0"/>
              </a:cxn>
              <a:cxn ang="0">
                <a:pos x="341669" y="284418"/>
              </a:cxn>
              <a:cxn ang="0">
                <a:pos x="341669" y="284418"/>
              </a:cxn>
              <a:cxn ang="0">
                <a:pos x="152831" y="284418"/>
              </a:cxn>
              <a:cxn ang="0">
                <a:pos x="23205" y="165978"/>
              </a:cxn>
              <a:cxn ang="0">
                <a:pos x="152831" y="35452"/>
              </a:cxn>
              <a:cxn ang="0">
                <a:pos x="341669" y="35452"/>
              </a:cxn>
              <a:cxn ang="0">
                <a:pos x="471295" y="165978"/>
              </a:cxn>
              <a:cxn ang="0">
                <a:pos x="341669" y="284418"/>
              </a:cxn>
            </a:cxnLst>
            <a:rect l="0" t="0" r="0" b="0"/>
            <a:pathLst>
              <a:path w="619" h="398">
                <a:moveTo>
                  <a:pt x="427" y="88"/>
                </a:moveTo>
                <a:lnTo>
                  <a:pt x="427" y="88"/>
                </a:lnTo>
                <a:cubicBezTo>
                  <a:pt x="368" y="88"/>
                  <a:pt x="309" y="132"/>
                  <a:pt x="309" y="206"/>
                </a:cubicBezTo>
                <a:cubicBezTo>
                  <a:pt x="309" y="265"/>
                  <a:pt x="368" y="324"/>
                  <a:pt x="427" y="324"/>
                </a:cubicBezTo>
                <a:cubicBezTo>
                  <a:pt x="486" y="324"/>
                  <a:pt x="545" y="265"/>
                  <a:pt x="545" y="206"/>
                </a:cubicBezTo>
                <a:cubicBezTo>
                  <a:pt x="545" y="132"/>
                  <a:pt x="486" y="88"/>
                  <a:pt x="427" y="88"/>
                </a:cubicBezTo>
                <a:close/>
                <a:moveTo>
                  <a:pt x="427" y="279"/>
                </a:moveTo>
                <a:lnTo>
                  <a:pt x="427" y="279"/>
                </a:lnTo>
                <a:cubicBezTo>
                  <a:pt x="382" y="279"/>
                  <a:pt x="353" y="250"/>
                  <a:pt x="353" y="206"/>
                </a:cubicBezTo>
                <a:cubicBezTo>
                  <a:pt x="353" y="162"/>
                  <a:pt x="382" y="117"/>
                  <a:pt x="427" y="117"/>
                </a:cubicBezTo>
                <a:cubicBezTo>
                  <a:pt x="471" y="117"/>
                  <a:pt x="500" y="162"/>
                  <a:pt x="500" y="206"/>
                </a:cubicBezTo>
                <a:cubicBezTo>
                  <a:pt x="500" y="250"/>
                  <a:pt x="471" y="279"/>
                  <a:pt x="427" y="279"/>
                </a:cubicBezTo>
                <a:close/>
                <a:moveTo>
                  <a:pt x="427" y="0"/>
                </a:moveTo>
                <a:lnTo>
                  <a:pt x="427" y="0"/>
                </a:lnTo>
                <a:cubicBezTo>
                  <a:pt x="191" y="0"/>
                  <a:pt x="191" y="0"/>
                  <a:pt x="191" y="0"/>
                </a:cubicBezTo>
                <a:cubicBezTo>
                  <a:pt x="88" y="0"/>
                  <a:pt x="0" y="88"/>
                  <a:pt x="0" y="206"/>
                </a:cubicBezTo>
                <a:cubicBezTo>
                  <a:pt x="0" y="309"/>
                  <a:pt x="88" y="397"/>
                  <a:pt x="191" y="397"/>
                </a:cubicBezTo>
                <a:cubicBezTo>
                  <a:pt x="427" y="397"/>
                  <a:pt x="427" y="397"/>
                  <a:pt x="427" y="397"/>
                </a:cubicBezTo>
                <a:cubicBezTo>
                  <a:pt x="530" y="397"/>
                  <a:pt x="618" y="309"/>
                  <a:pt x="618" y="206"/>
                </a:cubicBezTo>
                <a:cubicBezTo>
                  <a:pt x="618" y="88"/>
                  <a:pt x="530" y="0"/>
                  <a:pt x="427" y="0"/>
                </a:cubicBezTo>
                <a:close/>
                <a:moveTo>
                  <a:pt x="427" y="353"/>
                </a:moveTo>
                <a:lnTo>
                  <a:pt x="427" y="353"/>
                </a:lnTo>
                <a:cubicBezTo>
                  <a:pt x="191" y="353"/>
                  <a:pt x="191" y="353"/>
                  <a:pt x="191" y="353"/>
                </a:cubicBezTo>
                <a:cubicBezTo>
                  <a:pt x="103" y="353"/>
                  <a:pt x="29" y="294"/>
                  <a:pt x="29" y="206"/>
                </a:cubicBezTo>
                <a:cubicBezTo>
                  <a:pt x="29" y="117"/>
                  <a:pt x="103" y="44"/>
                  <a:pt x="191" y="44"/>
                </a:cubicBezTo>
                <a:cubicBezTo>
                  <a:pt x="427" y="44"/>
                  <a:pt x="427" y="44"/>
                  <a:pt x="427" y="44"/>
                </a:cubicBezTo>
                <a:cubicBezTo>
                  <a:pt x="515" y="44"/>
                  <a:pt x="589" y="117"/>
                  <a:pt x="589" y="206"/>
                </a:cubicBezTo>
                <a:cubicBezTo>
                  <a:pt x="589" y="294"/>
                  <a:pt x="515" y="353"/>
                  <a:pt x="427" y="353"/>
                </a:cubicBezTo>
                <a:close/>
              </a:path>
            </a:pathLst>
          </a:custGeom>
          <a:solidFill>
            <a:schemeClr val="tx1">
              <a:lumMod val="75000"/>
              <a:lumOff val="25000"/>
            </a:schemeClr>
          </a:solidFill>
          <a:ln w="9525">
            <a:noFill/>
          </a:ln>
        </p:spPr>
        <p:txBody>
          <a:bodyPr/>
          <a:lstStyle>
            <a:defPPr>
              <a:defRPr lang="zh-CN"/>
            </a:defPPr>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9pPr>
          </a:lstStyle>
          <a:p>
            <a:endParaRPr lang="zh-CN" altLang="en-US">
              <a:solidFill>
                <a:schemeClr val="tx1">
                  <a:lumMod val="75000"/>
                  <a:lumOff val="25000"/>
                </a:schemeClr>
              </a:solidFill>
            </a:endParaRPr>
          </a:p>
        </p:txBody>
      </p:sp>
      <p:sp>
        <p:nvSpPr>
          <p:cNvPr id="14" name="稻壳儿小白白(http://dwz.cn/Wu2UP)"/>
          <p:cNvSpPr/>
          <p:nvPr/>
        </p:nvSpPr>
        <p:spPr>
          <a:xfrm>
            <a:off x="1479576" y="4666645"/>
            <a:ext cx="495300" cy="320675"/>
          </a:xfrm>
          <a:custGeom>
            <a:avLst/>
            <a:gdLst/>
            <a:ahLst/>
            <a:cxnLst>
              <a:cxn ang="0">
                <a:pos x="341669" y="70903"/>
              </a:cxn>
              <a:cxn ang="0">
                <a:pos x="341669" y="70903"/>
              </a:cxn>
              <a:cxn ang="0">
                <a:pos x="247250" y="165978"/>
              </a:cxn>
              <a:cxn ang="0">
                <a:pos x="341669" y="261052"/>
              </a:cxn>
              <a:cxn ang="0">
                <a:pos x="436088" y="165978"/>
              </a:cxn>
              <a:cxn ang="0">
                <a:pos x="341669" y="70903"/>
              </a:cxn>
              <a:cxn ang="0">
                <a:pos x="341669" y="224795"/>
              </a:cxn>
              <a:cxn ang="0">
                <a:pos x="341669" y="224795"/>
              </a:cxn>
              <a:cxn ang="0">
                <a:pos x="282457" y="165978"/>
              </a:cxn>
              <a:cxn ang="0">
                <a:pos x="341669" y="94269"/>
              </a:cxn>
              <a:cxn ang="0">
                <a:pos x="400081" y="165978"/>
              </a:cxn>
              <a:cxn ang="0">
                <a:pos x="341669" y="224795"/>
              </a:cxn>
              <a:cxn ang="0">
                <a:pos x="341669" y="0"/>
              </a:cxn>
              <a:cxn ang="0">
                <a:pos x="341669" y="0"/>
              </a:cxn>
              <a:cxn ang="0">
                <a:pos x="152831" y="0"/>
              </a:cxn>
              <a:cxn ang="0">
                <a:pos x="0" y="165978"/>
              </a:cxn>
              <a:cxn ang="0">
                <a:pos x="152831" y="319869"/>
              </a:cxn>
              <a:cxn ang="0">
                <a:pos x="341669" y="319869"/>
              </a:cxn>
              <a:cxn ang="0">
                <a:pos x="494500" y="165978"/>
              </a:cxn>
              <a:cxn ang="0">
                <a:pos x="341669" y="0"/>
              </a:cxn>
              <a:cxn ang="0">
                <a:pos x="341669" y="284418"/>
              </a:cxn>
              <a:cxn ang="0">
                <a:pos x="341669" y="284418"/>
              </a:cxn>
              <a:cxn ang="0">
                <a:pos x="152831" y="284418"/>
              </a:cxn>
              <a:cxn ang="0">
                <a:pos x="23205" y="165978"/>
              </a:cxn>
              <a:cxn ang="0">
                <a:pos x="152831" y="35452"/>
              </a:cxn>
              <a:cxn ang="0">
                <a:pos x="341669" y="35452"/>
              </a:cxn>
              <a:cxn ang="0">
                <a:pos x="471295" y="165978"/>
              </a:cxn>
              <a:cxn ang="0">
                <a:pos x="341669" y="284418"/>
              </a:cxn>
            </a:cxnLst>
            <a:rect l="0" t="0" r="0" b="0"/>
            <a:pathLst>
              <a:path w="619" h="398">
                <a:moveTo>
                  <a:pt x="427" y="88"/>
                </a:moveTo>
                <a:lnTo>
                  <a:pt x="427" y="88"/>
                </a:lnTo>
                <a:cubicBezTo>
                  <a:pt x="368" y="88"/>
                  <a:pt x="309" y="132"/>
                  <a:pt x="309" y="206"/>
                </a:cubicBezTo>
                <a:cubicBezTo>
                  <a:pt x="309" y="265"/>
                  <a:pt x="368" y="324"/>
                  <a:pt x="427" y="324"/>
                </a:cubicBezTo>
                <a:cubicBezTo>
                  <a:pt x="486" y="324"/>
                  <a:pt x="545" y="265"/>
                  <a:pt x="545" y="206"/>
                </a:cubicBezTo>
                <a:cubicBezTo>
                  <a:pt x="545" y="132"/>
                  <a:pt x="486" y="88"/>
                  <a:pt x="427" y="88"/>
                </a:cubicBezTo>
                <a:close/>
                <a:moveTo>
                  <a:pt x="427" y="279"/>
                </a:moveTo>
                <a:lnTo>
                  <a:pt x="427" y="279"/>
                </a:lnTo>
                <a:cubicBezTo>
                  <a:pt x="382" y="279"/>
                  <a:pt x="353" y="250"/>
                  <a:pt x="353" y="206"/>
                </a:cubicBezTo>
                <a:cubicBezTo>
                  <a:pt x="353" y="162"/>
                  <a:pt x="382" y="117"/>
                  <a:pt x="427" y="117"/>
                </a:cubicBezTo>
                <a:cubicBezTo>
                  <a:pt x="471" y="117"/>
                  <a:pt x="500" y="162"/>
                  <a:pt x="500" y="206"/>
                </a:cubicBezTo>
                <a:cubicBezTo>
                  <a:pt x="500" y="250"/>
                  <a:pt x="471" y="279"/>
                  <a:pt x="427" y="279"/>
                </a:cubicBezTo>
                <a:close/>
                <a:moveTo>
                  <a:pt x="427" y="0"/>
                </a:moveTo>
                <a:lnTo>
                  <a:pt x="427" y="0"/>
                </a:lnTo>
                <a:cubicBezTo>
                  <a:pt x="191" y="0"/>
                  <a:pt x="191" y="0"/>
                  <a:pt x="191" y="0"/>
                </a:cubicBezTo>
                <a:cubicBezTo>
                  <a:pt x="88" y="0"/>
                  <a:pt x="0" y="88"/>
                  <a:pt x="0" y="206"/>
                </a:cubicBezTo>
                <a:cubicBezTo>
                  <a:pt x="0" y="309"/>
                  <a:pt x="88" y="397"/>
                  <a:pt x="191" y="397"/>
                </a:cubicBezTo>
                <a:cubicBezTo>
                  <a:pt x="427" y="397"/>
                  <a:pt x="427" y="397"/>
                  <a:pt x="427" y="397"/>
                </a:cubicBezTo>
                <a:cubicBezTo>
                  <a:pt x="530" y="397"/>
                  <a:pt x="618" y="309"/>
                  <a:pt x="618" y="206"/>
                </a:cubicBezTo>
                <a:cubicBezTo>
                  <a:pt x="618" y="88"/>
                  <a:pt x="530" y="0"/>
                  <a:pt x="427" y="0"/>
                </a:cubicBezTo>
                <a:close/>
                <a:moveTo>
                  <a:pt x="427" y="353"/>
                </a:moveTo>
                <a:lnTo>
                  <a:pt x="427" y="353"/>
                </a:lnTo>
                <a:cubicBezTo>
                  <a:pt x="191" y="353"/>
                  <a:pt x="191" y="353"/>
                  <a:pt x="191" y="353"/>
                </a:cubicBezTo>
                <a:cubicBezTo>
                  <a:pt x="103" y="353"/>
                  <a:pt x="29" y="294"/>
                  <a:pt x="29" y="206"/>
                </a:cubicBezTo>
                <a:cubicBezTo>
                  <a:pt x="29" y="117"/>
                  <a:pt x="103" y="44"/>
                  <a:pt x="191" y="44"/>
                </a:cubicBezTo>
                <a:cubicBezTo>
                  <a:pt x="427" y="44"/>
                  <a:pt x="427" y="44"/>
                  <a:pt x="427" y="44"/>
                </a:cubicBezTo>
                <a:cubicBezTo>
                  <a:pt x="515" y="44"/>
                  <a:pt x="589" y="117"/>
                  <a:pt x="589" y="206"/>
                </a:cubicBezTo>
                <a:cubicBezTo>
                  <a:pt x="589" y="294"/>
                  <a:pt x="515" y="353"/>
                  <a:pt x="427" y="353"/>
                </a:cubicBezTo>
                <a:close/>
              </a:path>
            </a:pathLst>
          </a:custGeom>
          <a:solidFill>
            <a:srgbClr val="C00000"/>
          </a:solidFill>
          <a:ln w="9525">
            <a:noFill/>
          </a:ln>
        </p:spPr>
        <p:txBody>
          <a:bodyPr/>
          <a:lstStyle>
            <a:defPPr>
              <a:defRPr lang="zh-CN"/>
            </a:defPPr>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9pPr>
          </a:lstStyle>
          <a:p>
            <a:endParaRPr lang="zh-CN" altLang="en-US">
              <a:solidFill>
                <a:schemeClr val="tx1">
                  <a:lumMod val="75000"/>
                  <a:lumOff val="25000"/>
                </a:schemeClr>
              </a:solidFill>
            </a:endParaRPr>
          </a:p>
        </p:txBody>
      </p:sp>
      <p:sp>
        <p:nvSpPr>
          <p:cNvPr id="15" name="稻壳儿小白白(http://dwz.cn/Wu2UP)"/>
          <p:cNvSpPr/>
          <p:nvPr/>
        </p:nvSpPr>
        <p:spPr>
          <a:xfrm>
            <a:off x="2286758" y="5430743"/>
            <a:ext cx="495300" cy="320675"/>
          </a:xfrm>
          <a:custGeom>
            <a:avLst/>
            <a:gdLst/>
            <a:ahLst/>
            <a:cxnLst>
              <a:cxn ang="0">
                <a:pos x="341669" y="70903"/>
              </a:cxn>
              <a:cxn ang="0">
                <a:pos x="341669" y="70903"/>
              </a:cxn>
              <a:cxn ang="0">
                <a:pos x="247250" y="165978"/>
              </a:cxn>
              <a:cxn ang="0">
                <a:pos x="341669" y="261052"/>
              </a:cxn>
              <a:cxn ang="0">
                <a:pos x="436088" y="165978"/>
              </a:cxn>
              <a:cxn ang="0">
                <a:pos x="341669" y="70903"/>
              </a:cxn>
              <a:cxn ang="0">
                <a:pos x="341669" y="224795"/>
              </a:cxn>
              <a:cxn ang="0">
                <a:pos x="341669" y="224795"/>
              </a:cxn>
              <a:cxn ang="0">
                <a:pos x="282457" y="165978"/>
              </a:cxn>
              <a:cxn ang="0">
                <a:pos x="341669" y="94269"/>
              </a:cxn>
              <a:cxn ang="0">
                <a:pos x="400081" y="165978"/>
              </a:cxn>
              <a:cxn ang="0">
                <a:pos x="341669" y="224795"/>
              </a:cxn>
              <a:cxn ang="0">
                <a:pos x="341669" y="0"/>
              </a:cxn>
              <a:cxn ang="0">
                <a:pos x="341669" y="0"/>
              </a:cxn>
              <a:cxn ang="0">
                <a:pos x="152831" y="0"/>
              </a:cxn>
              <a:cxn ang="0">
                <a:pos x="0" y="165978"/>
              </a:cxn>
              <a:cxn ang="0">
                <a:pos x="152831" y="319869"/>
              </a:cxn>
              <a:cxn ang="0">
                <a:pos x="341669" y="319869"/>
              </a:cxn>
              <a:cxn ang="0">
                <a:pos x="494500" y="165978"/>
              </a:cxn>
              <a:cxn ang="0">
                <a:pos x="341669" y="0"/>
              </a:cxn>
              <a:cxn ang="0">
                <a:pos x="341669" y="284418"/>
              </a:cxn>
              <a:cxn ang="0">
                <a:pos x="341669" y="284418"/>
              </a:cxn>
              <a:cxn ang="0">
                <a:pos x="152831" y="284418"/>
              </a:cxn>
              <a:cxn ang="0">
                <a:pos x="23205" y="165978"/>
              </a:cxn>
              <a:cxn ang="0">
                <a:pos x="152831" y="35452"/>
              </a:cxn>
              <a:cxn ang="0">
                <a:pos x="341669" y="35452"/>
              </a:cxn>
              <a:cxn ang="0">
                <a:pos x="471295" y="165978"/>
              </a:cxn>
              <a:cxn ang="0">
                <a:pos x="341669" y="284418"/>
              </a:cxn>
            </a:cxnLst>
            <a:rect l="0" t="0" r="0" b="0"/>
            <a:pathLst>
              <a:path w="619" h="398">
                <a:moveTo>
                  <a:pt x="427" y="88"/>
                </a:moveTo>
                <a:lnTo>
                  <a:pt x="427" y="88"/>
                </a:lnTo>
                <a:cubicBezTo>
                  <a:pt x="368" y="88"/>
                  <a:pt x="309" y="132"/>
                  <a:pt x="309" y="206"/>
                </a:cubicBezTo>
                <a:cubicBezTo>
                  <a:pt x="309" y="265"/>
                  <a:pt x="368" y="324"/>
                  <a:pt x="427" y="324"/>
                </a:cubicBezTo>
                <a:cubicBezTo>
                  <a:pt x="486" y="324"/>
                  <a:pt x="545" y="265"/>
                  <a:pt x="545" y="206"/>
                </a:cubicBezTo>
                <a:cubicBezTo>
                  <a:pt x="545" y="132"/>
                  <a:pt x="486" y="88"/>
                  <a:pt x="427" y="88"/>
                </a:cubicBezTo>
                <a:close/>
                <a:moveTo>
                  <a:pt x="427" y="279"/>
                </a:moveTo>
                <a:lnTo>
                  <a:pt x="427" y="279"/>
                </a:lnTo>
                <a:cubicBezTo>
                  <a:pt x="382" y="279"/>
                  <a:pt x="353" y="250"/>
                  <a:pt x="353" y="206"/>
                </a:cubicBezTo>
                <a:cubicBezTo>
                  <a:pt x="353" y="162"/>
                  <a:pt x="382" y="117"/>
                  <a:pt x="427" y="117"/>
                </a:cubicBezTo>
                <a:cubicBezTo>
                  <a:pt x="471" y="117"/>
                  <a:pt x="500" y="162"/>
                  <a:pt x="500" y="206"/>
                </a:cubicBezTo>
                <a:cubicBezTo>
                  <a:pt x="500" y="250"/>
                  <a:pt x="471" y="279"/>
                  <a:pt x="427" y="279"/>
                </a:cubicBezTo>
                <a:close/>
                <a:moveTo>
                  <a:pt x="427" y="0"/>
                </a:moveTo>
                <a:lnTo>
                  <a:pt x="427" y="0"/>
                </a:lnTo>
                <a:cubicBezTo>
                  <a:pt x="191" y="0"/>
                  <a:pt x="191" y="0"/>
                  <a:pt x="191" y="0"/>
                </a:cubicBezTo>
                <a:cubicBezTo>
                  <a:pt x="88" y="0"/>
                  <a:pt x="0" y="88"/>
                  <a:pt x="0" y="206"/>
                </a:cubicBezTo>
                <a:cubicBezTo>
                  <a:pt x="0" y="309"/>
                  <a:pt x="88" y="397"/>
                  <a:pt x="191" y="397"/>
                </a:cubicBezTo>
                <a:cubicBezTo>
                  <a:pt x="427" y="397"/>
                  <a:pt x="427" y="397"/>
                  <a:pt x="427" y="397"/>
                </a:cubicBezTo>
                <a:cubicBezTo>
                  <a:pt x="530" y="397"/>
                  <a:pt x="618" y="309"/>
                  <a:pt x="618" y="206"/>
                </a:cubicBezTo>
                <a:cubicBezTo>
                  <a:pt x="618" y="88"/>
                  <a:pt x="530" y="0"/>
                  <a:pt x="427" y="0"/>
                </a:cubicBezTo>
                <a:close/>
                <a:moveTo>
                  <a:pt x="427" y="353"/>
                </a:moveTo>
                <a:lnTo>
                  <a:pt x="427" y="353"/>
                </a:lnTo>
                <a:cubicBezTo>
                  <a:pt x="191" y="353"/>
                  <a:pt x="191" y="353"/>
                  <a:pt x="191" y="353"/>
                </a:cubicBezTo>
                <a:cubicBezTo>
                  <a:pt x="103" y="353"/>
                  <a:pt x="29" y="294"/>
                  <a:pt x="29" y="206"/>
                </a:cubicBezTo>
                <a:cubicBezTo>
                  <a:pt x="29" y="117"/>
                  <a:pt x="103" y="44"/>
                  <a:pt x="191" y="44"/>
                </a:cubicBezTo>
                <a:cubicBezTo>
                  <a:pt x="427" y="44"/>
                  <a:pt x="427" y="44"/>
                  <a:pt x="427" y="44"/>
                </a:cubicBezTo>
                <a:cubicBezTo>
                  <a:pt x="515" y="44"/>
                  <a:pt x="589" y="117"/>
                  <a:pt x="589" y="206"/>
                </a:cubicBezTo>
                <a:cubicBezTo>
                  <a:pt x="589" y="294"/>
                  <a:pt x="515" y="353"/>
                  <a:pt x="427" y="353"/>
                </a:cubicBezTo>
                <a:close/>
              </a:path>
            </a:pathLst>
          </a:custGeom>
          <a:solidFill>
            <a:schemeClr val="tx1">
              <a:lumMod val="75000"/>
              <a:lumOff val="25000"/>
            </a:schemeClr>
          </a:solidFill>
          <a:ln w="9525">
            <a:noFill/>
          </a:ln>
        </p:spPr>
        <p:txBody>
          <a:bodyPr/>
          <a:lstStyle>
            <a:defPPr>
              <a:defRPr lang="zh-CN"/>
            </a:defPPr>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微软雅黑" panose="020B0503020204020204" pitchFamily="34" charset="-122"/>
              </a:defRPr>
            </a:lvl9pPr>
          </a:lstStyle>
          <a:p>
            <a:endParaRPr lang="zh-CN" altLang="en-US">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p:cNvSpPr/>
          <p:nvPr/>
        </p:nvSpPr>
        <p:spPr bwMode="auto">
          <a:xfrm>
            <a:off x="0" y="5830496"/>
            <a:ext cx="12192000" cy="1027504"/>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43" tIns="46621" rIns="93243" bIns="46621" numCol="1" rtlCol="0" anchor="ctr" anchorCtr="0" compatLnSpc="1"/>
          <a:lstStyle/>
          <a:p>
            <a:pPr algn="just" defTabSz="931545"/>
            <a:endParaRPr lang="en-US" sz="2200" dirty="0">
              <a:solidFill>
                <a:srgbClr val="FFFFFF">
                  <a:alpha val="98824"/>
                </a:srgbClr>
              </a:solidFill>
              <a:latin typeface="+mn-ea"/>
              <a:cs typeface="Segoe UI" panose="020B0502040204020203" pitchFamily="34" charset="0"/>
            </a:endParaRP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10" name="椭圆 9"/>
          <p:cNvSpPr/>
          <p:nvPr/>
        </p:nvSpPr>
        <p:spPr>
          <a:xfrm>
            <a:off x="4658785" y="1504142"/>
            <a:ext cx="2030782" cy="837454"/>
          </a:xfrm>
          <a:prstGeom prst="ellipse">
            <a:avLst/>
          </a:prstGeom>
          <a:solidFill>
            <a:schemeClr val="accent2"/>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000" b="1" dirty="0">
                <a:solidFill>
                  <a:prstClr val="white"/>
                </a:solidFill>
                <a:effectLst>
                  <a:outerShdw blurRad="38100" dist="38100" dir="2700000" algn="tl">
                    <a:srgbClr val="000000">
                      <a:alpha val="43137"/>
                    </a:srgbClr>
                  </a:outerShdw>
                </a:effectLst>
                <a:latin typeface="微软雅黑" panose="020B0503020204020204" pitchFamily="34" charset="-122"/>
              </a:rPr>
              <a:t>八大</a:t>
            </a:r>
          </a:p>
        </p:txBody>
      </p:sp>
      <p:sp>
        <p:nvSpPr>
          <p:cNvPr id="11" name="椭圆 10"/>
          <p:cNvSpPr/>
          <p:nvPr/>
        </p:nvSpPr>
        <p:spPr>
          <a:xfrm>
            <a:off x="4658785" y="3077895"/>
            <a:ext cx="2030782" cy="837454"/>
          </a:xfrm>
          <a:prstGeom prst="ellipse">
            <a:avLst/>
          </a:prstGeom>
          <a:solidFill>
            <a:schemeClr val="accent2"/>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000" b="1" dirty="0">
                <a:solidFill>
                  <a:prstClr val="white"/>
                </a:solidFill>
                <a:effectLst>
                  <a:outerShdw blurRad="38100" dist="38100" dir="2700000" algn="tl">
                    <a:srgbClr val="000000">
                      <a:alpha val="43137"/>
                    </a:srgbClr>
                  </a:outerShdw>
                </a:effectLst>
                <a:latin typeface="+mn-ea"/>
              </a:rPr>
              <a:t>十一</a:t>
            </a:r>
            <a:r>
              <a:rPr lang="zh-CN" altLang="en-US" sz="2000" b="1" dirty="0" smtClean="0">
                <a:solidFill>
                  <a:prstClr val="white"/>
                </a:solidFill>
                <a:effectLst>
                  <a:outerShdw blurRad="38100" dist="38100" dir="2700000" algn="tl">
                    <a:srgbClr val="000000">
                      <a:alpha val="43137"/>
                    </a:srgbClr>
                  </a:outerShdw>
                </a:effectLst>
                <a:latin typeface="+mn-ea"/>
              </a:rPr>
              <a:t>届</a:t>
            </a:r>
            <a:endParaRPr lang="en-US" altLang="zh-CN" sz="2000" b="1" dirty="0" smtClean="0">
              <a:solidFill>
                <a:prstClr val="white"/>
              </a:solidFill>
              <a:effectLst>
                <a:outerShdw blurRad="38100" dist="38100" dir="2700000" algn="tl">
                  <a:srgbClr val="000000">
                    <a:alpha val="43137"/>
                  </a:srgbClr>
                </a:outerShdw>
              </a:effectLst>
              <a:latin typeface="+mn-ea"/>
            </a:endParaRPr>
          </a:p>
          <a:p>
            <a:pPr algn="ctr">
              <a:lnSpc>
                <a:spcPct val="130000"/>
              </a:lnSpc>
            </a:pPr>
            <a:r>
              <a:rPr lang="zh-CN" altLang="en-US" sz="2000" b="1" dirty="0" smtClean="0">
                <a:solidFill>
                  <a:prstClr val="white"/>
                </a:solidFill>
                <a:effectLst>
                  <a:outerShdw blurRad="38100" dist="38100" dir="2700000" algn="tl">
                    <a:srgbClr val="000000">
                      <a:alpha val="43137"/>
                    </a:srgbClr>
                  </a:outerShdw>
                </a:effectLst>
                <a:latin typeface="+mn-ea"/>
              </a:rPr>
              <a:t>六</a:t>
            </a:r>
            <a:r>
              <a:rPr lang="zh-CN" altLang="en-US" sz="2000" b="1" dirty="0">
                <a:solidFill>
                  <a:prstClr val="white"/>
                </a:solidFill>
                <a:effectLst>
                  <a:outerShdw blurRad="38100" dist="38100" dir="2700000" algn="tl">
                    <a:srgbClr val="000000">
                      <a:alpha val="43137"/>
                    </a:srgbClr>
                  </a:outerShdw>
                </a:effectLst>
                <a:latin typeface="+mn-ea"/>
              </a:rPr>
              <a:t>中全会</a:t>
            </a:r>
          </a:p>
        </p:txBody>
      </p:sp>
      <p:sp>
        <p:nvSpPr>
          <p:cNvPr id="12" name="椭圆 11"/>
          <p:cNvSpPr/>
          <p:nvPr/>
        </p:nvSpPr>
        <p:spPr>
          <a:xfrm>
            <a:off x="4658785" y="4662768"/>
            <a:ext cx="2030782" cy="837454"/>
          </a:xfrm>
          <a:prstGeom prst="ellipse">
            <a:avLst/>
          </a:prstGeom>
          <a:solidFill>
            <a:schemeClr val="accent2"/>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000" b="1" dirty="0">
                <a:solidFill>
                  <a:prstClr val="white"/>
                </a:solidFill>
                <a:effectLst>
                  <a:outerShdw blurRad="38100" dist="38100" dir="2700000" algn="tl">
                    <a:srgbClr val="000000">
                      <a:alpha val="43137"/>
                    </a:srgbClr>
                  </a:outerShdw>
                </a:effectLst>
                <a:latin typeface="微软雅黑" panose="020B0503020204020204" pitchFamily="34" charset="-122"/>
              </a:rPr>
              <a:t>十九大</a:t>
            </a:r>
          </a:p>
        </p:txBody>
      </p:sp>
      <p:cxnSp>
        <p:nvCxnSpPr>
          <p:cNvPr id="15" name="直接连接符 14"/>
          <p:cNvCxnSpPr/>
          <p:nvPr/>
        </p:nvCxnSpPr>
        <p:spPr>
          <a:xfrm flipH="1">
            <a:off x="5674176" y="2341596"/>
            <a:ext cx="4" cy="715417"/>
          </a:xfrm>
          <a:prstGeom prst="line">
            <a:avLst/>
          </a:prstGeom>
          <a:ln>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6804364" y="1202672"/>
            <a:ext cx="4417621" cy="1440394"/>
          </a:xfrm>
          <a:prstGeom prst="rect">
            <a:avLst/>
          </a:prstGeom>
          <a:noFill/>
        </p:spPr>
        <p:txBody>
          <a:bodyPr wrap="square" lIns="72000" tIns="0" rIns="72000" bIns="0" rtlCol="0">
            <a:spAutoFit/>
          </a:bodyPr>
          <a:lstStyle/>
          <a:p>
            <a:pPr>
              <a:lnSpc>
                <a:spcPct val="130000"/>
              </a:lnSpc>
            </a:pPr>
            <a:r>
              <a:rPr lang="zh-CN" altLang="en-US" b="1" dirty="0">
                <a:solidFill>
                  <a:srgbClr val="0033CC"/>
                </a:solidFill>
                <a:latin typeface="微软雅黑" panose="020B0503020204020204" pitchFamily="34" charset="-122"/>
              </a:rPr>
              <a:t>国内主要矛盾已经不再是无产阶级和资产阶级的矛盾，而是人民对于经济文化迅速发展的需要同当前经济文化不能满足人民需要的状况之间的矛盾。</a:t>
            </a:r>
          </a:p>
        </p:txBody>
      </p:sp>
      <p:sp>
        <p:nvSpPr>
          <p:cNvPr id="20" name="文本框 19"/>
          <p:cNvSpPr txBox="1"/>
          <p:nvPr/>
        </p:nvSpPr>
        <p:spPr>
          <a:xfrm>
            <a:off x="815241" y="2956474"/>
            <a:ext cx="3728751" cy="1080296"/>
          </a:xfrm>
          <a:prstGeom prst="rect">
            <a:avLst/>
          </a:prstGeom>
          <a:noFill/>
        </p:spPr>
        <p:txBody>
          <a:bodyPr wrap="square" lIns="72000" tIns="0" rIns="72000" bIns="0" rtlCol="0">
            <a:spAutoFit/>
          </a:bodyPr>
          <a:lstStyle/>
          <a:p>
            <a:pPr algn="r">
              <a:lnSpc>
                <a:spcPct val="130000"/>
              </a:lnSpc>
            </a:pPr>
            <a:r>
              <a:rPr lang="zh-CN" altLang="en-US" b="1" dirty="0">
                <a:solidFill>
                  <a:srgbClr val="0033CC"/>
                </a:solidFill>
                <a:latin typeface="微软雅黑" panose="020B0503020204020204" pitchFamily="34" charset="-122"/>
              </a:rPr>
              <a:t>我国所要解决的主要矛盾，是人民日益增长的物质文化需要同落后的社会生产之间的矛盾。</a:t>
            </a:r>
          </a:p>
        </p:txBody>
      </p:sp>
      <p:sp>
        <p:nvSpPr>
          <p:cNvPr id="21" name="文本框 20"/>
          <p:cNvSpPr txBox="1"/>
          <p:nvPr/>
        </p:nvSpPr>
        <p:spPr>
          <a:xfrm>
            <a:off x="6804363" y="4721396"/>
            <a:ext cx="4417621" cy="682110"/>
          </a:xfrm>
          <a:prstGeom prst="rect">
            <a:avLst/>
          </a:prstGeom>
          <a:noFill/>
        </p:spPr>
        <p:txBody>
          <a:bodyPr wrap="square" lIns="72000" tIns="0" rIns="72000" bIns="0" rtlCol="0">
            <a:spAutoFit/>
          </a:bodyPr>
          <a:lstStyle/>
          <a:p>
            <a:pPr>
              <a:lnSpc>
                <a:spcPct val="130000"/>
              </a:lnSpc>
            </a:pPr>
            <a:r>
              <a:rPr lang="zh-CN" altLang="en-US" b="1" dirty="0">
                <a:solidFill>
                  <a:srgbClr val="0033CC"/>
                </a:solidFill>
                <a:latin typeface="微软雅黑" panose="020B0503020204020204" pitchFamily="34" charset="-122"/>
              </a:rPr>
              <a:t>人民日益增长的美好生活需要和不平衡不充分的发展之间的矛盾。</a:t>
            </a:r>
          </a:p>
        </p:txBody>
      </p:sp>
      <p:sp>
        <p:nvSpPr>
          <p:cNvPr id="13" name="文本框 12"/>
          <p:cNvSpPr txBox="1">
            <a:spLocks noChangeArrowheads="1"/>
          </p:cNvSpPr>
          <p:nvPr/>
        </p:nvSpPr>
        <p:spPr bwMode="auto">
          <a:xfrm>
            <a:off x="1781615" y="300579"/>
            <a:ext cx="82589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000" b="1" dirty="0" smtClean="0">
                <a:solidFill>
                  <a:srgbClr val="D8060A"/>
                </a:solidFill>
                <a:latin typeface="微软雅黑" panose="020B0503020204020204" pitchFamily="34" charset="-122"/>
                <a:ea typeface="微软雅黑" panose="020B0503020204020204" pitchFamily="34" charset="-122"/>
              </a:rPr>
              <a:t>进入新时代基本</a:t>
            </a:r>
            <a:r>
              <a:rPr lang="zh-CN" altLang="en-US" sz="3000" b="1" dirty="0">
                <a:solidFill>
                  <a:srgbClr val="D8060A"/>
                </a:solidFill>
                <a:latin typeface="微软雅黑" panose="020B0503020204020204" pitchFamily="34" charset="-122"/>
                <a:ea typeface="微软雅黑" panose="020B0503020204020204" pitchFamily="34" charset="-122"/>
              </a:rPr>
              <a:t>依据</a:t>
            </a:r>
            <a:r>
              <a:rPr lang="zh-CN" altLang="en-US" sz="3000" b="1" dirty="0" smtClean="0">
                <a:solidFill>
                  <a:srgbClr val="D8060A"/>
                </a:solidFill>
                <a:latin typeface="微软雅黑" panose="020B0503020204020204" pitchFamily="34" charset="-122"/>
                <a:ea typeface="微软雅黑" panose="020B0503020204020204" pitchFamily="34" charset="-122"/>
              </a:rPr>
              <a:t>：社会</a:t>
            </a:r>
            <a:r>
              <a:rPr lang="zh-CN" altLang="en-US" sz="3000" b="1" dirty="0">
                <a:solidFill>
                  <a:srgbClr val="D8060A"/>
                </a:solidFill>
                <a:latin typeface="微软雅黑" panose="020B0503020204020204" pitchFamily="34" charset="-122"/>
                <a:ea typeface="微软雅黑" panose="020B0503020204020204" pitchFamily="34" charset="-122"/>
              </a:rPr>
              <a:t>主要矛盾发生</a:t>
            </a:r>
            <a:r>
              <a:rPr lang="zh-CN" altLang="en-US" sz="3000" b="1" dirty="0" smtClean="0">
                <a:solidFill>
                  <a:srgbClr val="D8060A"/>
                </a:solidFill>
                <a:latin typeface="微软雅黑" panose="020B0503020204020204" pitchFamily="34" charset="-122"/>
                <a:ea typeface="微软雅黑" panose="020B0503020204020204" pitchFamily="34" charset="-122"/>
              </a:rPr>
              <a:t>转化</a:t>
            </a:r>
            <a:endParaRPr lang="zh-CN" altLang="en-US" sz="3000" b="1" dirty="0">
              <a:solidFill>
                <a:srgbClr val="D8060A"/>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flipH="1">
            <a:off x="5674176" y="3930542"/>
            <a:ext cx="4" cy="715417"/>
          </a:xfrm>
          <a:prstGeom prst="line">
            <a:avLst/>
          </a:prstGeom>
          <a:ln>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0" y="6138667"/>
            <a:ext cx="11927556" cy="461665"/>
          </a:xfrm>
          <a:prstGeom prst="rect">
            <a:avLst/>
          </a:prstGeom>
        </p:spPr>
        <p:txBody>
          <a:bodyPr wrap="square">
            <a:spAutoFit/>
          </a:bodyPr>
          <a:lstStyle/>
          <a:p>
            <a:pPr algn="ctr"/>
            <a:r>
              <a:rPr lang="zh-CN" altLang="en-US" sz="2400" b="1" dirty="0">
                <a:solidFill>
                  <a:prstClr val="white"/>
                </a:solidFill>
              </a:rPr>
              <a:t>十九</a:t>
            </a:r>
            <a:r>
              <a:rPr lang="zh-CN" altLang="en-US" sz="2400" b="1" dirty="0" smtClean="0">
                <a:solidFill>
                  <a:prstClr val="white"/>
                </a:solidFill>
              </a:rPr>
              <a:t>大报告对</a:t>
            </a:r>
            <a:r>
              <a:rPr lang="zh-CN" altLang="en-US" sz="2400" b="1" dirty="0">
                <a:solidFill>
                  <a:prstClr val="white"/>
                </a:solidFill>
              </a:rPr>
              <a:t>我国社会主要矛盾的判断，构成</a:t>
            </a:r>
            <a:r>
              <a:rPr lang="zh-CN" altLang="en-US" sz="2400" b="1" dirty="0" smtClean="0">
                <a:solidFill>
                  <a:prstClr val="white"/>
                </a:solidFill>
              </a:rPr>
              <a:t>了进入</a:t>
            </a:r>
            <a:r>
              <a:rPr lang="zh-CN" altLang="en-US" sz="2400" b="1" dirty="0">
                <a:solidFill>
                  <a:prstClr val="white"/>
                </a:solidFill>
              </a:rPr>
              <a:t>新时代的一个基本依据和基本动力</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5" name="矩形 4"/>
          <p:cNvSpPr/>
          <p:nvPr/>
        </p:nvSpPr>
        <p:spPr>
          <a:xfrm>
            <a:off x="5353252" y="3500614"/>
            <a:ext cx="5579535" cy="1014730"/>
          </a:xfrm>
          <a:prstGeom prst="rect">
            <a:avLst/>
          </a:prstGeom>
        </p:spPr>
        <p:txBody>
          <a:bodyPr wrap="square">
            <a:spAutoFit/>
          </a:bodyPr>
          <a:lstStyle/>
          <a:p>
            <a:pPr>
              <a:lnSpc>
                <a:spcPct val="150000"/>
              </a:lnSpc>
            </a:pPr>
            <a:r>
              <a:rPr lang="zh-CN" altLang="en-US" sz="2000" b="1" dirty="0">
                <a:solidFill>
                  <a:srgbClr val="0033CC"/>
                </a:solidFill>
                <a:uFillTx/>
                <a:latin typeface="+mn-ea"/>
              </a:rPr>
              <a:t>中国特色社会主义新时代的形成</a:t>
            </a:r>
            <a:r>
              <a:rPr lang="zh-CN" altLang="en-US" sz="2000" b="1" dirty="0" smtClean="0">
                <a:solidFill>
                  <a:srgbClr val="0033CC"/>
                </a:solidFill>
                <a:uFillTx/>
                <a:latin typeface="+mn-ea"/>
              </a:rPr>
              <a:t>以及我国</a:t>
            </a:r>
            <a:r>
              <a:rPr lang="zh-CN" altLang="en-US" sz="2000" b="1" dirty="0">
                <a:solidFill>
                  <a:srgbClr val="0033CC"/>
                </a:solidFill>
                <a:uFillTx/>
                <a:latin typeface="+mn-ea"/>
              </a:rPr>
              <a:t>社会主要矛盾的转化，</a:t>
            </a:r>
            <a:r>
              <a:rPr lang="zh-CN" altLang="en-US" sz="2000" b="1" dirty="0" smtClean="0">
                <a:solidFill>
                  <a:srgbClr val="0033CC"/>
                </a:solidFill>
                <a:uFillTx/>
                <a:latin typeface="+mn-ea"/>
              </a:rPr>
              <a:t>仍在社会主义初级阶段范畴</a:t>
            </a:r>
            <a:r>
              <a:rPr lang="zh-CN" altLang="en-US" sz="2000" b="1" dirty="0">
                <a:solidFill>
                  <a:srgbClr val="0033CC"/>
                </a:solidFill>
                <a:uFillTx/>
                <a:latin typeface="+mn-ea"/>
              </a:rPr>
              <a:t>内</a:t>
            </a:r>
            <a:r>
              <a:rPr lang="zh-CN" altLang="en-US" sz="2000" b="1" dirty="0" smtClean="0">
                <a:solidFill>
                  <a:srgbClr val="0033CC"/>
                </a:solidFill>
                <a:uFillTx/>
                <a:latin typeface="+mn-ea"/>
              </a:rPr>
              <a:t>。</a:t>
            </a:r>
          </a:p>
        </p:txBody>
      </p:sp>
      <p:sp>
        <p:nvSpPr>
          <p:cNvPr id="6" name="矩形 5"/>
          <p:cNvSpPr/>
          <p:nvPr/>
        </p:nvSpPr>
        <p:spPr>
          <a:xfrm>
            <a:off x="5353252" y="4890009"/>
            <a:ext cx="5349635" cy="1014730"/>
          </a:xfrm>
          <a:prstGeom prst="rect">
            <a:avLst/>
          </a:prstGeom>
        </p:spPr>
        <p:txBody>
          <a:bodyPr wrap="square">
            <a:spAutoFit/>
          </a:bodyPr>
          <a:lstStyle/>
          <a:p>
            <a:pPr>
              <a:lnSpc>
                <a:spcPct val="150000"/>
              </a:lnSpc>
            </a:pPr>
            <a:r>
              <a:rPr lang="zh-CN" altLang="en-US" sz="2000" b="1" dirty="0" smtClean="0">
                <a:solidFill>
                  <a:srgbClr val="0033CC"/>
                </a:solidFill>
                <a:uFillTx/>
                <a:latin typeface="+mn-ea"/>
              </a:rPr>
              <a:t>社会主义初级阶段发展的过程性和阶段性，</a:t>
            </a:r>
          </a:p>
          <a:p>
            <a:pPr>
              <a:lnSpc>
                <a:spcPct val="150000"/>
              </a:lnSpc>
            </a:pPr>
            <a:r>
              <a:rPr lang="zh-CN" altLang="en-US" sz="2000" b="1" dirty="0" smtClean="0">
                <a:solidFill>
                  <a:srgbClr val="0033CC"/>
                </a:solidFill>
                <a:uFillTx/>
                <a:latin typeface="+mn-ea"/>
              </a:rPr>
              <a:t>使得中国特色社会主义进入了新时代。</a:t>
            </a:r>
          </a:p>
        </p:txBody>
      </p:sp>
      <p:sp>
        <p:nvSpPr>
          <p:cNvPr id="7" name="矩形 6"/>
          <p:cNvSpPr/>
          <p:nvPr/>
        </p:nvSpPr>
        <p:spPr>
          <a:xfrm>
            <a:off x="5274512" y="2111219"/>
            <a:ext cx="5349635" cy="1014730"/>
          </a:xfrm>
          <a:prstGeom prst="rect">
            <a:avLst/>
          </a:prstGeom>
        </p:spPr>
        <p:txBody>
          <a:bodyPr wrap="square">
            <a:spAutoFit/>
          </a:bodyPr>
          <a:lstStyle/>
          <a:p>
            <a:pPr>
              <a:lnSpc>
                <a:spcPct val="150000"/>
              </a:lnSpc>
            </a:pPr>
            <a:r>
              <a:rPr lang="zh-CN" altLang="zh-CN" sz="2000" b="1" dirty="0">
                <a:solidFill>
                  <a:srgbClr val="0033CC"/>
                </a:solidFill>
                <a:uFillTx/>
                <a:latin typeface="+mn-ea"/>
              </a:rPr>
              <a:t>我国社会主义初级阶段要有百年以上的时间</a:t>
            </a:r>
            <a:r>
              <a:rPr lang="zh-CN" altLang="zh-CN" sz="2000" b="1" dirty="0" smtClean="0">
                <a:solidFill>
                  <a:srgbClr val="0033CC"/>
                </a:solidFill>
                <a:uFillTx/>
                <a:latin typeface="+mn-ea"/>
              </a:rPr>
              <a:t>。</a:t>
            </a:r>
          </a:p>
          <a:p>
            <a:pPr>
              <a:lnSpc>
                <a:spcPct val="150000"/>
              </a:lnSpc>
            </a:pPr>
            <a:r>
              <a:rPr lang="zh-CN" altLang="zh-CN" sz="2000" b="1" dirty="0" smtClean="0">
                <a:solidFill>
                  <a:srgbClr val="0033CC"/>
                </a:solidFill>
                <a:uFillTx/>
                <a:latin typeface="+mn-ea"/>
              </a:rPr>
              <a:t>所以</a:t>
            </a:r>
            <a:r>
              <a:rPr lang="zh-CN" altLang="en-US" sz="2000" b="1" dirty="0" smtClean="0">
                <a:solidFill>
                  <a:srgbClr val="0033CC"/>
                </a:solidFill>
                <a:uFillTx/>
                <a:latin typeface="+mn-ea"/>
              </a:rPr>
              <a:t>，</a:t>
            </a:r>
            <a:r>
              <a:rPr lang="zh-CN" altLang="zh-CN" sz="2000" b="1" dirty="0" smtClean="0">
                <a:solidFill>
                  <a:srgbClr val="0033CC"/>
                </a:solidFill>
                <a:uFillTx/>
                <a:latin typeface="+mn-ea"/>
              </a:rPr>
              <a:t>我们</a:t>
            </a:r>
            <a:r>
              <a:rPr lang="zh-CN" altLang="zh-CN" sz="2000" b="1" dirty="0">
                <a:solidFill>
                  <a:srgbClr val="0033CC"/>
                </a:solidFill>
                <a:uFillTx/>
                <a:latin typeface="+mn-ea"/>
              </a:rPr>
              <a:t>现在仍然处于社会主义初级阶段。</a:t>
            </a:r>
          </a:p>
        </p:txBody>
      </p:sp>
      <p:sp>
        <p:nvSpPr>
          <p:cNvPr id="17" name="矩形 16"/>
          <p:cNvSpPr/>
          <p:nvPr/>
        </p:nvSpPr>
        <p:spPr>
          <a:xfrm>
            <a:off x="4616566" y="2451821"/>
            <a:ext cx="385191" cy="384822"/>
          </a:xfrm>
          <a:prstGeom prst="rect">
            <a:avLst/>
          </a:prstGeom>
          <a:solidFill>
            <a:srgbClr val="D8060A"/>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prstClr val="white"/>
              </a:solidFill>
            </a:endParaRPr>
          </a:p>
        </p:txBody>
      </p:sp>
      <p:grpSp>
        <p:nvGrpSpPr>
          <p:cNvPr id="22" name="组合 21"/>
          <p:cNvGrpSpPr>
            <a:grpSpLocks noChangeAspect="1"/>
          </p:cNvGrpSpPr>
          <p:nvPr/>
        </p:nvGrpSpPr>
        <p:grpSpPr>
          <a:xfrm>
            <a:off x="1070695" y="2661010"/>
            <a:ext cx="2759824" cy="2759819"/>
            <a:chOff x="3851921" y="107991"/>
            <a:chExt cx="1792566" cy="1792567"/>
          </a:xfrm>
          <a:solidFill>
            <a:srgbClr val="F5EA9B"/>
          </a:solidFill>
          <a:effectLst>
            <a:outerShdw blurRad="50800" dist="38100" dir="5400000" algn="t" rotWithShape="0">
              <a:prstClr val="black">
                <a:alpha val="40000"/>
              </a:prstClr>
            </a:outerShdw>
          </a:effectLst>
        </p:grpSpPr>
        <p:sp>
          <p:nvSpPr>
            <p:cNvPr id="23" name="Freeform 29"/>
            <p:cNvSpPr/>
            <p:nvPr/>
          </p:nvSpPr>
          <p:spPr bwMode="auto">
            <a:xfrm>
              <a:off x="4349302" y="616527"/>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prstClr val="black"/>
                </a:solidFill>
                <a:effectLst/>
                <a:uLnTx/>
                <a:uFillTx/>
                <a:latin typeface="Franklin Gothic Book"/>
              </a:endParaRPr>
            </a:p>
          </p:txBody>
        </p:sp>
        <p:sp>
          <p:nvSpPr>
            <p:cNvPr id="24" name="任意多边形 127"/>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smtClean="0">
                <a:ln>
                  <a:noFill/>
                </a:ln>
                <a:solidFill>
                  <a:prstClr val="white"/>
                </a:solidFill>
                <a:effectLst/>
                <a:uLnTx/>
                <a:uFillTx/>
                <a:latin typeface="Franklin Gothic Book"/>
                <a:ea typeface="微软雅黑" panose="020B0503020204020204" pitchFamily="34" charset="-122"/>
                <a:cs typeface="+mn-cs"/>
              </a:endParaRPr>
            </a:p>
          </p:txBody>
        </p:sp>
      </p:grpSp>
      <p:sp>
        <p:nvSpPr>
          <p:cNvPr id="27" name="文本框 26"/>
          <p:cNvSpPr txBox="1">
            <a:spLocks noChangeArrowheads="1"/>
          </p:cNvSpPr>
          <p:nvPr/>
        </p:nvSpPr>
        <p:spPr bwMode="auto">
          <a:xfrm>
            <a:off x="2535995" y="285191"/>
            <a:ext cx="469872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spcBef>
                <a:spcPct val="0"/>
              </a:spcBef>
              <a:spcAft>
                <a:spcPct val="0"/>
              </a:spcAft>
              <a:defRPr/>
            </a:pPr>
            <a:r>
              <a:rPr lang="zh-CN" altLang="en-US" sz="3200" b="1" dirty="0" smtClean="0">
                <a:solidFill>
                  <a:srgbClr val="D8060A"/>
                </a:solidFill>
                <a:latin typeface="微软雅黑" panose="020B0503020204020204" pitchFamily="34" charset="-122"/>
                <a:ea typeface="微软雅黑" panose="020B0503020204020204" pitchFamily="34" charset="-122"/>
              </a:rPr>
              <a:t>新时代</a:t>
            </a:r>
            <a:r>
              <a:rPr lang="zh-CN" altLang="en-US" sz="3200" b="1" dirty="0">
                <a:solidFill>
                  <a:srgbClr val="D8060A"/>
                </a:solidFill>
                <a:latin typeface="微软雅黑" panose="020B0503020204020204" pitchFamily="34" charset="-122"/>
                <a:ea typeface="微软雅黑" panose="020B0503020204020204" pitchFamily="34" charset="-122"/>
              </a:rPr>
              <a:t>中国特色</a:t>
            </a:r>
            <a:r>
              <a:rPr lang="zh-CN" altLang="en-US" sz="3200" b="1" dirty="0" smtClean="0">
                <a:solidFill>
                  <a:srgbClr val="D8060A"/>
                </a:solidFill>
                <a:latin typeface="微软雅黑" panose="020B0503020204020204" pitchFamily="34" charset="-122"/>
                <a:ea typeface="微软雅黑" panose="020B0503020204020204" pitchFamily="34" charset="-122"/>
              </a:rPr>
              <a:t>社会主义</a:t>
            </a:r>
            <a:endParaRPr lang="en-US" altLang="zh-CN" sz="3200" b="1" dirty="0" smtClean="0">
              <a:solidFill>
                <a:srgbClr val="D8060A"/>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3200" b="1" dirty="0" smtClean="0">
                <a:solidFill>
                  <a:srgbClr val="D8060A"/>
                </a:solidFill>
                <a:latin typeface="微软雅黑" panose="020B0503020204020204" pitchFamily="34" charset="-122"/>
                <a:ea typeface="微软雅黑" panose="020B0503020204020204" pitchFamily="34" charset="-122"/>
              </a:rPr>
              <a:t>社会主义初级阶段</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
        <p:nvSpPr>
          <p:cNvPr id="10" name="矩形 9"/>
          <p:cNvSpPr/>
          <p:nvPr/>
        </p:nvSpPr>
        <p:spPr>
          <a:xfrm>
            <a:off x="1855572" y="531413"/>
            <a:ext cx="595035" cy="584775"/>
          </a:xfrm>
          <a:prstGeom prst="rect">
            <a:avLst/>
          </a:prstGeom>
        </p:spPr>
        <p:txBody>
          <a:bodyPr wrap="none">
            <a:spAutoFit/>
          </a:bodyPr>
          <a:lstStyle/>
          <a:p>
            <a:r>
              <a:rPr lang="zh-CN" altLang="en-US" sz="3200" b="1" dirty="0">
                <a:solidFill>
                  <a:srgbClr val="D8060A"/>
                </a:solidFill>
                <a:latin typeface="微软雅黑" panose="020B0503020204020204" pitchFamily="34" charset="-122"/>
                <a:ea typeface="微软雅黑" panose="020B0503020204020204" pitchFamily="34" charset="-122"/>
              </a:rPr>
              <a:t>与</a:t>
            </a:r>
            <a:endParaRPr lang="zh-CN" altLang="en-US" sz="3200" dirty="0"/>
          </a:p>
        </p:txBody>
      </p:sp>
      <p:sp>
        <p:nvSpPr>
          <p:cNvPr id="11" name="矩形 10"/>
          <p:cNvSpPr/>
          <p:nvPr/>
        </p:nvSpPr>
        <p:spPr>
          <a:xfrm>
            <a:off x="7320105" y="531413"/>
            <a:ext cx="1415772" cy="584775"/>
          </a:xfrm>
          <a:prstGeom prst="rect">
            <a:avLst/>
          </a:prstGeom>
        </p:spPr>
        <p:txBody>
          <a:bodyPr wrap="none">
            <a:spAutoFit/>
          </a:bodyPr>
          <a:lstStyle/>
          <a:p>
            <a:pPr fontAlgn="base">
              <a:spcBef>
                <a:spcPct val="0"/>
              </a:spcBef>
              <a:spcAft>
                <a:spcPct val="0"/>
              </a:spcAft>
              <a:defRPr/>
            </a:pPr>
            <a:r>
              <a:rPr lang="zh-CN" altLang="en-US" sz="3200" b="1" dirty="0">
                <a:solidFill>
                  <a:srgbClr val="D8060A"/>
                </a:solidFill>
                <a:latin typeface="微软雅黑" panose="020B0503020204020204" pitchFamily="34" charset="-122"/>
                <a:ea typeface="微软雅黑" panose="020B0503020204020204" pitchFamily="34" charset="-122"/>
              </a:rPr>
              <a:t>的关系</a:t>
            </a:r>
          </a:p>
        </p:txBody>
      </p:sp>
      <p:sp>
        <p:nvSpPr>
          <p:cNvPr id="29" name="矩形 28"/>
          <p:cNvSpPr/>
          <p:nvPr/>
        </p:nvSpPr>
        <p:spPr>
          <a:xfrm>
            <a:off x="4616566" y="3816034"/>
            <a:ext cx="385191" cy="384822"/>
          </a:xfrm>
          <a:prstGeom prst="rect">
            <a:avLst/>
          </a:prstGeom>
          <a:solidFill>
            <a:schemeClr val="accent2"/>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prstClr val="white"/>
              </a:solidFill>
            </a:endParaRPr>
          </a:p>
        </p:txBody>
      </p:sp>
      <p:sp>
        <p:nvSpPr>
          <p:cNvPr id="30" name="矩形 29"/>
          <p:cNvSpPr/>
          <p:nvPr/>
        </p:nvSpPr>
        <p:spPr>
          <a:xfrm>
            <a:off x="4616566" y="5205429"/>
            <a:ext cx="385191" cy="384822"/>
          </a:xfrm>
          <a:prstGeom prst="rect">
            <a:avLst/>
          </a:prstGeom>
          <a:solidFill>
            <a:schemeClr val="accent3"/>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r="47036" b="75016"/>
          <a:stretch>
            <a:fillRect/>
          </a:stretch>
        </p:blipFill>
        <p:spPr>
          <a:xfrm>
            <a:off x="0" y="-1"/>
            <a:ext cx="6457361" cy="1522784"/>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38815" t="69371"/>
          <a:stretch>
            <a:fillRect/>
          </a:stretch>
        </p:blipFill>
        <p:spPr>
          <a:xfrm>
            <a:off x="4732256" y="4991137"/>
            <a:ext cx="7459744" cy="1866863"/>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26375" r="47191"/>
          <a:stretch>
            <a:fillRect/>
          </a:stretch>
        </p:blipFill>
        <p:spPr>
          <a:xfrm>
            <a:off x="0" y="2370487"/>
            <a:ext cx="6438507" cy="4487514"/>
          </a:xfrm>
          <a:prstGeom prst="rect">
            <a:avLst/>
          </a:prstGeom>
        </p:spPr>
      </p:pic>
      <p:grpSp>
        <p:nvGrpSpPr>
          <p:cNvPr id="30" name="组合 29"/>
          <p:cNvGrpSpPr/>
          <p:nvPr/>
        </p:nvGrpSpPr>
        <p:grpSpPr>
          <a:xfrm>
            <a:off x="5750771" y="1876369"/>
            <a:ext cx="1964528" cy="1002509"/>
            <a:chOff x="5090838" y="1334805"/>
            <a:chExt cx="1964528" cy="1002509"/>
          </a:xfrm>
        </p:grpSpPr>
        <p:sp>
          <p:nvSpPr>
            <p:cNvPr id="31" name="Freeform 8"/>
            <p:cNvSpPr/>
            <p:nvPr/>
          </p:nvSpPr>
          <p:spPr bwMode="auto">
            <a:xfrm>
              <a:off x="5144417" y="1396720"/>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2" name="Oval 9"/>
            <p:cNvSpPr>
              <a:spLocks noChangeArrowheads="1"/>
            </p:cNvSpPr>
            <p:nvPr/>
          </p:nvSpPr>
          <p:spPr bwMode="auto">
            <a:xfrm>
              <a:off x="6950591" y="1334805"/>
              <a:ext cx="104775" cy="104775"/>
            </a:xfrm>
            <a:prstGeom prst="ellipse">
              <a:avLst/>
            </a:prstGeom>
            <a:solidFill>
              <a:srgbClr val="DB201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b="1">
                <a:latin typeface="方正姚体" panose="02010601030101010101" pitchFamily="2" charset="-122"/>
                <a:ea typeface="方正姚体" panose="02010601030101010101" pitchFamily="2" charset="-122"/>
              </a:endParaRPr>
            </a:p>
          </p:txBody>
        </p:sp>
        <p:sp>
          <p:nvSpPr>
            <p:cNvPr id="33" name="Oval 10"/>
            <p:cNvSpPr>
              <a:spLocks noChangeArrowheads="1"/>
            </p:cNvSpPr>
            <p:nvPr/>
          </p:nvSpPr>
          <p:spPr bwMode="auto">
            <a:xfrm>
              <a:off x="5090838" y="1334805"/>
              <a:ext cx="103585" cy="104775"/>
            </a:xfrm>
            <a:prstGeom prst="ellipse">
              <a:avLst/>
            </a:prstGeom>
            <a:solidFill>
              <a:srgbClr val="DB201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b="1">
                <a:latin typeface="方正姚体" panose="02010601030101010101" pitchFamily="2" charset="-122"/>
                <a:ea typeface="方正姚体" panose="02010601030101010101" pitchFamily="2" charset="-122"/>
              </a:endParaRPr>
            </a:p>
          </p:txBody>
        </p:sp>
      </p:grpSp>
      <p:grpSp>
        <p:nvGrpSpPr>
          <p:cNvPr id="34" name="组合 33"/>
          <p:cNvGrpSpPr/>
          <p:nvPr/>
        </p:nvGrpSpPr>
        <p:grpSpPr>
          <a:xfrm>
            <a:off x="5887691" y="1096512"/>
            <a:ext cx="1691878" cy="1699022"/>
            <a:chOff x="5227758" y="554948"/>
            <a:chExt cx="1691878" cy="1699022"/>
          </a:xfrm>
        </p:grpSpPr>
        <p:sp>
          <p:nvSpPr>
            <p:cNvPr id="35" name="Oval 5"/>
            <p:cNvSpPr>
              <a:spLocks noChangeArrowheads="1"/>
            </p:cNvSpPr>
            <p:nvPr/>
          </p:nvSpPr>
          <p:spPr bwMode="auto">
            <a:xfrm>
              <a:off x="5227758" y="554948"/>
              <a:ext cx="1691878" cy="1699022"/>
            </a:xfrm>
            <a:prstGeom prst="ellipse">
              <a:avLst/>
            </a:prstGeom>
            <a:solidFill>
              <a:srgbClr val="D8060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姚体" panose="02010601030101010101" pitchFamily="2" charset="-122"/>
                <a:ea typeface="方正姚体" panose="02010601030101010101" pitchFamily="2" charset="-122"/>
              </a:endParaRPr>
            </a:p>
          </p:txBody>
        </p:sp>
        <p:sp>
          <p:nvSpPr>
            <p:cNvPr id="36" name="TextBox 13"/>
            <p:cNvSpPr txBox="1">
              <a:spLocks noChangeArrowheads="1"/>
            </p:cNvSpPr>
            <p:nvPr/>
          </p:nvSpPr>
          <p:spPr bwMode="auto">
            <a:xfrm>
              <a:off x="5417107" y="781211"/>
              <a:ext cx="131318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sz="7500" dirty="0" smtClean="0">
                  <a:solidFill>
                    <a:srgbClr val="F8F8F8"/>
                  </a:solidFill>
                  <a:latin typeface="微软雅黑" panose="020B0503020204020204" pitchFamily="34" charset="-122"/>
                  <a:ea typeface="微软雅黑" panose="020B0503020204020204" pitchFamily="34" charset="-122"/>
                </a:rPr>
                <a:t>02</a:t>
              </a:r>
              <a:endParaRPr lang="zh-CN" altLang="en-US" sz="7500" dirty="0">
                <a:solidFill>
                  <a:srgbClr val="F8F8F8"/>
                </a:solidFill>
                <a:latin typeface="微软雅黑" panose="020B0503020204020204" pitchFamily="34" charset="-122"/>
                <a:ea typeface="微软雅黑" panose="020B0503020204020204" pitchFamily="34" charset="-122"/>
              </a:endParaRPr>
            </a:p>
          </p:txBody>
        </p:sp>
      </p:grpSp>
      <p:sp>
        <p:nvSpPr>
          <p:cNvPr id="37" name="矩形 259"/>
          <p:cNvSpPr>
            <a:spLocks noChangeArrowheads="1"/>
          </p:cNvSpPr>
          <p:nvPr/>
        </p:nvSpPr>
        <p:spPr bwMode="auto">
          <a:xfrm>
            <a:off x="2470239" y="3426777"/>
            <a:ext cx="852677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defRPr/>
            </a:pPr>
            <a:r>
              <a:rPr lang="zh-CN" altLang="zh-CN" sz="5400" dirty="0" smtClean="0">
                <a:solidFill>
                  <a:srgbClr val="D8060A"/>
                </a:solidFill>
                <a:cs typeface="Arial" panose="020B0604020202020204" pitchFamily="34" charset="0"/>
              </a:rPr>
              <a:t>新时代</a:t>
            </a:r>
            <a:r>
              <a:rPr lang="zh-CN" altLang="zh-CN" sz="5400" dirty="0">
                <a:solidFill>
                  <a:srgbClr val="D8060A"/>
                </a:solidFill>
                <a:cs typeface="Arial" panose="020B0604020202020204" pitchFamily="34" charset="0"/>
              </a:rPr>
              <a:t>中国特色社会主义的</a:t>
            </a:r>
            <a:r>
              <a:rPr lang="zh-CN" altLang="zh-CN" sz="6000" b="1" dirty="0">
                <a:solidFill>
                  <a:schemeClr val="tx1">
                    <a:lumMod val="75000"/>
                    <a:lumOff val="25000"/>
                  </a:schemeClr>
                </a:solidFill>
                <a:cs typeface="Arial" panose="020B0604020202020204" pitchFamily="34" charset="0"/>
              </a:rPr>
              <a:t>伟大实践</a:t>
            </a:r>
            <a:endParaRPr lang="zh-CN" altLang="en-US" sz="6000" b="1" dirty="0">
              <a:solidFill>
                <a:schemeClr val="tx1">
                  <a:lumMod val="75000"/>
                  <a:lumOff val="25000"/>
                </a:schemeClr>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cTn>
                              </p:par>
                              <p:par>
                                <p:cTn id="12" presetID="22" presetClass="entr" presetSubtype="4" fill="hold" nodeType="with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1000"/>
                                        <p:tgtEl>
                                          <p:spTgt spid="4"/>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1000"/>
                                        <p:tgtEl>
                                          <p:spTgt spid="3"/>
                                        </p:tgtEl>
                                      </p:cBhvr>
                                    </p:animEffect>
                                  </p:childTnLst>
                                </p:cTn>
                              </p:par>
                            </p:childTnLst>
                          </p:cTn>
                        </p:par>
                        <p:par>
                          <p:cTn id="19" fill="hold">
                            <p:stCondLst>
                              <p:cond delay="2500"/>
                            </p:stCondLst>
                            <p:childTnLst>
                              <p:par>
                                <p:cTn id="20" presetID="12" presetClass="entr" presetSubtype="4"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750"/>
                                        <p:tgtEl>
                                          <p:spTgt spid="34"/>
                                        </p:tgtEl>
                                        <p:attrNameLst>
                                          <p:attrName>ppt_y</p:attrName>
                                        </p:attrNameLst>
                                      </p:cBhvr>
                                      <p:tavLst>
                                        <p:tav tm="0">
                                          <p:val>
                                            <p:strVal val="#ppt_y+#ppt_h*1.125000"/>
                                          </p:val>
                                        </p:tav>
                                        <p:tav tm="100000">
                                          <p:val>
                                            <p:strVal val="#ppt_y"/>
                                          </p:val>
                                        </p:tav>
                                      </p:tavLst>
                                    </p:anim>
                                    <p:animEffect transition="in" filter="wipe(up)">
                                      <p:cBhvr>
                                        <p:cTn id="23" dur="750"/>
                                        <p:tgtEl>
                                          <p:spTgt spid="34"/>
                                        </p:tgtEl>
                                      </p:cBhvr>
                                    </p:animEffect>
                                  </p:childTnLst>
                                </p:cTn>
                              </p:par>
                              <p:par>
                                <p:cTn id="24" presetID="16" presetClass="entr" presetSubtype="37" fill="hold" nodeType="withEffect">
                                  <p:stCondLst>
                                    <p:cond delay="250"/>
                                  </p:stCondLst>
                                  <p:childTnLst>
                                    <p:set>
                                      <p:cBhvr>
                                        <p:cTn id="25" dur="1" fill="hold">
                                          <p:stCondLst>
                                            <p:cond delay="0"/>
                                          </p:stCondLst>
                                        </p:cTn>
                                        <p:tgtEl>
                                          <p:spTgt spid="30"/>
                                        </p:tgtEl>
                                        <p:attrNameLst>
                                          <p:attrName>style.visibility</p:attrName>
                                        </p:attrNameLst>
                                      </p:cBhvr>
                                      <p:to>
                                        <p:strVal val="visible"/>
                                      </p:to>
                                    </p:set>
                                    <p:animEffect transition="in" filter="barn(outVertical)">
                                      <p:cBhvr>
                                        <p:cTn id="26" dur="500"/>
                                        <p:tgtEl>
                                          <p:spTgt spid="30"/>
                                        </p:tgtEl>
                                      </p:cBhvr>
                                    </p:animEffect>
                                  </p:childTnLst>
                                </p:cTn>
                              </p:par>
                            </p:childTnLst>
                          </p:cTn>
                        </p:par>
                        <p:par>
                          <p:cTn id="27" fill="hold">
                            <p:stCondLst>
                              <p:cond delay="3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7"/>
                                        </p:tgtEl>
                                        <p:attrNameLst>
                                          <p:attrName>style.visibility</p:attrName>
                                        </p:attrNameLst>
                                      </p:cBhvr>
                                      <p:to>
                                        <p:strVal val="visible"/>
                                      </p:to>
                                    </p:set>
                                    <p:anim calcmode="lin" valueType="num">
                                      <p:cBhvr>
                                        <p:cTn id="30"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7"/>
                                        </p:tgtEl>
                                        <p:attrNameLst>
                                          <p:attrName>ppt_y</p:attrName>
                                        </p:attrNameLst>
                                      </p:cBhvr>
                                      <p:tavLst>
                                        <p:tav tm="0">
                                          <p:val>
                                            <p:strVal val="#ppt_y"/>
                                          </p:val>
                                        </p:tav>
                                        <p:tav tm="100000">
                                          <p:val>
                                            <p:strVal val="#ppt_y"/>
                                          </p:val>
                                        </p:tav>
                                      </p:tavLst>
                                    </p:anim>
                                    <p:anim calcmode="lin" valueType="num">
                                      <p:cBhvr>
                                        <p:cTn id="32"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7"/>
                                        </p:tgtEl>
                                      </p:cBhvr>
                                    </p:animEffect>
                                  </p:childTnLst>
                                </p:cTn>
                              </p:par>
                            </p:childTnLst>
                          </p:cTn>
                        </p:par>
                        <p:par>
                          <p:cTn id="35" fill="hold">
                            <p:stCondLst>
                              <p:cond delay="47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37"/>
                                        </p:tgtEl>
                                      </p:cBhvr>
                                    </p:animEffect>
                                    <p:animScale>
                                      <p:cBhvr>
                                        <p:cTn id="38" dur="2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21" name="椭圆 20"/>
          <p:cNvSpPr/>
          <p:nvPr/>
        </p:nvSpPr>
        <p:spPr>
          <a:xfrm>
            <a:off x="745063" y="2305161"/>
            <a:ext cx="3214254" cy="3214254"/>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椭圆 21"/>
          <p:cNvSpPr/>
          <p:nvPr/>
        </p:nvSpPr>
        <p:spPr>
          <a:xfrm>
            <a:off x="2240280" y="2169844"/>
            <a:ext cx="323538" cy="306377"/>
          </a:xfrm>
          <a:prstGeom prst="ellipse">
            <a:avLst/>
          </a:prstGeom>
          <a:solidFill>
            <a:srgbClr val="D8060A"/>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文本框 22"/>
          <p:cNvSpPr txBox="1"/>
          <p:nvPr/>
        </p:nvSpPr>
        <p:spPr>
          <a:xfrm>
            <a:off x="4448731" y="3540689"/>
            <a:ext cx="6923980" cy="511807"/>
          </a:xfrm>
          <a:prstGeom prst="rect">
            <a:avLst/>
          </a:prstGeom>
          <a:noFill/>
        </p:spPr>
        <p:txBody>
          <a:bodyPr wrap="square" rtlCol="0">
            <a:spAutoFit/>
          </a:bodyPr>
          <a:lstStyle/>
          <a:p>
            <a:pPr algn="ctr">
              <a:lnSpc>
                <a:spcPct val="125000"/>
              </a:lnSpc>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新时代中国特色</a:t>
            </a: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社会主义的历史</a:t>
            </a: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使命、重大</a:t>
            </a: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实践？</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文本框 23"/>
          <p:cNvSpPr txBox="1"/>
          <p:nvPr/>
        </p:nvSpPr>
        <p:spPr>
          <a:xfrm>
            <a:off x="5309245" y="1908694"/>
            <a:ext cx="5202951" cy="1135054"/>
          </a:xfrm>
          <a:prstGeom prst="rect">
            <a:avLst/>
          </a:prstGeom>
          <a:noFill/>
        </p:spPr>
        <p:txBody>
          <a:bodyPr wrap="square" rtlCol="0">
            <a:spAutoFit/>
          </a:bodyPr>
          <a:lstStyle/>
          <a:p>
            <a:pPr algn="just">
              <a:lnSpc>
                <a:spcPct val="150000"/>
              </a:lnSpc>
            </a:pP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每一个</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时代有</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每一个时代的历史</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使命</a:t>
            </a:r>
            <a:endPar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50000"/>
              </a:lnSpc>
            </a:pP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每</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一个</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时代有</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每一个时代的重大</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实践</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25" name="直接连接符 24"/>
          <p:cNvCxnSpPr/>
          <p:nvPr/>
        </p:nvCxnSpPr>
        <p:spPr>
          <a:xfrm flipV="1">
            <a:off x="4760675" y="3281440"/>
            <a:ext cx="6300093" cy="26292"/>
          </a:xfrm>
          <a:prstGeom prst="line">
            <a:avLst/>
          </a:prstGeom>
          <a:ln w="28575">
            <a:solidFill>
              <a:srgbClr val="D8060A"/>
            </a:solidFill>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5495351" y="5365830"/>
            <a:ext cx="386815" cy="360000"/>
          </a:xfrm>
          <a:prstGeom prst="ellipse">
            <a:avLst/>
          </a:prstGeom>
          <a:noFill/>
          <a:ln>
            <a:solidFill>
              <a:srgbClr val="D806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D8060A"/>
                </a:solidFill>
                <a:latin typeface="微软雅黑" panose="020B0503020204020204" pitchFamily="34" charset="-122"/>
                <a:ea typeface="微软雅黑" panose="020B0503020204020204" pitchFamily="34" charset="-122"/>
                <a:cs typeface="+mn-ea"/>
                <a:sym typeface="微软雅黑" panose="020B0503020204020204" pitchFamily="34" charset="-122"/>
              </a:rPr>
              <a:t>√</a:t>
            </a:r>
          </a:p>
        </p:txBody>
      </p:sp>
      <p:sp>
        <p:nvSpPr>
          <p:cNvPr id="27" name="文本框 26"/>
          <p:cNvSpPr txBox="1"/>
          <p:nvPr/>
        </p:nvSpPr>
        <p:spPr>
          <a:xfrm>
            <a:off x="6017025" y="5284220"/>
            <a:ext cx="3787388" cy="523220"/>
          </a:xfrm>
          <a:prstGeom prst="rect">
            <a:avLst/>
          </a:prstGeom>
          <a:noFill/>
        </p:spPr>
        <p:txBody>
          <a:bodyPr wrap="square" rtlCol="0">
            <a:spAutoFit/>
          </a:bodyPr>
          <a:lstStyle/>
          <a:p>
            <a:r>
              <a:rPr lang="zh-CN" altLang="en-US" sz="28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实现</a:t>
            </a:r>
            <a:r>
              <a:rPr lang="zh-CN" altLang="en-US" sz="2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中华民族伟大</a:t>
            </a:r>
            <a:r>
              <a:rPr lang="zh-CN" altLang="en-US" sz="28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复兴</a:t>
            </a:r>
            <a:endParaRPr lang="zh-CN" altLang="en-US" sz="2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下箭头 4"/>
          <p:cNvSpPr/>
          <p:nvPr/>
        </p:nvSpPr>
        <p:spPr>
          <a:xfrm>
            <a:off x="7622137" y="4285453"/>
            <a:ext cx="577165" cy="765810"/>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文本框 12"/>
          <p:cNvSpPr txBox="1">
            <a:spLocks noChangeArrowheads="1"/>
          </p:cNvSpPr>
          <p:nvPr/>
        </p:nvSpPr>
        <p:spPr bwMode="auto">
          <a:xfrm>
            <a:off x="942490" y="439912"/>
            <a:ext cx="903324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zh-CN" sz="3000" b="1" dirty="0" smtClean="0">
                <a:solidFill>
                  <a:srgbClr val="D8060A"/>
                </a:solidFill>
                <a:latin typeface="微软雅黑" panose="020B0503020204020204" pitchFamily="34" charset="-122"/>
                <a:ea typeface="微软雅黑" panose="020B0503020204020204" pitchFamily="34" charset="-122"/>
              </a:rPr>
              <a:t>新时代</a:t>
            </a:r>
            <a:r>
              <a:rPr lang="zh-CN" altLang="zh-CN" sz="3000" b="1" dirty="0">
                <a:solidFill>
                  <a:srgbClr val="D8060A"/>
                </a:solidFill>
                <a:latin typeface="微软雅黑" panose="020B0503020204020204" pitchFamily="34" charset="-122"/>
                <a:ea typeface="微软雅黑" panose="020B0503020204020204" pitchFamily="34" charset="-122"/>
              </a:rPr>
              <a:t>中国特色</a:t>
            </a:r>
            <a:r>
              <a:rPr lang="zh-CN" altLang="zh-CN" sz="3000" b="1" dirty="0" smtClean="0">
                <a:solidFill>
                  <a:srgbClr val="D8060A"/>
                </a:solidFill>
                <a:latin typeface="微软雅黑" panose="020B0503020204020204" pitchFamily="34" charset="-122"/>
                <a:ea typeface="微软雅黑" panose="020B0503020204020204" pitchFamily="34" charset="-122"/>
              </a:rPr>
              <a:t>社会主义</a:t>
            </a:r>
            <a:r>
              <a:rPr lang="zh-CN" altLang="en-US" sz="3000" b="1" dirty="0" smtClean="0">
                <a:solidFill>
                  <a:srgbClr val="D8060A"/>
                </a:solidFill>
                <a:latin typeface="微软雅黑" panose="020B0503020204020204" pitchFamily="34" charset="-122"/>
                <a:ea typeface="微软雅黑" panose="020B0503020204020204" pitchFamily="34" charset="-122"/>
              </a:rPr>
              <a:t>的历史使命：实现伟大梦想</a:t>
            </a:r>
            <a:endParaRPr lang="zh-CN" altLang="en-US" sz="3000" b="1" dirty="0">
              <a:solidFill>
                <a:srgbClr val="D8060A"/>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3015" t="7392" r="13270" b="8643"/>
          <a:stretch>
            <a:fillRect/>
          </a:stretch>
        </p:blipFill>
        <p:spPr>
          <a:xfrm>
            <a:off x="1083295" y="2643890"/>
            <a:ext cx="2537789" cy="2597963"/>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14" y="1817223"/>
            <a:ext cx="5876544" cy="3194401"/>
          </a:xfrm>
          <a:prstGeom prst="rect">
            <a:avLst/>
          </a:prstGeom>
        </p:spPr>
      </p:pic>
      <p:grpSp>
        <p:nvGrpSpPr>
          <p:cNvPr id="18" name="Group 4"/>
          <p:cNvGrpSpPr/>
          <p:nvPr/>
        </p:nvGrpSpPr>
        <p:grpSpPr>
          <a:xfrm>
            <a:off x="6686550" y="658495"/>
            <a:ext cx="4784090" cy="5200650"/>
            <a:chOff x="7204400" y="1453892"/>
            <a:chExt cx="4754098" cy="5109418"/>
          </a:xfrm>
        </p:grpSpPr>
        <p:sp>
          <p:nvSpPr>
            <p:cNvPr id="19" name="Rectangle 42"/>
            <p:cNvSpPr/>
            <p:nvPr/>
          </p:nvSpPr>
          <p:spPr bwMode="auto">
            <a:xfrm>
              <a:off x="7220582" y="1453892"/>
              <a:ext cx="4737916" cy="596880"/>
            </a:xfrm>
            <a:prstGeom prst="rect">
              <a:avLst/>
            </a:prstGeom>
            <a:solidFill>
              <a:srgbClr val="C00000"/>
            </a:solidFill>
            <a:ln w="38100" cap="flat" cmpd="sng" algn="ctr">
              <a:noFill/>
              <a:prstDash val="solid"/>
              <a:headEnd type="none" w="med" len="med"/>
              <a:tailEnd type="none" w="med" len="med"/>
            </a:ln>
            <a:effectLst/>
          </p:spPr>
          <p:txBody>
            <a:bodyPr vert="horz" wrap="square" lIns="91440" tIns="91440" rIns="91440" bIns="91440" numCol="1" rtlCol="0" anchor="t" anchorCtr="0" compatLnSpc="1"/>
            <a:lstStyle/>
            <a:p>
              <a:pPr algn="ctr" defTabSz="932180" fontAlgn="base">
                <a:lnSpc>
                  <a:spcPct val="130000"/>
                </a:lnSpc>
                <a:spcBef>
                  <a:spcPct val="0"/>
                </a:spcBef>
                <a:spcAft>
                  <a:spcPct val="0"/>
                </a:spcAft>
                <a:defRPr/>
              </a:pPr>
              <a:endParaRPr lang="en-US" sz="3100" b="1" kern="0" spc="-41" dirty="0">
                <a:gradFill>
                  <a:gsLst>
                    <a:gs pos="0">
                      <a:srgbClr val="FFFFFF"/>
                    </a:gs>
                    <a:gs pos="100000">
                      <a:srgbClr val="FFFFFF"/>
                    </a:gs>
                  </a:gsLst>
                  <a:lin ang="5400000" scaled="0"/>
                </a:gradFill>
                <a:latin typeface="微软雅黑" panose="020B0503020204020204" pitchFamily="34" charset="-122"/>
              </a:endParaRPr>
            </a:p>
          </p:txBody>
        </p:sp>
        <p:sp>
          <p:nvSpPr>
            <p:cNvPr id="20" name="Rectangle 46"/>
            <p:cNvSpPr/>
            <p:nvPr/>
          </p:nvSpPr>
          <p:spPr bwMode="auto">
            <a:xfrm>
              <a:off x="7220582" y="2201344"/>
              <a:ext cx="1188720" cy="536957"/>
            </a:xfrm>
            <a:prstGeom prst="rect">
              <a:avLst/>
            </a:prstGeom>
            <a:solidFill>
              <a:srgbClr val="C00000"/>
            </a:solidFill>
            <a:ln w="38100" cap="flat" cmpd="sng" algn="ctr">
              <a:noFill/>
              <a:prstDash val="solid"/>
              <a:headEnd type="none" w="med" len="med"/>
              <a:tailEnd type="none" w="med" len="med"/>
            </a:ln>
            <a:effectLst/>
          </p:spPr>
          <p:txBody>
            <a:bodyPr vert="horz" wrap="square" lIns="93256" tIns="91440" rIns="93256" bIns="91440" numCol="1" rtlCol="0" anchor="ctr" anchorCtr="1" compatLnSpc="1"/>
            <a:lstStyle/>
            <a:p>
              <a:pPr defTabSz="932180" fontAlgn="base">
                <a:lnSpc>
                  <a:spcPct val="130000"/>
                </a:lnSpc>
                <a:spcBef>
                  <a:spcPct val="0"/>
                </a:spcBef>
                <a:spcAft>
                  <a:spcPct val="0"/>
                </a:spcAft>
              </a:pPr>
              <a:endParaRPr lang="en-US" sz="2400" b="1" kern="0" dirty="0">
                <a:solidFill>
                  <a:srgbClr val="FFFFFF"/>
                </a:solidFill>
                <a:effectLst>
                  <a:outerShdw blurRad="38100" dist="38100" dir="2700000" algn="tl">
                    <a:srgbClr val="000000">
                      <a:alpha val="43137"/>
                    </a:srgbClr>
                  </a:outerShdw>
                </a:effectLst>
                <a:latin typeface="微软雅黑" panose="020B0503020204020204" pitchFamily="34" charset="-122"/>
                <a:cs typeface="Segoe UI" panose="020B0502040204020203" pitchFamily="34" charset="0"/>
              </a:endParaRPr>
            </a:p>
          </p:txBody>
        </p:sp>
        <p:sp>
          <p:nvSpPr>
            <p:cNvPr id="24" name="Rectangle 48"/>
            <p:cNvSpPr/>
            <p:nvPr/>
          </p:nvSpPr>
          <p:spPr bwMode="auto">
            <a:xfrm>
              <a:off x="7204400" y="3770702"/>
              <a:ext cx="1188720" cy="2792608"/>
            </a:xfrm>
            <a:prstGeom prst="rect">
              <a:avLst/>
            </a:prstGeom>
            <a:solidFill>
              <a:srgbClr val="C00000"/>
            </a:solidFill>
            <a:ln w="38100" cap="flat" cmpd="sng" algn="ctr">
              <a:noFill/>
              <a:prstDash val="solid"/>
              <a:headEnd type="none" w="med" len="med"/>
              <a:tailEnd type="none" w="med" len="med"/>
            </a:ln>
            <a:effectLst/>
          </p:spPr>
          <p:txBody>
            <a:bodyPr vert="horz" wrap="square" lIns="93256" tIns="91440" rIns="93256" bIns="91440" numCol="1" rtlCol="0" anchor="ctr" anchorCtr="1" compatLnSpc="1"/>
            <a:lstStyle/>
            <a:p>
              <a:pPr algn="ctr" defTabSz="932180" fontAlgn="base">
                <a:lnSpc>
                  <a:spcPct val="130000"/>
                </a:lnSpc>
                <a:spcBef>
                  <a:spcPct val="0"/>
                </a:spcBef>
                <a:spcAft>
                  <a:spcPct val="0"/>
                </a:spcAft>
              </a:pPr>
              <a:endParaRPr lang="en-US" sz="2400" b="1" kern="0" dirty="0">
                <a:solidFill>
                  <a:srgbClr val="FFFFFF"/>
                </a:solidFill>
                <a:effectLst>
                  <a:outerShdw blurRad="38100" dist="38100" dir="2700000" algn="tl">
                    <a:srgbClr val="000000">
                      <a:alpha val="43137"/>
                    </a:srgbClr>
                  </a:outerShdw>
                </a:effectLst>
                <a:latin typeface="微软雅黑" panose="020B0503020204020204" pitchFamily="34" charset="-122"/>
                <a:cs typeface="Segoe UI" panose="020B0502040204020203" pitchFamily="34" charset="0"/>
              </a:endParaRPr>
            </a:p>
          </p:txBody>
        </p:sp>
        <p:sp>
          <p:nvSpPr>
            <p:cNvPr id="26" name="Rectangle 38"/>
            <p:cNvSpPr/>
            <p:nvPr/>
          </p:nvSpPr>
          <p:spPr bwMode="auto">
            <a:xfrm>
              <a:off x="8534090" y="2205097"/>
              <a:ext cx="3423920" cy="633730"/>
            </a:xfrm>
            <a:prstGeom prst="rect">
              <a:avLst/>
            </a:prstGeom>
            <a:solidFill>
              <a:schemeClr val="bg1"/>
            </a:solidFill>
            <a:ln w="38100" cap="flat" cmpd="sng" algn="ctr">
              <a:solidFill>
                <a:srgbClr val="C00000"/>
              </a:solidFill>
              <a:prstDash val="solid"/>
              <a:headEnd type="none" w="med" len="med"/>
              <a:tailEnd type="none" w="med" len="med"/>
            </a:ln>
            <a:effectLst/>
          </p:spPr>
          <p:txBody>
            <a:bodyPr vert="horz" wrap="square" lIns="93256" tIns="91440" rIns="93256" bIns="91440" numCol="1" rtlCol="0" anchor="ctr" anchorCtr="0" compatLnSpc="1"/>
            <a:lstStyle/>
            <a:p>
              <a:pPr algn="ctr" defTabSz="932180" fontAlgn="base">
                <a:lnSpc>
                  <a:spcPct val="130000"/>
                </a:lnSpc>
                <a:spcBef>
                  <a:spcPct val="0"/>
                </a:spcBef>
                <a:spcAft>
                  <a:spcPct val="0"/>
                </a:spcAft>
                <a:defRPr/>
              </a:pPr>
              <a:r>
                <a:rPr lang="zh-CN" altLang="en-US" sz="2000" b="1" dirty="0">
                  <a:solidFill>
                    <a:schemeClr val="tx1">
                      <a:lumMod val="75000"/>
                      <a:lumOff val="25000"/>
                    </a:schemeClr>
                  </a:solidFill>
                  <a:latin typeface="微软雅黑" panose="020B0503020204020204" pitchFamily="34" charset="-122"/>
                </a:rPr>
                <a:t>2017.10.18－2017.10.24</a:t>
              </a:r>
            </a:p>
          </p:txBody>
        </p:sp>
        <p:sp>
          <p:nvSpPr>
            <p:cNvPr id="27" name="Rectangle 49"/>
            <p:cNvSpPr/>
            <p:nvPr/>
          </p:nvSpPr>
          <p:spPr bwMode="auto">
            <a:xfrm>
              <a:off x="8528681" y="2993123"/>
              <a:ext cx="3424510" cy="504649"/>
            </a:xfrm>
            <a:prstGeom prst="rect">
              <a:avLst/>
            </a:prstGeom>
            <a:solidFill>
              <a:schemeClr val="bg1"/>
            </a:solidFill>
            <a:ln w="38100" cap="flat" cmpd="sng" algn="ctr">
              <a:solidFill>
                <a:srgbClr val="C00000"/>
              </a:solidFill>
              <a:prstDash val="solid"/>
              <a:headEnd type="none" w="med" len="med"/>
              <a:tailEnd type="none" w="med" len="med"/>
            </a:ln>
            <a:effectLst/>
          </p:spPr>
          <p:txBody>
            <a:bodyPr vert="horz" wrap="square" lIns="93256" tIns="91440" rIns="93256" bIns="91440" numCol="1" rtlCol="0" anchor="ctr" anchorCtr="0" compatLnSpc="1"/>
            <a:lstStyle/>
            <a:p>
              <a:pPr algn="ctr" defTabSz="932180" fontAlgn="base">
                <a:lnSpc>
                  <a:spcPct val="130000"/>
                </a:lnSpc>
                <a:spcBef>
                  <a:spcPct val="0"/>
                </a:spcBef>
                <a:spcAft>
                  <a:spcPct val="0"/>
                </a:spcAft>
                <a:defRPr/>
              </a:pPr>
              <a:r>
                <a:rPr lang="zh-CN" altLang="en-US" sz="2000" b="1" dirty="0">
                  <a:solidFill>
                    <a:schemeClr val="tx1">
                      <a:lumMod val="75000"/>
                      <a:lumOff val="25000"/>
                    </a:schemeClr>
                  </a:solidFill>
                  <a:latin typeface="微软雅黑" panose="020B0503020204020204" pitchFamily="34" charset="-122"/>
                </a:rPr>
                <a:t>人民大会堂大礼堂</a:t>
              </a:r>
              <a:endParaRPr lang="en-US" sz="2000" b="1" dirty="0">
                <a:solidFill>
                  <a:schemeClr val="tx1">
                    <a:lumMod val="75000"/>
                    <a:lumOff val="25000"/>
                  </a:schemeClr>
                </a:solidFill>
                <a:latin typeface="微软雅黑" panose="020B0503020204020204" pitchFamily="34" charset="-122"/>
              </a:endParaRPr>
            </a:p>
          </p:txBody>
        </p:sp>
        <p:sp>
          <p:nvSpPr>
            <p:cNvPr id="28" name="Rectangle 50"/>
            <p:cNvSpPr/>
            <p:nvPr/>
          </p:nvSpPr>
          <p:spPr bwMode="auto">
            <a:xfrm>
              <a:off x="8550186" y="3785437"/>
              <a:ext cx="3403005" cy="2777873"/>
            </a:xfrm>
            <a:prstGeom prst="rect">
              <a:avLst/>
            </a:prstGeom>
            <a:solidFill>
              <a:schemeClr val="bg1"/>
            </a:solidFill>
            <a:ln w="38100" cap="flat" cmpd="sng" algn="ctr">
              <a:solidFill>
                <a:srgbClr val="C00000"/>
              </a:solidFill>
              <a:prstDash val="solid"/>
              <a:headEnd type="none" w="med" len="med"/>
              <a:tailEnd type="none" w="med" len="med"/>
            </a:ln>
            <a:effectLst/>
          </p:spPr>
          <p:txBody>
            <a:bodyPr vert="horz" wrap="square" lIns="93256" tIns="91440" rIns="93256" bIns="91440" numCol="1" rtlCol="0" anchor="ctr" anchorCtr="0" compatLnSpc="1"/>
            <a:lstStyle/>
            <a:p>
              <a:pPr defTabSz="932180" fontAlgn="base">
                <a:lnSpc>
                  <a:spcPct val="130000"/>
                </a:lnSpc>
                <a:spcBef>
                  <a:spcPct val="0"/>
                </a:spcBef>
                <a:spcAft>
                  <a:spcPct val="0"/>
                </a:spcAft>
                <a:defRPr/>
              </a:pPr>
              <a:r>
                <a:rPr lang="zh-CN" altLang="en-US" sz="2000" b="1" dirty="0">
                  <a:solidFill>
                    <a:srgbClr val="C00000"/>
                  </a:solidFill>
                  <a:latin typeface="微软雅黑" panose="020B0503020204020204" pitchFamily="34" charset="-122"/>
                </a:rPr>
                <a:t>不忘初心，牢记使命</a:t>
              </a:r>
              <a:r>
                <a:rPr lang="zh-CN" altLang="en-US" sz="2000" b="1" dirty="0">
                  <a:solidFill>
                    <a:schemeClr val="tx1">
                      <a:lumMod val="75000"/>
                      <a:lumOff val="25000"/>
                    </a:schemeClr>
                  </a:solidFill>
                  <a:latin typeface="微软雅黑" panose="020B0503020204020204" pitchFamily="34" charset="-122"/>
                </a:rPr>
                <a:t>，高举中国特色社会主义伟大旗帜，决胜全面</a:t>
              </a:r>
              <a:r>
                <a:rPr lang="zh-CN" altLang="en-US" sz="2000" b="1" dirty="0">
                  <a:solidFill>
                    <a:srgbClr val="C00000"/>
                  </a:solidFill>
                  <a:latin typeface="微软雅黑" panose="020B0503020204020204" pitchFamily="34" charset="-122"/>
                </a:rPr>
                <a:t>建成</a:t>
              </a:r>
              <a:r>
                <a:rPr lang="zh-CN" altLang="en-US" sz="2000" b="1" dirty="0">
                  <a:solidFill>
                    <a:schemeClr val="tx1">
                      <a:lumMod val="75000"/>
                      <a:lumOff val="25000"/>
                    </a:schemeClr>
                  </a:solidFill>
                  <a:latin typeface="微软雅黑" panose="020B0503020204020204" pitchFamily="34" charset="-122"/>
                </a:rPr>
                <a:t>小康社会，夺取</a:t>
              </a:r>
              <a:r>
                <a:rPr lang="zh-CN" altLang="en-US" sz="3200" b="1" dirty="0">
                  <a:solidFill>
                    <a:srgbClr val="C00000"/>
                  </a:solidFill>
                  <a:latin typeface="微软雅黑" panose="020B0503020204020204" pitchFamily="34" charset="-122"/>
                </a:rPr>
                <a:t>新时代</a:t>
              </a:r>
              <a:r>
                <a:rPr lang="zh-CN" altLang="en-US" sz="2000" b="1" dirty="0">
                  <a:solidFill>
                    <a:schemeClr val="tx1">
                      <a:lumMod val="75000"/>
                      <a:lumOff val="25000"/>
                    </a:schemeClr>
                  </a:solidFill>
                  <a:latin typeface="微软雅黑" panose="020B0503020204020204" pitchFamily="34" charset="-122"/>
                </a:rPr>
                <a:t>中国特色社会主义伟大胜利，为实现中华民族伟大复兴的中国梦不懈奋斗。</a:t>
              </a:r>
              <a:endParaRPr lang="en-US" sz="2000" b="1" dirty="0">
                <a:solidFill>
                  <a:schemeClr val="tx1">
                    <a:lumMod val="75000"/>
                    <a:lumOff val="25000"/>
                  </a:schemeClr>
                </a:solidFill>
                <a:latin typeface="微软雅黑" panose="020B0503020204020204" pitchFamily="34" charset="-122"/>
              </a:endParaRPr>
            </a:p>
          </p:txBody>
        </p:sp>
        <p:sp>
          <p:nvSpPr>
            <p:cNvPr id="32" name="Rectangle 46"/>
            <p:cNvSpPr/>
            <p:nvPr/>
          </p:nvSpPr>
          <p:spPr bwMode="auto">
            <a:xfrm>
              <a:off x="7220582" y="2993123"/>
              <a:ext cx="1188720" cy="536957"/>
            </a:xfrm>
            <a:prstGeom prst="rect">
              <a:avLst/>
            </a:prstGeom>
            <a:solidFill>
              <a:srgbClr val="C00000"/>
            </a:solidFill>
            <a:ln w="38100" cap="flat" cmpd="sng" algn="ctr">
              <a:noFill/>
              <a:prstDash val="solid"/>
              <a:headEnd type="none" w="med" len="med"/>
              <a:tailEnd type="none" w="med" len="med"/>
            </a:ln>
            <a:effectLst/>
          </p:spPr>
          <p:txBody>
            <a:bodyPr vert="horz" wrap="square" lIns="93256" tIns="91440" rIns="93256" bIns="91440" numCol="1" rtlCol="0" anchor="ctr" anchorCtr="1" compatLnSpc="1"/>
            <a:lstStyle/>
            <a:p>
              <a:pPr defTabSz="932180" fontAlgn="base">
                <a:lnSpc>
                  <a:spcPct val="130000"/>
                </a:lnSpc>
                <a:spcBef>
                  <a:spcPct val="0"/>
                </a:spcBef>
                <a:spcAft>
                  <a:spcPct val="0"/>
                </a:spcAft>
              </a:pPr>
              <a:endParaRPr lang="en-US" sz="2400" b="1" kern="0" dirty="0">
                <a:solidFill>
                  <a:srgbClr val="FFFFFF"/>
                </a:solidFill>
                <a:effectLst>
                  <a:outerShdw blurRad="38100" dist="38100" dir="2700000" algn="tl">
                    <a:srgbClr val="000000">
                      <a:alpha val="43137"/>
                    </a:srgbClr>
                  </a:outerShdw>
                </a:effectLst>
                <a:latin typeface="微软雅黑" panose="020B0503020204020204" pitchFamily="34" charset="-122"/>
                <a:cs typeface="Segoe UI" panose="020B0502040204020203" pitchFamily="34" charset="0"/>
              </a:endParaRPr>
            </a:p>
          </p:txBody>
        </p:sp>
      </p:grpSp>
      <p:sp>
        <p:nvSpPr>
          <p:cNvPr id="2" name="矩形 1"/>
          <p:cNvSpPr/>
          <p:nvPr/>
        </p:nvSpPr>
        <p:spPr>
          <a:xfrm>
            <a:off x="8302377" y="665025"/>
            <a:ext cx="1825500" cy="492443"/>
          </a:xfrm>
          <a:prstGeom prst="rect">
            <a:avLst/>
          </a:prstGeom>
        </p:spPr>
        <p:txBody>
          <a:bodyPr wrap="none">
            <a:spAutoFit/>
          </a:bodyPr>
          <a:lstStyle/>
          <a:p>
            <a:pPr algn="ctr" defTabSz="932180" fontAlgn="base">
              <a:spcBef>
                <a:spcPct val="0"/>
              </a:spcBef>
              <a:spcAft>
                <a:spcPct val="0"/>
              </a:spcAft>
              <a:defRPr/>
            </a:pPr>
            <a:r>
              <a:rPr lang="zh-CN" altLang="en-US" sz="2600" b="1" kern="0" spc="-41" dirty="0">
                <a:gradFill>
                  <a:gsLst>
                    <a:gs pos="0">
                      <a:srgbClr val="FFFFFF"/>
                    </a:gs>
                    <a:gs pos="100000">
                      <a:srgbClr val="FFFFFF"/>
                    </a:gs>
                  </a:gsLst>
                  <a:lin ang="5400000" scaled="0"/>
                </a:gradFill>
                <a:effectLst>
                  <a:outerShdw blurRad="38100" dist="38100" dir="2700000" algn="tl">
                    <a:srgbClr val="000000">
                      <a:alpha val="43137"/>
                    </a:srgbClr>
                  </a:outerShdw>
                </a:effectLst>
                <a:latin typeface="微软雅黑" panose="020B0503020204020204" pitchFamily="34" charset="-122"/>
              </a:rPr>
              <a:t>党的十</a:t>
            </a:r>
            <a:r>
              <a:rPr lang="zh-CN" altLang="en-US" sz="2600" b="1" kern="0" spc="-41">
                <a:gradFill>
                  <a:gsLst>
                    <a:gs pos="0">
                      <a:srgbClr val="FFFFFF"/>
                    </a:gs>
                    <a:gs pos="100000">
                      <a:srgbClr val="FFFFFF"/>
                    </a:gs>
                  </a:gsLst>
                  <a:lin ang="5400000" scaled="0"/>
                </a:gradFill>
                <a:effectLst>
                  <a:outerShdw blurRad="38100" dist="38100" dir="2700000" algn="tl">
                    <a:srgbClr val="000000">
                      <a:alpha val="43137"/>
                    </a:srgbClr>
                  </a:outerShdw>
                </a:effectLst>
                <a:latin typeface="微软雅黑" panose="020B0503020204020204" pitchFamily="34" charset="-122"/>
              </a:rPr>
              <a:t>九</a:t>
            </a:r>
            <a:r>
              <a:rPr lang="zh-CN" altLang="en-US" sz="2600" b="1" kern="0" spc="-41" smtClean="0">
                <a:gradFill>
                  <a:gsLst>
                    <a:gs pos="0">
                      <a:srgbClr val="FFFFFF"/>
                    </a:gs>
                    <a:gs pos="100000">
                      <a:srgbClr val="FFFFFF"/>
                    </a:gs>
                  </a:gsLst>
                  <a:lin ang="5400000" scaled="0"/>
                </a:gradFill>
                <a:effectLst>
                  <a:outerShdw blurRad="38100" dist="38100" dir="2700000" algn="tl">
                    <a:srgbClr val="000000">
                      <a:alpha val="43137"/>
                    </a:srgbClr>
                  </a:outerShdw>
                </a:effectLst>
                <a:latin typeface="微软雅黑" panose="020B0503020204020204" pitchFamily="34" charset="-122"/>
              </a:rPr>
              <a:t>大</a:t>
            </a:r>
            <a:endParaRPr lang="en-US" altLang="zh-CN" sz="2600" b="1" kern="0" spc="-41" dirty="0">
              <a:gradFill>
                <a:gsLst>
                  <a:gs pos="0">
                    <a:srgbClr val="FFFFFF"/>
                  </a:gs>
                  <a:gs pos="100000">
                    <a:srgbClr val="FFFFFF"/>
                  </a:gs>
                </a:gsLst>
                <a:lin ang="5400000" scaled="0"/>
              </a:gradFill>
              <a:effectLst>
                <a:outerShdw blurRad="38100" dist="38100" dir="2700000" algn="tl">
                  <a:srgbClr val="000000">
                    <a:alpha val="43137"/>
                  </a:srgbClr>
                </a:outerShdw>
              </a:effectLst>
              <a:latin typeface="微软雅黑" panose="020B0503020204020204" pitchFamily="34" charset="-122"/>
            </a:endParaRPr>
          </a:p>
        </p:txBody>
      </p:sp>
      <p:sp>
        <p:nvSpPr>
          <p:cNvPr id="33" name="矩形 32"/>
          <p:cNvSpPr/>
          <p:nvPr/>
        </p:nvSpPr>
        <p:spPr>
          <a:xfrm>
            <a:off x="6952377" y="1473320"/>
            <a:ext cx="841000" cy="492443"/>
          </a:xfrm>
          <a:prstGeom prst="rect">
            <a:avLst/>
          </a:prstGeom>
        </p:spPr>
        <p:txBody>
          <a:bodyPr wrap="none">
            <a:spAutoFit/>
          </a:bodyPr>
          <a:lstStyle/>
          <a:p>
            <a:pPr algn="ctr" defTabSz="932180" fontAlgn="base">
              <a:spcBef>
                <a:spcPct val="0"/>
              </a:spcBef>
              <a:spcAft>
                <a:spcPct val="0"/>
              </a:spcAft>
              <a:defRPr/>
            </a:pPr>
            <a:r>
              <a:rPr lang="zh-CN" altLang="en-US" sz="2600" b="1" kern="0" spc="-41" dirty="0" smtClean="0">
                <a:gradFill>
                  <a:gsLst>
                    <a:gs pos="0">
                      <a:srgbClr val="FFFFFF"/>
                    </a:gs>
                    <a:gs pos="100000">
                      <a:srgbClr val="FFFFFF"/>
                    </a:gs>
                  </a:gsLst>
                  <a:lin ang="5400000" scaled="0"/>
                </a:gradFill>
                <a:effectLst>
                  <a:outerShdw blurRad="38100" dist="38100" dir="2700000" algn="tl">
                    <a:srgbClr val="000000">
                      <a:alpha val="43137"/>
                    </a:srgbClr>
                  </a:outerShdw>
                </a:effectLst>
                <a:latin typeface="微软雅黑" panose="020B0503020204020204" pitchFamily="34" charset="-122"/>
              </a:rPr>
              <a:t>时间</a:t>
            </a:r>
            <a:endParaRPr lang="en-US" altLang="zh-CN" sz="2600" b="1" kern="0" spc="-41" dirty="0">
              <a:gradFill>
                <a:gsLst>
                  <a:gs pos="0">
                    <a:srgbClr val="FFFFFF"/>
                  </a:gs>
                  <a:gs pos="100000">
                    <a:srgbClr val="FFFFFF"/>
                  </a:gs>
                </a:gsLst>
                <a:lin ang="5400000" scaled="0"/>
              </a:gradFill>
              <a:effectLst>
                <a:outerShdw blurRad="38100" dist="38100" dir="2700000" algn="tl">
                  <a:srgbClr val="000000">
                    <a:alpha val="43137"/>
                  </a:srgbClr>
                </a:outerShdw>
              </a:effectLst>
              <a:latin typeface="微软雅黑" panose="020B0503020204020204" pitchFamily="34" charset="-122"/>
            </a:endParaRPr>
          </a:p>
        </p:txBody>
      </p:sp>
      <p:sp>
        <p:nvSpPr>
          <p:cNvPr id="34" name="矩形 33"/>
          <p:cNvSpPr/>
          <p:nvPr/>
        </p:nvSpPr>
        <p:spPr>
          <a:xfrm>
            <a:off x="6952377" y="2252285"/>
            <a:ext cx="841000" cy="492443"/>
          </a:xfrm>
          <a:prstGeom prst="rect">
            <a:avLst/>
          </a:prstGeom>
        </p:spPr>
        <p:txBody>
          <a:bodyPr wrap="none">
            <a:spAutoFit/>
          </a:bodyPr>
          <a:lstStyle/>
          <a:p>
            <a:pPr algn="ctr" defTabSz="932180" fontAlgn="base">
              <a:spcBef>
                <a:spcPct val="0"/>
              </a:spcBef>
              <a:spcAft>
                <a:spcPct val="0"/>
              </a:spcAft>
              <a:defRPr/>
            </a:pPr>
            <a:r>
              <a:rPr lang="zh-CN" altLang="en-US" sz="2600" b="1" kern="0" spc="-41" dirty="0" smtClean="0">
                <a:gradFill>
                  <a:gsLst>
                    <a:gs pos="0">
                      <a:srgbClr val="FFFFFF"/>
                    </a:gs>
                    <a:gs pos="100000">
                      <a:srgbClr val="FFFFFF"/>
                    </a:gs>
                  </a:gsLst>
                  <a:lin ang="5400000" scaled="0"/>
                </a:gradFill>
                <a:effectLst>
                  <a:outerShdw blurRad="38100" dist="38100" dir="2700000" algn="tl">
                    <a:srgbClr val="000000">
                      <a:alpha val="43137"/>
                    </a:srgbClr>
                  </a:outerShdw>
                </a:effectLst>
                <a:latin typeface="微软雅黑" panose="020B0503020204020204" pitchFamily="34" charset="-122"/>
              </a:rPr>
              <a:t>地点</a:t>
            </a:r>
            <a:endParaRPr lang="en-US" altLang="zh-CN" sz="2600" b="1" kern="0" spc="-41" dirty="0">
              <a:gradFill>
                <a:gsLst>
                  <a:gs pos="0">
                    <a:srgbClr val="FFFFFF"/>
                  </a:gs>
                  <a:gs pos="100000">
                    <a:srgbClr val="FFFFFF"/>
                  </a:gs>
                </a:gsLst>
                <a:lin ang="5400000" scaled="0"/>
              </a:gradFill>
              <a:effectLst>
                <a:outerShdw blurRad="38100" dist="38100" dir="2700000" algn="tl">
                  <a:srgbClr val="000000">
                    <a:alpha val="43137"/>
                  </a:srgbClr>
                </a:outerShdw>
              </a:effectLst>
              <a:latin typeface="微软雅黑" panose="020B0503020204020204" pitchFamily="34" charset="-122"/>
            </a:endParaRPr>
          </a:p>
        </p:txBody>
      </p:sp>
      <p:sp>
        <p:nvSpPr>
          <p:cNvPr id="35" name="矩形 34"/>
          <p:cNvSpPr/>
          <p:nvPr/>
        </p:nvSpPr>
        <p:spPr>
          <a:xfrm>
            <a:off x="6880622" y="3692349"/>
            <a:ext cx="841000" cy="492443"/>
          </a:xfrm>
          <a:prstGeom prst="rect">
            <a:avLst/>
          </a:prstGeom>
        </p:spPr>
        <p:txBody>
          <a:bodyPr wrap="none">
            <a:spAutoFit/>
          </a:bodyPr>
          <a:lstStyle/>
          <a:p>
            <a:pPr algn="ctr" defTabSz="932180" fontAlgn="base">
              <a:spcBef>
                <a:spcPct val="0"/>
              </a:spcBef>
              <a:spcAft>
                <a:spcPct val="0"/>
              </a:spcAft>
              <a:defRPr/>
            </a:pPr>
            <a:r>
              <a:rPr lang="zh-CN" altLang="en-US" sz="2600" b="1" kern="0" spc="-41" dirty="0" smtClean="0">
                <a:gradFill>
                  <a:gsLst>
                    <a:gs pos="0">
                      <a:srgbClr val="FFFFFF"/>
                    </a:gs>
                    <a:gs pos="100000">
                      <a:srgbClr val="FFFFFF"/>
                    </a:gs>
                  </a:gsLst>
                  <a:lin ang="5400000" scaled="0"/>
                </a:gradFill>
                <a:effectLst>
                  <a:outerShdw blurRad="38100" dist="38100" dir="2700000" algn="tl">
                    <a:srgbClr val="000000">
                      <a:alpha val="43137"/>
                    </a:srgbClr>
                  </a:outerShdw>
                </a:effectLst>
                <a:latin typeface="微软雅黑" panose="020B0503020204020204" pitchFamily="34" charset="-122"/>
              </a:rPr>
              <a:t>主题</a:t>
            </a:r>
            <a:endParaRPr lang="en-US" altLang="zh-CN" sz="2600" b="1" kern="0" spc="-41" dirty="0">
              <a:gradFill>
                <a:gsLst>
                  <a:gs pos="0">
                    <a:srgbClr val="FFFFFF"/>
                  </a:gs>
                  <a:gs pos="100000">
                    <a:srgbClr val="FFFFFF"/>
                  </a:gs>
                </a:gsLst>
                <a:lin ang="5400000" scaled="0"/>
              </a:gradFill>
              <a:effectLst>
                <a:outerShdw blurRad="38100" dist="38100" dir="2700000" algn="tl">
                  <a:srgbClr val="000000">
                    <a:alpha val="43137"/>
                  </a:srgbClr>
                </a:outerShdw>
              </a:effectLst>
              <a:latin typeface="微软雅黑" panose="020B0503020204020204" pitchFamily="34" charset="-122"/>
            </a:endParaRPr>
          </a:p>
        </p:txBody>
      </p:sp>
      <p:sp>
        <p:nvSpPr>
          <p:cNvPr id="36" name="文本框 35"/>
          <p:cNvSpPr txBox="1">
            <a:spLocks noChangeArrowheads="1"/>
          </p:cNvSpPr>
          <p:nvPr/>
        </p:nvSpPr>
        <p:spPr bwMode="auto">
          <a:xfrm>
            <a:off x="1893972" y="572662"/>
            <a:ext cx="30572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200" b="1" dirty="0" smtClean="0">
                <a:solidFill>
                  <a:srgbClr val="D8060A"/>
                </a:solidFill>
                <a:latin typeface="微软雅黑" panose="020B0503020204020204" pitchFamily="34" charset="-122"/>
                <a:ea typeface="微软雅黑" panose="020B0503020204020204" pitchFamily="34" charset="-122"/>
              </a:rPr>
              <a:t>党的十</a:t>
            </a:r>
            <a:r>
              <a:rPr lang="zh-CN" altLang="en-US" sz="3200" b="1" smtClean="0">
                <a:solidFill>
                  <a:srgbClr val="D8060A"/>
                </a:solidFill>
                <a:latin typeface="微软雅黑" panose="020B0503020204020204" pitchFamily="34" charset="-122"/>
                <a:ea typeface="微软雅黑" panose="020B0503020204020204" pitchFamily="34" charset="-122"/>
              </a:rPr>
              <a:t>九大简介</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29" name="文本框 28"/>
          <p:cNvSpPr txBox="1"/>
          <p:nvPr/>
        </p:nvSpPr>
        <p:spPr>
          <a:xfrm>
            <a:off x="1397129" y="3899886"/>
            <a:ext cx="1828902" cy="1246495"/>
          </a:xfrm>
          <a:prstGeom prst="rect">
            <a:avLst/>
          </a:prstGeom>
          <a:noFill/>
        </p:spPr>
        <p:txBody>
          <a:bodyPr wrap="square" rtlCol="0">
            <a:spAutoFit/>
          </a:bodyPr>
          <a:lstStyle/>
          <a:p>
            <a:pPr algn="ctr">
              <a:lnSpc>
                <a:spcPct val="125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具有许多新的历史特点</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的</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25000"/>
              </a:lnSpc>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伟大</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斗争</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1699890" y="2060159"/>
            <a:ext cx="1392378" cy="1392378"/>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1904401" y="2315931"/>
            <a:ext cx="891591" cy="1015663"/>
          </a:xfrm>
          <a:prstGeom prst="rect">
            <a:avLst/>
          </a:prstGeom>
        </p:spPr>
        <p:txBody>
          <a:bodyPr wrap="none">
            <a:spAutoFit/>
          </a:bodyPr>
          <a:lstStyle/>
          <a:p>
            <a:pPr algn="just">
              <a:lnSpc>
                <a:spcPct val="125000"/>
              </a:lnSpc>
            </a:pPr>
            <a:r>
              <a:rPr lang="zh-CN"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伟</a:t>
            </a:r>
            <a:r>
              <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大</a:t>
            </a:r>
            <a:endPar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25000"/>
              </a:lnSpc>
            </a:pPr>
            <a:r>
              <a:rPr lang="zh-CN"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斗</a:t>
            </a:r>
            <a:r>
              <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争</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矩形 32"/>
          <p:cNvSpPr/>
          <p:nvPr/>
        </p:nvSpPr>
        <p:spPr>
          <a:xfrm>
            <a:off x="3833838" y="2060159"/>
            <a:ext cx="1392378" cy="1392378"/>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矩形 33"/>
          <p:cNvSpPr/>
          <p:nvPr/>
        </p:nvSpPr>
        <p:spPr>
          <a:xfrm>
            <a:off x="4087117" y="2315931"/>
            <a:ext cx="891591" cy="1015663"/>
          </a:xfrm>
          <a:prstGeom prst="rect">
            <a:avLst/>
          </a:prstGeom>
        </p:spPr>
        <p:txBody>
          <a:bodyPr wrap="none">
            <a:spAutoFit/>
          </a:bodyPr>
          <a:lstStyle/>
          <a:p>
            <a:pPr algn="just">
              <a:lnSpc>
                <a:spcPct val="125000"/>
              </a:lnSpc>
            </a:pP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伟 大</a:t>
            </a:r>
            <a:endPar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25000"/>
              </a:lnSpc>
            </a:pP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工 程</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矩形 34"/>
          <p:cNvSpPr/>
          <p:nvPr/>
        </p:nvSpPr>
        <p:spPr>
          <a:xfrm>
            <a:off x="6315351" y="2060160"/>
            <a:ext cx="1392378" cy="1392378"/>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矩形 35"/>
          <p:cNvSpPr/>
          <p:nvPr/>
        </p:nvSpPr>
        <p:spPr>
          <a:xfrm>
            <a:off x="6544246" y="2315932"/>
            <a:ext cx="891591" cy="1015663"/>
          </a:xfrm>
          <a:prstGeom prst="rect">
            <a:avLst/>
          </a:prstGeom>
        </p:spPr>
        <p:txBody>
          <a:bodyPr wrap="none">
            <a:spAutoFit/>
          </a:bodyPr>
          <a:lstStyle/>
          <a:p>
            <a:pPr algn="just">
              <a:lnSpc>
                <a:spcPct val="125000"/>
              </a:lnSpc>
            </a:pPr>
            <a:r>
              <a:rPr lang="zh-CN"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伟</a:t>
            </a:r>
            <a:r>
              <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大</a:t>
            </a:r>
            <a:endPar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25000"/>
              </a:lnSpc>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事 业</a:t>
            </a:r>
          </a:p>
        </p:txBody>
      </p:sp>
      <p:sp>
        <p:nvSpPr>
          <p:cNvPr id="37" name="矩形 36"/>
          <p:cNvSpPr/>
          <p:nvPr/>
        </p:nvSpPr>
        <p:spPr>
          <a:xfrm>
            <a:off x="8473683" y="2060160"/>
            <a:ext cx="1392378" cy="1392378"/>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矩形 37"/>
          <p:cNvSpPr/>
          <p:nvPr/>
        </p:nvSpPr>
        <p:spPr>
          <a:xfrm>
            <a:off x="8702578" y="2315932"/>
            <a:ext cx="891591" cy="1015663"/>
          </a:xfrm>
          <a:prstGeom prst="rect">
            <a:avLst/>
          </a:prstGeom>
        </p:spPr>
        <p:txBody>
          <a:bodyPr wrap="none">
            <a:spAutoFit/>
          </a:bodyPr>
          <a:lstStyle/>
          <a:p>
            <a:pPr algn="just">
              <a:lnSpc>
                <a:spcPct val="125000"/>
              </a:lnSpc>
            </a:pPr>
            <a:r>
              <a:rPr lang="zh-CN"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伟</a:t>
            </a:r>
            <a:r>
              <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大</a:t>
            </a:r>
            <a:endPar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25000"/>
              </a:lnSpc>
            </a:pP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梦 想</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9" name="文本框 38"/>
          <p:cNvSpPr txBox="1"/>
          <p:nvPr/>
        </p:nvSpPr>
        <p:spPr>
          <a:xfrm>
            <a:off x="3618461" y="3899886"/>
            <a:ext cx="1828902" cy="826637"/>
          </a:xfrm>
          <a:prstGeom prst="rect">
            <a:avLst/>
          </a:prstGeom>
          <a:noFill/>
        </p:spPr>
        <p:txBody>
          <a:bodyPr wrap="square" rtlCol="0">
            <a:spAutoFit/>
          </a:bodyPr>
          <a:lstStyle/>
          <a:p>
            <a:pPr algn="ctr">
              <a:lnSpc>
                <a:spcPct val="125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党的建设新的伟大工程</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6097089" y="3899886"/>
            <a:ext cx="1828902" cy="826637"/>
          </a:xfrm>
          <a:prstGeom prst="rect">
            <a:avLst/>
          </a:prstGeom>
          <a:noFill/>
        </p:spPr>
        <p:txBody>
          <a:bodyPr wrap="square" rtlCol="0">
            <a:spAutoFit/>
          </a:bodyPr>
          <a:lstStyle/>
          <a:p>
            <a:pPr algn="ctr">
              <a:lnSpc>
                <a:spcPct val="125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中国特色社会主义伟大事业</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8255421" y="3899886"/>
            <a:ext cx="1828902" cy="826637"/>
          </a:xfrm>
          <a:prstGeom prst="rect">
            <a:avLst/>
          </a:prstGeom>
          <a:noFill/>
        </p:spPr>
        <p:txBody>
          <a:bodyPr wrap="square" rtlCol="0">
            <a:spAutoFit/>
          </a:bodyPr>
          <a:lstStyle/>
          <a:p>
            <a:pPr algn="ctr">
              <a:lnSpc>
                <a:spcPct val="125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实现中华民族伟大复兴</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文本框 20"/>
          <p:cNvSpPr txBox="1">
            <a:spLocks noChangeArrowheads="1"/>
          </p:cNvSpPr>
          <p:nvPr/>
        </p:nvSpPr>
        <p:spPr bwMode="auto">
          <a:xfrm>
            <a:off x="1781616" y="285191"/>
            <a:ext cx="33146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3200" b="1" dirty="0">
                <a:solidFill>
                  <a:srgbClr val="D8060A"/>
                </a:solidFill>
                <a:latin typeface="微软雅黑" panose="020B0503020204020204" pitchFamily="34" charset="-122"/>
                <a:ea typeface="微软雅黑" panose="020B0503020204020204" pitchFamily="34" charset="-122"/>
              </a:rPr>
              <a:t>“</a:t>
            </a:r>
            <a:r>
              <a:rPr lang="zh-CN" altLang="zh-CN" sz="3200" b="1" dirty="0">
                <a:solidFill>
                  <a:srgbClr val="D8060A"/>
                </a:solidFill>
                <a:latin typeface="微软雅黑" panose="020B0503020204020204" pitchFamily="34" charset="-122"/>
                <a:ea typeface="微软雅黑" panose="020B0503020204020204" pitchFamily="34" charset="-122"/>
              </a:rPr>
              <a:t>四个伟大</a:t>
            </a:r>
            <a:r>
              <a:rPr lang="en-US" altLang="zh-CN" sz="3200" b="1" dirty="0">
                <a:solidFill>
                  <a:srgbClr val="D8060A"/>
                </a:solidFill>
                <a:latin typeface="微软雅黑" panose="020B0503020204020204" pitchFamily="34" charset="-122"/>
                <a:ea typeface="微软雅黑" panose="020B0503020204020204" pitchFamily="34" charset="-122"/>
              </a:rPr>
              <a:t>”</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
        <p:nvSpPr>
          <p:cNvPr id="4" name="矩形 3"/>
          <p:cNvSpPr/>
          <p:nvPr/>
        </p:nvSpPr>
        <p:spPr>
          <a:xfrm>
            <a:off x="2300932" y="5459906"/>
            <a:ext cx="7602425" cy="553998"/>
          </a:xfrm>
          <a:prstGeom prst="rect">
            <a:avLst/>
          </a:prstGeom>
          <a:noFill/>
        </p:spPr>
        <p:txBody>
          <a:bodyPr wrap="square" rtlCol="0">
            <a:spAutoFit/>
          </a:bodyPr>
          <a:lstStyle/>
          <a:p>
            <a:pPr algn="ctr">
              <a:lnSpc>
                <a:spcPct val="125000"/>
              </a:lnSpc>
            </a:pPr>
            <a:r>
              <a:rPr lang="zh-CN" altLang="en-US" sz="2400" b="1" dirty="0">
                <a:solidFill>
                  <a:schemeClr val="accent1"/>
                </a:solidFill>
                <a:latin typeface="微软雅黑" panose="020B0503020204020204" pitchFamily="34" charset="-122"/>
                <a:ea typeface="微软雅黑" panose="020B0503020204020204" pitchFamily="34" charset="-122"/>
              </a:rPr>
              <a:t>“四个伟大”</a:t>
            </a:r>
            <a:r>
              <a:rPr lang="zh-CN" altLang="zh-CN" sz="2400" b="1" dirty="0">
                <a:solidFill>
                  <a:schemeClr val="accent1"/>
                </a:solidFill>
                <a:latin typeface="微软雅黑" panose="020B0503020204020204" pitchFamily="34" charset="-122"/>
                <a:ea typeface="微软雅黑" panose="020B0503020204020204" pitchFamily="34" charset="-122"/>
              </a:rPr>
              <a:t>构成新时代中国特色社会主义</a:t>
            </a:r>
            <a:r>
              <a:rPr lang="zh-CN" altLang="zh-CN" sz="2400" b="1" dirty="0" smtClean="0">
                <a:solidFill>
                  <a:schemeClr val="accent1"/>
                </a:solidFill>
                <a:latin typeface="微软雅黑" panose="020B0503020204020204" pitchFamily="34" charset="-122"/>
                <a:ea typeface="微软雅黑" panose="020B0503020204020204" pitchFamily="34" charset="-122"/>
              </a:rPr>
              <a:t>的</a:t>
            </a:r>
            <a:r>
              <a:rPr lang="zh-CN" altLang="en-US" sz="2400" b="1" dirty="0" smtClean="0">
                <a:solidFill>
                  <a:schemeClr val="accent1"/>
                </a:solidFill>
                <a:latin typeface="微软雅黑" panose="020B0503020204020204" pitchFamily="34" charset="-122"/>
                <a:ea typeface="微软雅黑" panose="020B0503020204020204" pitchFamily="34" charset="-122"/>
              </a:rPr>
              <a:t>基本</a:t>
            </a:r>
            <a:r>
              <a:rPr lang="zh-CN" altLang="zh-CN" sz="2400" b="1" dirty="0" smtClean="0">
                <a:solidFill>
                  <a:schemeClr val="accent1"/>
                </a:solidFill>
                <a:latin typeface="微软雅黑" panose="020B0503020204020204" pitchFamily="34" charset="-122"/>
                <a:ea typeface="微软雅黑" panose="020B0503020204020204" pitchFamily="34" charset="-122"/>
              </a:rPr>
              <a:t>实践</a:t>
            </a:r>
            <a:endParaRPr lang="zh-CN" altLang="zh-CN" sz="2400" b="1"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KSO_Shape"/>
          <p:cNvSpPr/>
          <p:nvPr/>
        </p:nvSpPr>
        <p:spPr>
          <a:xfrm rot="2364863">
            <a:off x="3761201" y="4687860"/>
            <a:ext cx="1345103" cy="778455"/>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18" name="等腰三角形 17"/>
          <p:cNvSpPr/>
          <p:nvPr/>
        </p:nvSpPr>
        <p:spPr>
          <a:xfrm rot="21075164">
            <a:off x="476341" y="1920168"/>
            <a:ext cx="3134366" cy="3362179"/>
          </a:xfrm>
          <a:prstGeom prst="triangle">
            <a:avLst/>
          </a:prstGeom>
          <a:noFill/>
          <a:ln w="190500">
            <a:solidFill>
              <a:srgbClr val="D8060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等腰三角形 18"/>
          <p:cNvSpPr/>
          <p:nvPr/>
        </p:nvSpPr>
        <p:spPr>
          <a:xfrm rot="484372">
            <a:off x="1837065" y="2477245"/>
            <a:ext cx="2205394" cy="2365687"/>
          </a:xfrm>
          <a:prstGeom prst="triangle">
            <a:avLst/>
          </a:prstGeom>
          <a:noFill/>
          <a:ln w="190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等腰三角形 19"/>
          <p:cNvSpPr/>
          <p:nvPr/>
        </p:nvSpPr>
        <p:spPr>
          <a:xfrm rot="2405841">
            <a:off x="3125216" y="3041371"/>
            <a:ext cx="1502107" cy="1611283"/>
          </a:xfrm>
          <a:prstGeom prst="triangle">
            <a:avLst/>
          </a:prstGeom>
          <a:noFill/>
          <a:ln w="190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文本框 20"/>
          <p:cNvSpPr txBox="1"/>
          <p:nvPr/>
        </p:nvSpPr>
        <p:spPr>
          <a:xfrm>
            <a:off x="4003888" y="1479476"/>
            <a:ext cx="4980092" cy="511807"/>
          </a:xfrm>
          <a:prstGeom prst="rect">
            <a:avLst/>
          </a:prstGeom>
          <a:noFill/>
        </p:spPr>
        <p:txBody>
          <a:bodyPr wrap="square" rtlCol="0">
            <a:spAutoFit/>
          </a:bodyPr>
          <a:lstStyle/>
          <a:p>
            <a:pPr fontAlgn="base">
              <a:lnSpc>
                <a:spcPct val="125000"/>
              </a:lnSpc>
              <a:spcBef>
                <a:spcPct val="0"/>
              </a:spcBef>
              <a:spcAft>
                <a:spcPct val="0"/>
              </a:spcAft>
            </a:pP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实现伟大梦想，必须进行伟大斗争。</a:t>
            </a:r>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22" name="直接连接符 21"/>
          <p:cNvCxnSpPr/>
          <p:nvPr/>
        </p:nvCxnSpPr>
        <p:spPr>
          <a:xfrm>
            <a:off x="1863090" y="1763496"/>
            <a:ext cx="2013179" cy="816"/>
          </a:xfrm>
          <a:prstGeom prst="line">
            <a:avLst/>
          </a:prstGeom>
          <a:ln w="19050">
            <a:solidFill>
              <a:schemeClr val="bg1">
                <a:lumMod val="50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367734" y="2812836"/>
            <a:ext cx="1832745" cy="0"/>
          </a:xfrm>
          <a:prstGeom prst="line">
            <a:avLst/>
          </a:prstGeom>
          <a:ln w="19050">
            <a:solidFill>
              <a:schemeClr val="bg1">
                <a:lumMod val="50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4417915" y="3924282"/>
            <a:ext cx="590451" cy="0"/>
          </a:xfrm>
          <a:prstGeom prst="line">
            <a:avLst/>
          </a:prstGeom>
          <a:ln w="19050">
            <a:solidFill>
              <a:schemeClr val="bg1">
                <a:lumMod val="5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5298606" y="2543643"/>
            <a:ext cx="5102694" cy="553998"/>
          </a:xfrm>
          <a:prstGeom prst="rect">
            <a:avLst/>
          </a:prstGeom>
          <a:noFill/>
        </p:spPr>
        <p:txBody>
          <a:bodyPr wrap="square" rtlCol="0">
            <a:spAutoFit/>
          </a:bodyPr>
          <a:lstStyle>
            <a:defPPr>
              <a:defRPr lang="zh-CN"/>
            </a:defPPr>
            <a:lvl1pPr fontAlgn="base">
              <a:lnSpc>
                <a:spcPct val="125000"/>
              </a:lnSpc>
              <a:spcBef>
                <a:spcPct val="0"/>
              </a:spcBef>
              <a:spcAft>
                <a:spcPct val="0"/>
              </a:spcAft>
              <a:defRPr sz="240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t>实现伟大梦想，必须建设伟大工程。</a:t>
            </a:r>
            <a:endParaRPr lang="en-US" altLang="zh-CN" dirty="0"/>
          </a:p>
        </p:txBody>
      </p:sp>
      <p:sp>
        <p:nvSpPr>
          <p:cNvPr id="30" name="文本框 29"/>
          <p:cNvSpPr txBox="1"/>
          <p:nvPr/>
        </p:nvSpPr>
        <p:spPr>
          <a:xfrm>
            <a:off x="5150268" y="3658322"/>
            <a:ext cx="5445342" cy="553998"/>
          </a:xfrm>
          <a:prstGeom prst="rect">
            <a:avLst/>
          </a:prstGeom>
          <a:noFill/>
        </p:spPr>
        <p:txBody>
          <a:bodyPr wrap="square" rtlCol="0">
            <a:spAutoFit/>
          </a:bodyPr>
          <a:lstStyle>
            <a:defPPr>
              <a:defRPr lang="zh-CN"/>
            </a:defPPr>
            <a:lvl1pPr fontAlgn="base">
              <a:lnSpc>
                <a:spcPct val="125000"/>
              </a:lnSpc>
              <a:spcBef>
                <a:spcPct val="0"/>
              </a:spcBef>
              <a:spcAft>
                <a:spcPct val="0"/>
              </a:spcAft>
              <a:defRPr sz="240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t>实现伟大梦想，必须推进伟大事业。</a:t>
            </a:r>
            <a:endParaRPr lang="en-US" altLang="zh-CN" dirty="0"/>
          </a:p>
        </p:txBody>
      </p:sp>
      <p:sp>
        <p:nvSpPr>
          <p:cNvPr id="12" name="矩形 11"/>
          <p:cNvSpPr/>
          <p:nvPr/>
        </p:nvSpPr>
        <p:spPr>
          <a:xfrm>
            <a:off x="5291100" y="4632864"/>
            <a:ext cx="6344640" cy="1477328"/>
          </a:xfrm>
          <a:prstGeom prst="rect">
            <a:avLst/>
          </a:prstGeom>
        </p:spPr>
        <p:txBody>
          <a:bodyPr wrap="square">
            <a:spAutoFit/>
          </a:bodyPr>
          <a:lstStyle/>
          <a:p>
            <a:pPr algn="just">
              <a:lnSpc>
                <a:spcPct val="125000"/>
              </a:lnSpc>
            </a:pP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伟大</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斗争，伟大工程，伟大事业，伟大梦想，紧密联系、相互贯通、相互作用，</a:t>
            </a:r>
            <a:r>
              <a:rPr lang="zh-CN" altLang="en-US"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其中起决定性作用的是党的建设新的伟大工程</a:t>
            </a:r>
            <a:r>
              <a:rPr lang="zh-CN" altLang="en-US" sz="2400" dirty="0" smtClean="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4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文本框 16"/>
          <p:cNvSpPr txBox="1">
            <a:spLocks noChangeArrowheads="1"/>
          </p:cNvSpPr>
          <p:nvPr/>
        </p:nvSpPr>
        <p:spPr bwMode="auto">
          <a:xfrm>
            <a:off x="1781616" y="285191"/>
            <a:ext cx="4802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3200" b="1" dirty="0" smtClean="0">
                <a:solidFill>
                  <a:srgbClr val="D8060A"/>
                </a:solidFill>
                <a:latin typeface="微软雅黑" panose="020B0503020204020204" pitchFamily="34" charset="-122"/>
                <a:ea typeface="微软雅黑" panose="020B0503020204020204" pitchFamily="34" charset="-122"/>
              </a:rPr>
              <a:t>“</a:t>
            </a:r>
            <a:r>
              <a:rPr lang="zh-CN" altLang="zh-CN" sz="3200" b="1" dirty="0">
                <a:solidFill>
                  <a:srgbClr val="D8060A"/>
                </a:solidFill>
                <a:latin typeface="微软雅黑" panose="020B0503020204020204" pitchFamily="34" charset="-122"/>
                <a:ea typeface="微软雅黑" panose="020B0503020204020204" pitchFamily="34" charset="-122"/>
              </a:rPr>
              <a:t>四个伟大</a:t>
            </a:r>
            <a:r>
              <a:rPr lang="en-US" altLang="zh-CN" sz="3200" b="1" dirty="0">
                <a:solidFill>
                  <a:srgbClr val="D8060A"/>
                </a:solidFill>
                <a:latin typeface="微软雅黑" panose="020B0503020204020204" pitchFamily="34" charset="-122"/>
                <a:ea typeface="微软雅黑" panose="020B0503020204020204" pitchFamily="34" charset="-122"/>
              </a:rPr>
              <a:t>”</a:t>
            </a:r>
            <a:r>
              <a:rPr lang="zh-CN" altLang="zh-CN" sz="3200" b="1" dirty="0">
                <a:solidFill>
                  <a:srgbClr val="D8060A"/>
                </a:solidFill>
                <a:latin typeface="微软雅黑" panose="020B0503020204020204" pitchFamily="34" charset="-122"/>
                <a:ea typeface="微软雅黑" panose="020B0503020204020204" pitchFamily="34" charset="-122"/>
              </a:rPr>
              <a:t>之间的</a:t>
            </a:r>
            <a:r>
              <a:rPr lang="zh-CN" altLang="zh-CN" sz="3200" b="1" dirty="0" smtClean="0">
                <a:solidFill>
                  <a:srgbClr val="D8060A"/>
                </a:solidFill>
                <a:latin typeface="微软雅黑" panose="020B0503020204020204" pitchFamily="34" charset="-122"/>
                <a:ea typeface="微软雅黑" panose="020B0503020204020204" pitchFamily="34" charset="-122"/>
              </a:rPr>
              <a:t>关系</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r="47036" b="75016"/>
          <a:stretch>
            <a:fillRect/>
          </a:stretch>
        </p:blipFill>
        <p:spPr>
          <a:xfrm>
            <a:off x="0" y="-1"/>
            <a:ext cx="6457361" cy="1522784"/>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38815" t="69371"/>
          <a:stretch>
            <a:fillRect/>
          </a:stretch>
        </p:blipFill>
        <p:spPr>
          <a:xfrm>
            <a:off x="4732256" y="4991137"/>
            <a:ext cx="7459744" cy="1866863"/>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26375" r="47191"/>
          <a:stretch>
            <a:fillRect/>
          </a:stretch>
        </p:blipFill>
        <p:spPr>
          <a:xfrm>
            <a:off x="0" y="2370487"/>
            <a:ext cx="6438507" cy="4487514"/>
          </a:xfrm>
          <a:prstGeom prst="rect">
            <a:avLst/>
          </a:prstGeom>
        </p:spPr>
      </p:pic>
      <p:grpSp>
        <p:nvGrpSpPr>
          <p:cNvPr id="30" name="组合 29"/>
          <p:cNvGrpSpPr/>
          <p:nvPr/>
        </p:nvGrpSpPr>
        <p:grpSpPr>
          <a:xfrm>
            <a:off x="5750771" y="1876369"/>
            <a:ext cx="1964528" cy="1002509"/>
            <a:chOff x="5090838" y="1334805"/>
            <a:chExt cx="1964528" cy="1002509"/>
          </a:xfrm>
        </p:grpSpPr>
        <p:sp>
          <p:nvSpPr>
            <p:cNvPr id="31" name="Freeform 8"/>
            <p:cNvSpPr/>
            <p:nvPr/>
          </p:nvSpPr>
          <p:spPr bwMode="auto">
            <a:xfrm>
              <a:off x="5144417" y="1396720"/>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2" name="Oval 9"/>
            <p:cNvSpPr>
              <a:spLocks noChangeArrowheads="1"/>
            </p:cNvSpPr>
            <p:nvPr/>
          </p:nvSpPr>
          <p:spPr bwMode="auto">
            <a:xfrm>
              <a:off x="6950591" y="1334805"/>
              <a:ext cx="104775" cy="104775"/>
            </a:xfrm>
            <a:prstGeom prst="ellipse">
              <a:avLst/>
            </a:prstGeom>
            <a:solidFill>
              <a:srgbClr val="DB201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b="1">
                <a:latin typeface="方正姚体" panose="02010601030101010101" pitchFamily="2" charset="-122"/>
                <a:ea typeface="方正姚体" panose="02010601030101010101" pitchFamily="2" charset="-122"/>
              </a:endParaRPr>
            </a:p>
          </p:txBody>
        </p:sp>
        <p:sp>
          <p:nvSpPr>
            <p:cNvPr id="33" name="Oval 10"/>
            <p:cNvSpPr>
              <a:spLocks noChangeArrowheads="1"/>
            </p:cNvSpPr>
            <p:nvPr/>
          </p:nvSpPr>
          <p:spPr bwMode="auto">
            <a:xfrm>
              <a:off x="5090838" y="1334805"/>
              <a:ext cx="103585" cy="104775"/>
            </a:xfrm>
            <a:prstGeom prst="ellipse">
              <a:avLst/>
            </a:prstGeom>
            <a:solidFill>
              <a:srgbClr val="DB201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b="1">
                <a:latin typeface="方正姚体" panose="02010601030101010101" pitchFamily="2" charset="-122"/>
                <a:ea typeface="方正姚体" panose="02010601030101010101" pitchFamily="2" charset="-122"/>
              </a:endParaRPr>
            </a:p>
          </p:txBody>
        </p:sp>
      </p:grpSp>
      <p:grpSp>
        <p:nvGrpSpPr>
          <p:cNvPr id="34" name="组合 33"/>
          <p:cNvGrpSpPr/>
          <p:nvPr/>
        </p:nvGrpSpPr>
        <p:grpSpPr>
          <a:xfrm>
            <a:off x="5887691" y="1096512"/>
            <a:ext cx="1691878" cy="1699022"/>
            <a:chOff x="5227758" y="554948"/>
            <a:chExt cx="1691878" cy="1699022"/>
          </a:xfrm>
        </p:grpSpPr>
        <p:sp>
          <p:nvSpPr>
            <p:cNvPr id="35" name="Oval 5"/>
            <p:cNvSpPr>
              <a:spLocks noChangeArrowheads="1"/>
            </p:cNvSpPr>
            <p:nvPr/>
          </p:nvSpPr>
          <p:spPr bwMode="auto">
            <a:xfrm>
              <a:off x="5227758" y="554948"/>
              <a:ext cx="1691878" cy="1699022"/>
            </a:xfrm>
            <a:prstGeom prst="ellipse">
              <a:avLst/>
            </a:prstGeom>
            <a:solidFill>
              <a:srgbClr val="D8060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姚体" panose="02010601030101010101" pitchFamily="2" charset="-122"/>
                <a:ea typeface="方正姚体" panose="02010601030101010101" pitchFamily="2" charset="-122"/>
              </a:endParaRPr>
            </a:p>
          </p:txBody>
        </p:sp>
        <p:sp>
          <p:nvSpPr>
            <p:cNvPr id="36" name="TextBox 13"/>
            <p:cNvSpPr txBox="1">
              <a:spLocks noChangeArrowheads="1"/>
            </p:cNvSpPr>
            <p:nvPr/>
          </p:nvSpPr>
          <p:spPr bwMode="auto">
            <a:xfrm>
              <a:off x="5417107" y="781211"/>
              <a:ext cx="131318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sz="7500" dirty="0" smtClean="0">
                  <a:solidFill>
                    <a:srgbClr val="F8F8F8"/>
                  </a:solidFill>
                  <a:latin typeface="微软雅黑" panose="020B0503020204020204" pitchFamily="34" charset="-122"/>
                  <a:ea typeface="微软雅黑" panose="020B0503020204020204" pitchFamily="34" charset="-122"/>
                </a:rPr>
                <a:t>03</a:t>
              </a:r>
              <a:endParaRPr lang="zh-CN" altLang="en-US" sz="7500" dirty="0">
                <a:solidFill>
                  <a:srgbClr val="F8F8F8"/>
                </a:solidFill>
                <a:latin typeface="微软雅黑" panose="020B0503020204020204" pitchFamily="34" charset="-122"/>
                <a:ea typeface="微软雅黑" panose="020B0503020204020204" pitchFamily="34" charset="-122"/>
              </a:endParaRPr>
            </a:p>
          </p:txBody>
        </p:sp>
      </p:grpSp>
      <p:sp>
        <p:nvSpPr>
          <p:cNvPr id="37" name="矩形 259"/>
          <p:cNvSpPr>
            <a:spLocks noChangeArrowheads="1"/>
          </p:cNvSpPr>
          <p:nvPr/>
        </p:nvSpPr>
        <p:spPr bwMode="auto">
          <a:xfrm>
            <a:off x="2470240" y="3429000"/>
            <a:ext cx="852677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defRPr/>
            </a:pPr>
            <a:r>
              <a:rPr lang="zh-CN" altLang="zh-CN" sz="5400" dirty="0" smtClean="0">
                <a:solidFill>
                  <a:srgbClr val="D8060A"/>
                </a:solidFill>
                <a:cs typeface="Arial" panose="020B0604020202020204" pitchFamily="34" charset="0"/>
              </a:rPr>
              <a:t>新时代</a:t>
            </a:r>
            <a:r>
              <a:rPr lang="zh-CN" altLang="zh-CN" sz="5400" dirty="0">
                <a:solidFill>
                  <a:srgbClr val="D8060A"/>
                </a:solidFill>
                <a:cs typeface="Arial" panose="020B0604020202020204" pitchFamily="34" charset="0"/>
              </a:rPr>
              <a:t>中国特色社会主义的</a:t>
            </a:r>
            <a:r>
              <a:rPr lang="zh-CN" altLang="zh-CN" sz="6000" b="1" dirty="0">
                <a:solidFill>
                  <a:schemeClr val="tx1">
                    <a:lumMod val="75000"/>
                    <a:lumOff val="25000"/>
                  </a:schemeClr>
                </a:solidFill>
                <a:cs typeface="Arial" panose="020B0604020202020204" pitchFamily="34" charset="0"/>
              </a:rPr>
              <a:t>理论</a:t>
            </a:r>
            <a:r>
              <a:rPr lang="zh-CN" altLang="zh-CN" sz="6000" b="1" dirty="0" smtClean="0">
                <a:solidFill>
                  <a:schemeClr val="tx1">
                    <a:lumMod val="75000"/>
                    <a:lumOff val="25000"/>
                  </a:schemeClr>
                </a:solidFill>
                <a:cs typeface="Arial" panose="020B0604020202020204" pitchFamily="34" charset="0"/>
              </a:rPr>
              <a:t>指导</a:t>
            </a:r>
            <a:endParaRPr lang="zh-CN" altLang="en-US" sz="6000" b="1" dirty="0">
              <a:solidFill>
                <a:schemeClr val="tx1">
                  <a:lumMod val="75000"/>
                  <a:lumOff val="25000"/>
                </a:schemeClr>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cTn>
                              </p:par>
                              <p:par>
                                <p:cTn id="12" presetID="22" presetClass="entr" presetSubtype="4" fill="hold" nodeType="with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1000"/>
                                        <p:tgtEl>
                                          <p:spTgt spid="4"/>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1000"/>
                                        <p:tgtEl>
                                          <p:spTgt spid="3"/>
                                        </p:tgtEl>
                                      </p:cBhvr>
                                    </p:animEffect>
                                  </p:childTnLst>
                                </p:cTn>
                              </p:par>
                            </p:childTnLst>
                          </p:cTn>
                        </p:par>
                        <p:par>
                          <p:cTn id="19" fill="hold">
                            <p:stCondLst>
                              <p:cond delay="2500"/>
                            </p:stCondLst>
                            <p:childTnLst>
                              <p:par>
                                <p:cTn id="20" presetID="12" presetClass="entr" presetSubtype="4"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750"/>
                                        <p:tgtEl>
                                          <p:spTgt spid="34"/>
                                        </p:tgtEl>
                                        <p:attrNameLst>
                                          <p:attrName>ppt_y</p:attrName>
                                        </p:attrNameLst>
                                      </p:cBhvr>
                                      <p:tavLst>
                                        <p:tav tm="0">
                                          <p:val>
                                            <p:strVal val="#ppt_y+#ppt_h*1.125000"/>
                                          </p:val>
                                        </p:tav>
                                        <p:tav tm="100000">
                                          <p:val>
                                            <p:strVal val="#ppt_y"/>
                                          </p:val>
                                        </p:tav>
                                      </p:tavLst>
                                    </p:anim>
                                    <p:animEffect transition="in" filter="wipe(up)">
                                      <p:cBhvr>
                                        <p:cTn id="23" dur="750"/>
                                        <p:tgtEl>
                                          <p:spTgt spid="34"/>
                                        </p:tgtEl>
                                      </p:cBhvr>
                                    </p:animEffect>
                                  </p:childTnLst>
                                </p:cTn>
                              </p:par>
                              <p:par>
                                <p:cTn id="24" presetID="16" presetClass="entr" presetSubtype="37" fill="hold" nodeType="withEffect">
                                  <p:stCondLst>
                                    <p:cond delay="250"/>
                                  </p:stCondLst>
                                  <p:childTnLst>
                                    <p:set>
                                      <p:cBhvr>
                                        <p:cTn id="25" dur="1" fill="hold">
                                          <p:stCondLst>
                                            <p:cond delay="0"/>
                                          </p:stCondLst>
                                        </p:cTn>
                                        <p:tgtEl>
                                          <p:spTgt spid="30"/>
                                        </p:tgtEl>
                                        <p:attrNameLst>
                                          <p:attrName>style.visibility</p:attrName>
                                        </p:attrNameLst>
                                      </p:cBhvr>
                                      <p:to>
                                        <p:strVal val="visible"/>
                                      </p:to>
                                    </p:set>
                                    <p:animEffect transition="in" filter="barn(outVertical)">
                                      <p:cBhvr>
                                        <p:cTn id="26" dur="500"/>
                                        <p:tgtEl>
                                          <p:spTgt spid="30"/>
                                        </p:tgtEl>
                                      </p:cBhvr>
                                    </p:animEffect>
                                  </p:childTnLst>
                                </p:cTn>
                              </p:par>
                            </p:childTnLst>
                          </p:cTn>
                        </p:par>
                        <p:par>
                          <p:cTn id="27" fill="hold">
                            <p:stCondLst>
                              <p:cond delay="3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7"/>
                                        </p:tgtEl>
                                        <p:attrNameLst>
                                          <p:attrName>style.visibility</p:attrName>
                                        </p:attrNameLst>
                                      </p:cBhvr>
                                      <p:to>
                                        <p:strVal val="visible"/>
                                      </p:to>
                                    </p:set>
                                    <p:anim calcmode="lin" valueType="num">
                                      <p:cBhvr>
                                        <p:cTn id="30"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7"/>
                                        </p:tgtEl>
                                        <p:attrNameLst>
                                          <p:attrName>ppt_y</p:attrName>
                                        </p:attrNameLst>
                                      </p:cBhvr>
                                      <p:tavLst>
                                        <p:tav tm="0">
                                          <p:val>
                                            <p:strVal val="#ppt_y"/>
                                          </p:val>
                                        </p:tav>
                                        <p:tav tm="100000">
                                          <p:val>
                                            <p:strVal val="#ppt_y"/>
                                          </p:val>
                                        </p:tav>
                                      </p:tavLst>
                                    </p:anim>
                                    <p:anim calcmode="lin" valueType="num">
                                      <p:cBhvr>
                                        <p:cTn id="32"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7"/>
                                        </p:tgtEl>
                                      </p:cBhvr>
                                    </p:animEffect>
                                  </p:childTnLst>
                                </p:cTn>
                              </p:par>
                            </p:childTnLst>
                          </p:cTn>
                        </p:par>
                        <p:par>
                          <p:cTn id="35" fill="hold">
                            <p:stCondLst>
                              <p:cond delay="47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37"/>
                                        </p:tgtEl>
                                      </p:cBhvr>
                                    </p:animEffect>
                                    <p:animScale>
                                      <p:cBhvr>
                                        <p:cTn id="38" dur="2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723" y="2621163"/>
            <a:ext cx="3915801" cy="2565666"/>
          </a:xfrm>
          <a:prstGeom prst="rect">
            <a:avLst/>
          </a:prstGeom>
        </p:spPr>
      </p:pic>
      <p:sp>
        <p:nvSpPr>
          <p:cNvPr id="5" name="矩形 4"/>
          <p:cNvSpPr/>
          <p:nvPr/>
        </p:nvSpPr>
        <p:spPr>
          <a:xfrm>
            <a:off x="4807260" y="1451353"/>
            <a:ext cx="6748470" cy="1631216"/>
          </a:xfrm>
          <a:prstGeom prst="rect">
            <a:avLst/>
          </a:prstGeom>
        </p:spPr>
        <p:txBody>
          <a:bodyPr wrap="square">
            <a:spAutoFit/>
          </a:bodyPr>
          <a:lstStyle/>
          <a:p>
            <a:pPr algn="just">
              <a:lnSpc>
                <a:spcPct val="125000"/>
              </a:lnSpc>
            </a:pP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十八大以来，我们党和</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国家</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能</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取得</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如此</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大</a:t>
            </a: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的历史性成就和历史性变革，从思想</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理论上讲</a:t>
            </a: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，原因就在于我们党勇于推进实践基础上的理论创新，形成了中国特色社会主义理论体系的最新成果。</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6425476" y="3903996"/>
            <a:ext cx="974931"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341469" y="6072260"/>
            <a:ext cx="205893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5341469" y="5958379"/>
            <a:ext cx="0" cy="11388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400406" y="5686790"/>
            <a:ext cx="0" cy="38547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7400407" y="3903996"/>
            <a:ext cx="0" cy="45551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6698953" y="4367902"/>
            <a:ext cx="1402904" cy="1323439"/>
          </a:xfrm>
          <a:prstGeom prst="rect">
            <a:avLst/>
          </a:prstGeom>
        </p:spPr>
        <p:txBody>
          <a:bodyPr wrap="square">
            <a:spAutoFit/>
          </a:bodyPr>
          <a:lstStyle/>
          <a:p>
            <a:pPr algn="ct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对理论</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创新成果的最新概括和表述</a:t>
            </a:r>
          </a:p>
        </p:txBody>
      </p:sp>
      <p:sp>
        <p:nvSpPr>
          <p:cNvPr id="6" name="矩形 5"/>
          <p:cNvSpPr/>
          <p:nvPr/>
        </p:nvSpPr>
        <p:spPr>
          <a:xfrm>
            <a:off x="4967280" y="3790241"/>
            <a:ext cx="1631959" cy="216801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nvSpPr>
        <p:spPr>
          <a:xfrm>
            <a:off x="5043767" y="3842331"/>
            <a:ext cx="1478985" cy="2063835"/>
          </a:xfrm>
          <a:prstGeom prst="rect">
            <a:avLst/>
          </a:prstGeom>
        </p:spPr>
        <p:txBody>
          <a:bodyPr wrap="square">
            <a:spAutoFit/>
          </a:bodyPr>
          <a:lstStyle/>
          <a:p>
            <a:pPr algn="ctr">
              <a:lnSpc>
                <a:spcPct val="150000"/>
              </a:lnSpc>
            </a:pPr>
            <a:r>
              <a:rPr lang="zh-CN" altLang="zh-CN" sz="2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新时代</a:t>
            </a:r>
            <a:endParaRPr lang="en-US" altLang="zh-CN" sz="2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zh-CN" altLang="zh-CN" sz="2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中国特色</a:t>
            </a:r>
            <a:endParaRPr lang="en-US" altLang="zh-CN" sz="2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zh-CN" altLang="zh-CN" sz="2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社会主义</a:t>
            </a:r>
            <a:endParaRPr lang="en-US" altLang="zh-CN" sz="2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zh-CN" altLang="zh-CN" sz="2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思想</a:t>
            </a:r>
            <a:endParaRPr lang="zh-CN" altLang="en-US" sz="22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35" name="直接连接符 34"/>
          <p:cNvCxnSpPr/>
          <p:nvPr/>
        </p:nvCxnSpPr>
        <p:spPr>
          <a:xfrm>
            <a:off x="10159998" y="3903996"/>
            <a:ext cx="974931"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9075991" y="6072260"/>
            <a:ext cx="205893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9075991" y="5958379"/>
            <a:ext cx="0" cy="11388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1134928" y="5686790"/>
            <a:ext cx="0" cy="38547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1134929" y="3903996"/>
            <a:ext cx="0" cy="45551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10490554" y="4367902"/>
            <a:ext cx="1288747" cy="1323439"/>
          </a:xfrm>
          <a:prstGeom prst="rect">
            <a:avLst/>
          </a:prstGeom>
        </p:spPr>
        <p:txBody>
          <a:bodyPr wrap="square">
            <a:spAutoFit/>
          </a:bodyPr>
          <a:lstStyle/>
          <a:p>
            <a:pPr algn="ct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新时代</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中国特色</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社会主义</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思想</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1" name="矩形 40"/>
          <p:cNvSpPr/>
          <p:nvPr/>
        </p:nvSpPr>
        <p:spPr>
          <a:xfrm>
            <a:off x="8701802" y="3790241"/>
            <a:ext cx="1631959" cy="21680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矩形 42"/>
          <p:cNvSpPr/>
          <p:nvPr/>
        </p:nvSpPr>
        <p:spPr>
          <a:xfrm>
            <a:off x="8778287" y="3834597"/>
            <a:ext cx="1478986" cy="2123658"/>
          </a:xfrm>
          <a:prstGeom prst="rect">
            <a:avLst/>
          </a:prstGeom>
        </p:spPr>
        <p:txBody>
          <a:bodyPr wrap="square">
            <a:spAutoFit/>
          </a:bodyPr>
          <a:lstStyle/>
          <a:p>
            <a:pPr algn="ctr">
              <a:lnSpc>
                <a:spcPct val="120000"/>
              </a:lnSpc>
            </a:pPr>
            <a:r>
              <a:rPr lang="zh-CN" altLang="en-US" sz="22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新时代</a:t>
            </a:r>
            <a:endParaRPr lang="en-US" altLang="zh-CN" sz="22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20000"/>
              </a:lnSpc>
            </a:pPr>
            <a:r>
              <a:rPr lang="zh-CN" altLang="en-US" sz="22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中国特色</a:t>
            </a:r>
            <a:endParaRPr lang="en-US" altLang="zh-CN" sz="22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20000"/>
              </a:lnSpc>
            </a:pPr>
            <a:r>
              <a:rPr lang="zh-CN" altLang="en-US" sz="22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社会主义</a:t>
            </a:r>
            <a:endParaRPr lang="en-US" altLang="zh-CN" sz="22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20000"/>
              </a:lnSpc>
            </a:pPr>
            <a:r>
              <a:rPr lang="zh-CN" altLang="en-US" sz="22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理论指导</a:t>
            </a:r>
            <a:endParaRPr lang="en-US" altLang="zh-CN" sz="22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20000"/>
              </a:lnSpc>
            </a:pPr>
            <a:r>
              <a:rPr lang="zh-CN" altLang="en-US" sz="22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是什么？</a:t>
            </a:r>
          </a:p>
        </p:txBody>
      </p:sp>
      <p:sp>
        <p:nvSpPr>
          <p:cNvPr id="23" name="文本框 22"/>
          <p:cNvSpPr txBox="1">
            <a:spLocks noChangeArrowheads="1"/>
          </p:cNvSpPr>
          <p:nvPr/>
        </p:nvSpPr>
        <p:spPr bwMode="auto">
          <a:xfrm>
            <a:off x="1781615" y="285191"/>
            <a:ext cx="55481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200" b="1" dirty="0" smtClean="0">
                <a:solidFill>
                  <a:srgbClr val="D8060A"/>
                </a:solidFill>
                <a:latin typeface="微软雅黑" panose="020B0503020204020204" pitchFamily="34" charset="-122"/>
                <a:ea typeface="微软雅黑" panose="020B0503020204020204" pitchFamily="34" charset="-122"/>
              </a:rPr>
              <a:t>新时代中国特色社会主义思想</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23" name="椭圆 22"/>
          <p:cNvSpPr/>
          <p:nvPr/>
        </p:nvSpPr>
        <p:spPr>
          <a:xfrm>
            <a:off x="491506" y="2073153"/>
            <a:ext cx="3214254" cy="3214254"/>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椭圆 23"/>
          <p:cNvSpPr/>
          <p:nvPr/>
        </p:nvSpPr>
        <p:spPr>
          <a:xfrm>
            <a:off x="1967015" y="1941535"/>
            <a:ext cx="263236" cy="263236"/>
          </a:xfrm>
          <a:prstGeom prst="ellipse">
            <a:avLst/>
          </a:prstGeom>
          <a:solidFill>
            <a:srgbClr val="D8060A"/>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文本框 24"/>
          <p:cNvSpPr txBox="1"/>
          <p:nvPr/>
        </p:nvSpPr>
        <p:spPr>
          <a:xfrm>
            <a:off x="4276423" y="3826745"/>
            <a:ext cx="6980179" cy="1785104"/>
          </a:xfrm>
          <a:prstGeom prst="rect">
            <a:avLst/>
          </a:prstGeom>
          <a:noFill/>
        </p:spPr>
        <p:txBody>
          <a:bodyPr wrap="square" rtlCol="0">
            <a:spAutoFit/>
          </a:bodyPr>
          <a:lstStyle/>
          <a:p>
            <a:pPr algn="just">
              <a:lnSpc>
                <a:spcPct val="125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十八大以来，国内外形势变化和我国各项事业发展都给我们提出了一个重大时代课题，这就是必须从理论和实践结合上系统回答</a:t>
            </a:r>
            <a:r>
              <a:rPr lang="zh-CN" altLang="en-US" sz="2400"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新时代坚持和发展什么样的中国特色社会主义、怎样坚持和发展中国特色社会主义</a:t>
            </a:r>
            <a:r>
              <a:rPr lang="zh-CN" altLang="en-US" sz="2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28" name="文本框 27"/>
          <p:cNvSpPr txBox="1"/>
          <p:nvPr/>
        </p:nvSpPr>
        <p:spPr>
          <a:xfrm>
            <a:off x="3705760" y="1941535"/>
            <a:ext cx="81215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fontAlgn="base">
              <a:spcBef>
                <a:spcPct val="0"/>
              </a:spcBef>
              <a:spcAft>
                <a:spcPct val="0"/>
              </a:spcAft>
              <a:defRPr sz="3000" b="1">
                <a:solidFill>
                  <a:srgbClr val="D8060A"/>
                </a:solidFill>
                <a:latin typeface="微软雅黑" panose="020B0503020204020204" pitchFamily="34" charset="-122"/>
                <a:ea typeface="微软雅黑" panose="020B0503020204020204" pitchFamily="34" charset="-122"/>
              </a:defRPr>
            </a:lvl1pPr>
            <a:lvl2pPr marL="742950" indent="-285750">
              <a:defRPr sz="1300">
                <a:latin typeface="Calibri Light" panose="020F0302020204030204" pitchFamily="34" charset="0"/>
                <a:ea typeface="方正宋刻本秀楷简体" panose="02000000000000000000" pitchFamily="2" charset="-122"/>
              </a:defRPr>
            </a:lvl2pPr>
            <a:lvl3pPr marL="1143000" indent="-228600">
              <a:defRPr sz="1300">
                <a:latin typeface="Calibri Light" panose="020F0302020204030204" pitchFamily="34" charset="0"/>
                <a:ea typeface="方正宋刻本秀楷简体" panose="02000000000000000000" pitchFamily="2" charset="-122"/>
              </a:defRPr>
            </a:lvl3pPr>
            <a:lvl4pPr marL="1600200" indent="-228600">
              <a:defRPr sz="1300">
                <a:latin typeface="Calibri Light" panose="020F0302020204030204" pitchFamily="34" charset="0"/>
                <a:ea typeface="方正宋刻本秀楷简体" panose="02000000000000000000" pitchFamily="2" charset="-122"/>
              </a:defRPr>
            </a:lvl4pPr>
            <a:lvl5pPr marL="2057400" indent="-228600">
              <a:defRPr sz="1300">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9pPr>
          </a:lstStyle>
          <a:p>
            <a:pPr algn="ctr">
              <a:lnSpc>
                <a:spcPct val="150000"/>
              </a:lnSpc>
            </a:pPr>
            <a:r>
              <a:rPr lang="zh-CN" altLang="en-US" sz="2400" dirty="0">
                <a:solidFill>
                  <a:schemeClr val="tx1">
                    <a:lumMod val="75000"/>
                    <a:lumOff val="25000"/>
                  </a:schemeClr>
                </a:solidFill>
                <a:sym typeface="微软雅黑" panose="020B0503020204020204" pitchFamily="34" charset="-122"/>
              </a:rPr>
              <a:t>新时代中国特色社会主义</a:t>
            </a:r>
            <a:r>
              <a:rPr lang="zh-CN" altLang="en-US" sz="2400" dirty="0" smtClean="0">
                <a:solidFill>
                  <a:schemeClr val="tx1">
                    <a:lumMod val="75000"/>
                    <a:lumOff val="25000"/>
                  </a:schemeClr>
                </a:solidFill>
                <a:sym typeface="微软雅黑" panose="020B0503020204020204" pitchFamily="34" charset="-122"/>
              </a:rPr>
              <a:t>思想作为</a:t>
            </a:r>
            <a:r>
              <a:rPr lang="zh-CN" altLang="en-US" sz="2400" dirty="0">
                <a:solidFill>
                  <a:schemeClr val="tx1">
                    <a:lumMod val="75000"/>
                    <a:lumOff val="25000"/>
                  </a:schemeClr>
                </a:solidFill>
                <a:sym typeface="微软雅黑" panose="020B0503020204020204" pitchFamily="34" charset="-122"/>
              </a:rPr>
              <a:t>一个</a:t>
            </a:r>
            <a:r>
              <a:rPr lang="zh-CN" altLang="en-US" sz="2400" dirty="0" smtClean="0">
                <a:solidFill>
                  <a:schemeClr val="tx1">
                    <a:lumMod val="75000"/>
                    <a:lumOff val="25000"/>
                  </a:schemeClr>
                </a:solidFill>
                <a:sym typeface="微软雅黑" panose="020B0503020204020204" pitchFamily="34" charset="-122"/>
              </a:rPr>
              <a:t>重大理论</a:t>
            </a:r>
            <a:r>
              <a:rPr lang="zh-CN" altLang="en-US" sz="2400" dirty="0">
                <a:solidFill>
                  <a:schemeClr val="tx1">
                    <a:lumMod val="75000"/>
                    <a:lumOff val="25000"/>
                  </a:schemeClr>
                </a:solidFill>
                <a:sym typeface="微软雅黑" panose="020B0503020204020204" pitchFamily="34" charset="-122"/>
              </a:rPr>
              <a:t>创新</a:t>
            </a:r>
            <a:r>
              <a:rPr lang="zh-CN" altLang="en-US" sz="2400" dirty="0" smtClean="0">
                <a:solidFill>
                  <a:schemeClr val="tx1">
                    <a:lumMod val="75000"/>
                    <a:lumOff val="25000"/>
                  </a:schemeClr>
                </a:solidFill>
                <a:sym typeface="微软雅黑" panose="020B0503020204020204" pitchFamily="34" charset="-122"/>
              </a:rPr>
              <a:t>成果，</a:t>
            </a:r>
            <a:endParaRPr lang="en-US" altLang="zh-CN" sz="2400" dirty="0">
              <a:solidFill>
                <a:schemeClr val="tx1">
                  <a:lumMod val="75000"/>
                  <a:lumOff val="25000"/>
                </a:schemeClr>
              </a:solidFill>
              <a:sym typeface="微软雅黑" panose="020B0503020204020204" pitchFamily="34" charset="-122"/>
            </a:endParaRPr>
          </a:p>
          <a:p>
            <a:pPr algn="ctr">
              <a:lnSpc>
                <a:spcPct val="150000"/>
              </a:lnSpc>
            </a:pPr>
            <a:r>
              <a:rPr lang="zh-CN" altLang="en-US" sz="2400" dirty="0" smtClean="0">
                <a:solidFill>
                  <a:schemeClr val="tx1">
                    <a:lumMod val="75000"/>
                    <a:lumOff val="25000"/>
                  </a:schemeClr>
                </a:solidFill>
                <a:sym typeface="微软雅黑" panose="020B0503020204020204" pitchFamily="34" charset="-122"/>
              </a:rPr>
              <a:t>集中</a:t>
            </a:r>
            <a:r>
              <a:rPr lang="zh-CN" altLang="en-US" sz="2400" dirty="0">
                <a:solidFill>
                  <a:schemeClr val="tx1">
                    <a:lumMod val="75000"/>
                    <a:lumOff val="25000"/>
                  </a:schemeClr>
                </a:solidFill>
                <a:sym typeface="微软雅黑" panose="020B0503020204020204" pitchFamily="34" charset="-122"/>
              </a:rPr>
              <a:t>回答的问题是什么？</a:t>
            </a: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933" y="2279977"/>
            <a:ext cx="2819400" cy="2800604"/>
          </a:xfrm>
          <a:prstGeom prst="ellipse">
            <a:avLst/>
          </a:prstGeom>
        </p:spPr>
      </p:pic>
      <p:sp>
        <p:nvSpPr>
          <p:cNvPr id="11" name="文本框 10"/>
          <p:cNvSpPr txBox="1">
            <a:spLocks noChangeArrowheads="1"/>
          </p:cNvSpPr>
          <p:nvPr/>
        </p:nvSpPr>
        <p:spPr bwMode="auto">
          <a:xfrm>
            <a:off x="1415854" y="309582"/>
            <a:ext cx="83910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200" b="1" dirty="0" smtClean="0">
                <a:solidFill>
                  <a:srgbClr val="D8060A"/>
                </a:solidFill>
                <a:latin typeface="微软雅黑" panose="020B0503020204020204" pitchFamily="34" charset="-122"/>
                <a:ea typeface="微软雅黑" panose="020B0503020204020204" pitchFamily="34" charset="-122"/>
              </a:rPr>
              <a:t>新时代中国特色社会主义思想集中回答的问题</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3967315" y="3442349"/>
            <a:ext cx="7415459" cy="0"/>
          </a:xfrm>
          <a:prstGeom prst="line">
            <a:avLst/>
          </a:prstGeom>
          <a:ln w="28575">
            <a:solidFill>
              <a:srgbClr val="D8060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cxnSp>
        <p:nvCxnSpPr>
          <p:cNvPr id="22" name="直接连接符 21"/>
          <p:cNvCxnSpPr/>
          <p:nvPr/>
        </p:nvCxnSpPr>
        <p:spPr>
          <a:xfrm>
            <a:off x="5858543" y="2187868"/>
            <a:ext cx="0" cy="288000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68441" y="2187868"/>
            <a:ext cx="0" cy="288000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9" name="任意多边形 38"/>
          <p:cNvSpPr>
            <a:spLocks noChangeAspect="1"/>
          </p:cNvSpPr>
          <p:nvPr/>
        </p:nvSpPr>
        <p:spPr>
          <a:xfrm>
            <a:off x="1317687" y="2392811"/>
            <a:ext cx="439304" cy="392450"/>
          </a:xfrm>
          <a:custGeom>
            <a:avLst/>
            <a:gdLst>
              <a:gd name="connsiteX0" fmla="*/ 963379 w 6100010"/>
              <a:gd name="connsiteY0" fmla="*/ 0 h 5449453"/>
              <a:gd name="connsiteX1" fmla="*/ 1287379 w 6100010"/>
              <a:gd name="connsiteY1" fmla="*/ 0 h 5449453"/>
              <a:gd name="connsiteX2" fmla="*/ 1287379 w 6100010"/>
              <a:gd name="connsiteY2" fmla="*/ 1 h 5449453"/>
              <a:gd name="connsiteX3" fmla="*/ 2824929 w 6100010"/>
              <a:gd name="connsiteY3" fmla="*/ 1 h 5449453"/>
              <a:gd name="connsiteX4" fmla="*/ 2824929 w 6100010"/>
              <a:gd name="connsiteY4" fmla="*/ 0 h 5449453"/>
              <a:gd name="connsiteX5" fmla="*/ 3148929 w 6100010"/>
              <a:gd name="connsiteY5" fmla="*/ 0 h 5449453"/>
              <a:gd name="connsiteX6" fmla="*/ 3148929 w 6100010"/>
              <a:gd name="connsiteY6" fmla="*/ 1 h 5449453"/>
              <a:gd name="connsiteX7" fmla="*/ 3176336 w 6100010"/>
              <a:gd name="connsiteY7" fmla="*/ 1 h 5449453"/>
              <a:gd name="connsiteX8" fmla="*/ 3176336 w 6100010"/>
              <a:gd name="connsiteY8" fmla="*/ 324001 h 5449453"/>
              <a:gd name="connsiteX9" fmla="*/ 3148929 w 6100010"/>
              <a:gd name="connsiteY9" fmla="*/ 324001 h 5449453"/>
              <a:gd name="connsiteX10" fmla="*/ 3148929 w 6100010"/>
              <a:gd name="connsiteY10" fmla="*/ 625642 h 5449453"/>
              <a:gd name="connsiteX11" fmla="*/ 2824929 w 6100010"/>
              <a:gd name="connsiteY11" fmla="*/ 625642 h 5449453"/>
              <a:gd name="connsiteX12" fmla="*/ 2824929 w 6100010"/>
              <a:gd name="connsiteY12" fmla="*/ 324001 h 5449453"/>
              <a:gd name="connsiteX13" fmla="*/ 1287379 w 6100010"/>
              <a:gd name="connsiteY13" fmla="*/ 324001 h 5449453"/>
              <a:gd name="connsiteX14" fmla="*/ 1287379 w 6100010"/>
              <a:gd name="connsiteY14" fmla="*/ 3196976 h 5449453"/>
              <a:gd name="connsiteX15" fmla="*/ 1804109 w 6100010"/>
              <a:gd name="connsiteY15" fmla="*/ 3713706 h 5449453"/>
              <a:gd name="connsiteX16" fmla="*/ 2330486 w 6100010"/>
              <a:gd name="connsiteY16" fmla="*/ 3187328 h 5449453"/>
              <a:gd name="connsiteX17" fmla="*/ 2330486 w 6100010"/>
              <a:gd name="connsiteY17" fmla="*/ 934688 h 5449453"/>
              <a:gd name="connsiteX18" fmla="*/ 1840405 w 6100010"/>
              <a:gd name="connsiteY18" fmla="*/ 934688 h 5449453"/>
              <a:gd name="connsiteX19" fmla="*/ 1840405 w 6100010"/>
              <a:gd name="connsiteY19" fmla="*/ 2815389 h 5449453"/>
              <a:gd name="connsiteX20" fmla="*/ 1516405 w 6100010"/>
              <a:gd name="connsiteY20" fmla="*/ 2815389 h 5449453"/>
              <a:gd name="connsiteX21" fmla="*/ 1516405 w 6100010"/>
              <a:gd name="connsiteY21" fmla="*/ 610688 h 5449453"/>
              <a:gd name="connsiteX22" fmla="*/ 1840405 w 6100010"/>
              <a:gd name="connsiteY22" fmla="*/ 610688 h 5449453"/>
              <a:gd name="connsiteX23" fmla="*/ 2330486 w 6100010"/>
              <a:gd name="connsiteY23" fmla="*/ 610688 h 5449453"/>
              <a:gd name="connsiteX24" fmla="*/ 2654486 w 6100010"/>
              <a:gd name="connsiteY24" fmla="*/ 610688 h 5449453"/>
              <a:gd name="connsiteX25" fmla="*/ 2654486 w 6100010"/>
              <a:gd name="connsiteY25" fmla="*/ 878306 h 5449453"/>
              <a:gd name="connsiteX26" fmla="*/ 5776010 w 6100010"/>
              <a:gd name="connsiteY26" fmla="*/ 878306 h 5449453"/>
              <a:gd name="connsiteX27" fmla="*/ 5776010 w 6100010"/>
              <a:gd name="connsiteY27" fmla="*/ 878306 h 5449453"/>
              <a:gd name="connsiteX28" fmla="*/ 6100010 w 6100010"/>
              <a:gd name="connsiteY28" fmla="*/ 878306 h 5449453"/>
              <a:gd name="connsiteX29" fmla="*/ 6100010 w 6100010"/>
              <a:gd name="connsiteY29" fmla="*/ 878306 h 5449453"/>
              <a:gd name="connsiteX30" fmla="*/ 6100010 w 6100010"/>
              <a:gd name="connsiteY30" fmla="*/ 1202305 h 5449453"/>
              <a:gd name="connsiteX31" fmla="*/ 6100010 w 6100010"/>
              <a:gd name="connsiteY31" fmla="*/ 5125453 h 5449453"/>
              <a:gd name="connsiteX32" fmla="*/ 6100010 w 6100010"/>
              <a:gd name="connsiteY32" fmla="*/ 5449453 h 5449453"/>
              <a:gd name="connsiteX33" fmla="*/ 5776010 w 6100010"/>
              <a:gd name="connsiteY33" fmla="*/ 5449453 h 5449453"/>
              <a:gd name="connsiteX34" fmla="*/ 324001 w 6100010"/>
              <a:gd name="connsiteY34" fmla="*/ 5449453 h 5449453"/>
              <a:gd name="connsiteX35" fmla="*/ 1 w 6100010"/>
              <a:gd name="connsiteY35" fmla="*/ 5449453 h 5449453"/>
              <a:gd name="connsiteX36" fmla="*/ 1 w 6100010"/>
              <a:gd name="connsiteY36" fmla="*/ 5449453 h 5449453"/>
              <a:gd name="connsiteX37" fmla="*/ 1 w 6100010"/>
              <a:gd name="connsiteY37" fmla="*/ 1202305 h 5449453"/>
              <a:gd name="connsiteX38" fmla="*/ 0 w 6100010"/>
              <a:gd name="connsiteY38" fmla="*/ 1202305 h 5449453"/>
              <a:gd name="connsiteX39" fmla="*/ 0 w 6100010"/>
              <a:gd name="connsiteY39" fmla="*/ 878306 h 5449453"/>
              <a:gd name="connsiteX40" fmla="*/ 637673 w 6100010"/>
              <a:gd name="connsiteY40" fmla="*/ 878306 h 5449453"/>
              <a:gd name="connsiteX41" fmla="*/ 637673 w 6100010"/>
              <a:gd name="connsiteY41" fmla="*/ 1202305 h 5449453"/>
              <a:gd name="connsiteX42" fmla="*/ 324001 w 6100010"/>
              <a:gd name="connsiteY42" fmla="*/ 1202305 h 5449453"/>
              <a:gd name="connsiteX43" fmla="*/ 324001 w 6100010"/>
              <a:gd name="connsiteY43" fmla="*/ 5125453 h 5449453"/>
              <a:gd name="connsiteX44" fmla="*/ 5776010 w 6100010"/>
              <a:gd name="connsiteY44" fmla="*/ 5125453 h 5449453"/>
              <a:gd name="connsiteX45" fmla="*/ 5776010 w 6100010"/>
              <a:gd name="connsiteY45" fmla="*/ 1202305 h 5449453"/>
              <a:gd name="connsiteX46" fmla="*/ 2654486 w 6100010"/>
              <a:gd name="connsiteY46" fmla="*/ 1202305 h 5449453"/>
              <a:gd name="connsiteX47" fmla="*/ 2654486 w 6100010"/>
              <a:gd name="connsiteY47" fmla="*/ 3320716 h 5449453"/>
              <a:gd name="connsiteX48" fmla="*/ 2634370 w 6100010"/>
              <a:gd name="connsiteY48" fmla="*/ 3320716 h 5449453"/>
              <a:gd name="connsiteX49" fmla="*/ 2644837 w 6100010"/>
              <a:gd name="connsiteY49" fmla="*/ 3331183 h 5449453"/>
              <a:gd name="connsiteX50" fmla="*/ 2033211 w 6100010"/>
              <a:gd name="connsiteY50" fmla="*/ 3942808 h 5449453"/>
              <a:gd name="connsiteX51" fmla="*/ 2039417 w 6100010"/>
              <a:gd name="connsiteY51" fmla="*/ 3949014 h 5449453"/>
              <a:gd name="connsiteX52" fmla="*/ 1810314 w 6100010"/>
              <a:gd name="connsiteY52" fmla="*/ 4178117 h 5449453"/>
              <a:gd name="connsiteX53" fmla="*/ 963379 w 6100010"/>
              <a:gd name="connsiteY53" fmla="*/ 3331182 h 5449453"/>
              <a:gd name="connsiteX54" fmla="*/ 973845 w 6100010"/>
              <a:gd name="connsiteY54" fmla="*/ 3320716 h 5449453"/>
              <a:gd name="connsiteX55" fmla="*/ 963379 w 6100010"/>
              <a:gd name="connsiteY55" fmla="*/ 3320716 h 5449453"/>
              <a:gd name="connsiteX56" fmla="*/ 963379 w 6100010"/>
              <a:gd name="connsiteY56" fmla="*/ 324001 h 5449453"/>
              <a:gd name="connsiteX57" fmla="*/ 963379 w 6100010"/>
              <a:gd name="connsiteY57" fmla="*/ 1 h 544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100010" h="5449453">
                <a:moveTo>
                  <a:pt x="963379" y="0"/>
                </a:moveTo>
                <a:lnTo>
                  <a:pt x="1287379" y="0"/>
                </a:lnTo>
                <a:lnTo>
                  <a:pt x="1287379" y="1"/>
                </a:lnTo>
                <a:lnTo>
                  <a:pt x="2824929" y="1"/>
                </a:lnTo>
                <a:lnTo>
                  <a:pt x="2824929" y="0"/>
                </a:lnTo>
                <a:lnTo>
                  <a:pt x="3148929" y="0"/>
                </a:lnTo>
                <a:lnTo>
                  <a:pt x="3148929" y="1"/>
                </a:lnTo>
                <a:lnTo>
                  <a:pt x="3176336" y="1"/>
                </a:lnTo>
                <a:lnTo>
                  <a:pt x="3176336" y="324001"/>
                </a:lnTo>
                <a:lnTo>
                  <a:pt x="3148929" y="324001"/>
                </a:lnTo>
                <a:lnTo>
                  <a:pt x="3148929" y="625642"/>
                </a:lnTo>
                <a:lnTo>
                  <a:pt x="2824929" y="625642"/>
                </a:lnTo>
                <a:lnTo>
                  <a:pt x="2824929" y="324001"/>
                </a:lnTo>
                <a:lnTo>
                  <a:pt x="1287379" y="324001"/>
                </a:lnTo>
                <a:lnTo>
                  <a:pt x="1287379" y="3196976"/>
                </a:lnTo>
                <a:lnTo>
                  <a:pt x="1804109" y="3713706"/>
                </a:lnTo>
                <a:lnTo>
                  <a:pt x="2330486" y="3187328"/>
                </a:lnTo>
                <a:lnTo>
                  <a:pt x="2330486" y="934688"/>
                </a:lnTo>
                <a:lnTo>
                  <a:pt x="1840405" y="934688"/>
                </a:lnTo>
                <a:lnTo>
                  <a:pt x="1840405" y="2815389"/>
                </a:lnTo>
                <a:lnTo>
                  <a:pt x="1516405" y="2815389"/>
                </a:lnTo>
                <a:lnTo>
                  <a:pt x="1516405" y="610688"/>
                </a:lnTo>
                <a:lnTo>
                  <a:pt x="1840405" y="610688"/>
                </a:lnTo>
                <a:lnTo>
                  <a:pt x="2330486" y="610688"/>
                </a:lnTo>
                <a:lnTo>
                  <a:pt x="2654486" y="610688"/>
                </a:lnTo>
                <a:lnTo>
                  <a:pt x="2654486" y="878306"/>
                </a:lnTo>
                <a:lnTo>
                  <a:pt x="5776010" y="878306"/>
                </a:lnTo>
                <a:lnTo>
                  <a:pt x="5776010" y="878306"/>
                </a:lnTo>
                <a:lnTo>
                  <a:pt x="6100010" y="878306"/>
                </a:lnTo>
                <a:lnTo>
                  <a:pt x="6100010" y="878306"/>
                </a:lnTo>
                <a:lnTo>
                  <a:pt x="6100010" y="1202305"/>
                </a:lnTo>
                <a:lnTo>
                  <a:pt x="6100010" y="5125453"/>
                </a:lnTo>
                <a:lnTo>
                  <a:pt x="6100010" y="5449453"/>
                </a:lnTo>
                <a:lnTo>
                  <a:pt x="5776010" y="5449453"/>
                </a:lnTo>
                <a:lnTo>
                  <a:pt x="324001" y="5449453"/>
                </a:lnTo>
                <a:lnTo>
                  <a:pt x="1" y="5449453"/>
                </a:lnTo>
                <a:lnTo>
                  <a:pt x="1" y="5449453"/>
                </a:lnTo>
                <a:lnTo>
                  <a:pt x="1" y="1202305"/>
                </a:lnTo>
                <a:lnTo>
                  <a:pt x="0" y="1202305"/>
                </a:lnTo>
                <a:lnTo>
                  <a:pt x="0" y="878306"/>
                </a:lnTo>
                <a:lnTo>
                  <a:pt x="637673" y="878306"/>
                </a:lnTo>
                <a:lnTo>
                  <a:pt x="637673" y="1202305"/>
                </a:lnTo>
                <a:lnTo>
                  <a:pt x="324001" y="1202305"/>
                </a:lnTo>
                <a:lnTo>
                  <a:pt x="324001" y="5125453"/>
                </a:lnTo>
                <a:lnTo>
                  <a:pt x="5776010" y="5125453"/>
                </a:lnTo>
                <a:lnTo>
                  <a:pt x="5776010" y="1202305"/>
                </a:lnTo>
                <a:lnTo>
                  <a:pt x="2654486" y="1202305"/>
                </a:lnTo>
                <a:lnTo>
                  <a:pt x="2654486" y="3320716"/>
                </a:lnTo>
                <a:lnTo>
                  <a:pt x="2634370" y="3320716"/>
                </a:lnTo>
                <a:lnTo>
                  <a:pt x="2644837" y="3331183"/>
                </a:lnTo>
                <a:lnTo>
                  <a:pt x="2033211" y="3942808"/>
                </a:lnTo>
                <a:lnTo>
                  <a:pt x="2039417" y="3949014"/>
                </a:lnTo>
                <a:lnTo>
                  <a:pt x="1810314" y="4178117"/>
                </a:lnTo>
                <a:lnTo>
                  <a:pt x="963379" y="3331182"/>
                </a:lnTo>
                <a:lnTo>
                  <a:pt x="973845" y="3320716"/>
                </a:lnTo>
                <a:lnTo>
                  <a:pt x="963379" y="3320716"/>
                </a:lnTo>
                <a:lnTo>
                  <a:pt x="963379" y="324001"/>
                </a:lnTo>
                <a:lnTo>
                  <a:pt x="963379" y="1"/>
                </a:lnTo>
                <a:close/>
              </a:path>
            </a:pathLst>
          </a:custGeom>
          <a:solidFill>
            <a:srgbClr val="D8060A"/>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文本框 39"/>
          <p:cNvSpPr txBox="1"/>
          <p:nvPr/>
        </p:nvSpPr>
        <p:spPr>
          <a:xfrm>
            <a:off x="1316530" y="3068230"/>
            <a:ext cx="3011891" cy="1631216"/>
          </a:xfrm>
          <a:prstGeom prst="rect">
            <a:avLst/>
          </a:prstGeom>
          <a:noFill/>
        </p:spPr>
        <p:txBody>
          <a:bodyPr wrap="square" rtlCol="0">
            <a:spAutoFit/>
          </a:bodyPr>
          <a:lstStyle/>
          <a:p>
            <a:pPr algn="just">
              <a:lnSpc>
                <a:spcPct val="125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邓小平集中提出和</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回答了</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25000"/>
              </a:lnSpc>
            </a:pPr>
            <a:r>
              <a:rPr lang="zh-CN" altLang="en-US" sz="20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“什么是社会主义、怎样建设社会主义”</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这个重大问题。</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77482">
            <a:off x="4438175" y="2779559"/>
            <a:ext cx="3002547" cy="1666562"/>
          </a:xfrm>
          <a:prstGeom prst="rect">
            <a:avLst/>
          </a:prstGeom>
        </p:spPr>
      </p:pic>
      <p:sp>
        <p:nvSpPr>
          <p:cNvPr id="41" name="任意多边形 40"/>
          <p:cNvSpPr>
            <a:spLocks noChangeAspect="1"/>
          </p:cNvSpPr>
          <p:nvPr/>
        </p:nvSpPr>
        <p:spPr>
          <a:xfrm>
            <a:off x="7485624" y="2392811"/>
            <a:ext cx="439304" cy="392450"/>
          </a:xfrm>
          <a:custGeom>
            <a:avLst/>
            <a:gdLst>
              <a:gd name="connsiteX0" fmla="*/ 963379 w 6100010"/>
              <a:gd name="connsiteY0" fmla="*/ 0 h 5449453"/>
              <a:gd name="connsiteX1" fmla="*/ 1287379 w 6100010"/>
              <a:gd name="connsiteY1" fmla="*/ 0 h 5449453"/>
              <a:gd name="connsiteX2" fmla="*/ 1287379 w 6100010"/>
              <a:gd name="connsiteY2" fmla="*/ 1 h 5449453"/>
              <a:gd name="connsiteX3" fmla="*/ 2824929 w 6100010"/>
              <a:gd name="connsiteY3" fmla="*/ 1 h 5449453"/>
              <a:gd name="connsiteX4" fmla="*/ 2824929 w 6100010"/>
              <a:gd name="connsiteY4" fmla="*/ 0 h 5449453"/>
              <a:gd name="connsiteX5" fmla="*/ 3148929 w 6100010"/>
              <a:gd name="connsiteY5" fmla="*/ 0 h 5449453"/>
              <a:gd name="connsiteX6" fmla="*/ 3148929 w 6100010"/>
              <a:gd name="connsiteY6" fmla="*/ 1 h 5449453"/>
              <a:gd name="connsiteX7" fmla="*/ 3176336 w 6100010"/>
              <a:gd name="connsiteY7" fmla="*/ 1 h 5449453"/>
              <a:gd name="connsiteX8" fmla="*/ 3176336 w 6100010"/>
              <a:gd name="connsiteY8" fmla="*/ 324001 h 5449453"/>
              <a:gd name="connsiteX9" fmla="*/ 3148929 w 6100010"/>
              <a:gd name="connsiteY9" fmla="*/ 324001 h 5449453"/>
              <a:gd name="connsiteX10" fmla="*/ 3148929 w 6100010"/>
              <a:gd name="connsiteY10" fmla="*/ 625642 h 5449453"/>
              <a:gd name="connsiteX11" fmla="*/ 2824929 w 6100010"/>
              <a:gd name="connsiteY11" fmla="*/ 625642 h 5449453"/>
              <a:gd name="connsiteX12" fmla="*/ 2824929 w 6100010"/>
              <a:gd name="connsiteY12" fmla="*/ 324001 h 5449453"/>
              <a:gd name="connsiteX13" fmla="*/ 1287379 w 6100010"/>
              <a:gd name="connsiteY13" fmla="*/ 324001 h 5449453"/>
              <a:gd name="connsiteX14" fmla="*/ 1287379 w 6100010"/>
              <a:gd name="connsiteY14" fmla="*/ 3196976 h 5449453"/>
              <a:gd name="connsiteX15" fmla="*/ 1804109 w 6100010"/>
              <a:gd name="connsiteY15" fmla="*/ 3713706 h 5449453"/>
              <a:gd name="connsiteX16" fmla="*/ 2330486 w 6100010"/>
              <a:gd name="connsiteY16" fmla="*/ 3187328 h 5449453"/>
              <a:gd name="connsiteX17" fmla="*/ 2330486 w 6100010"/>
              <a:gd name="connsiteY17" fmla="*/ 934688 h 5449453"/>
              <a:gd name="connsiteX18" fmla="*/ 1840405 w 6100010"/>
              <a:gd name="connsiteY18" fmla="*/ 934688 h 5449453"/>
              <a:gd name="connsiteX19" fmla="*/ 1840405 w 6100010"/>
              <a:gd name="connsiteY19" fmla="*/ 2815389 h 5449453"/>
              <a:gd name="connsiteX20" fmla="*/ 1516405 w 6100010"/>
              <a:gd name="connsiteY20" fmla="*/ 2815389 h 5449453"/>
              <a:gd name="connsiteX21" fmla="*/ 1516405 w 6100010"/>
              <a:gd name="connsiteY21" fmla="*/ 610688 h 5449453"/>
              <a:gd name="connsiteX22" fmla="*/ 1840405 w 6100010"/>
              <a:gd name="connsiteY22" fmla="*/ 610688 h 5449453"/>
              <a:gd name="connsiteX23" fmla="*/ 2330486 w 6100010"/>
              <a:gd name="connsiteY23" fmla="*/ 610688 h 5449453"/>
              <a:gd name="connsiteX24" fmla="*/ 2654486 w 6100010"/>
              <a:gd name="connsiteY24" fmla="*/ 610688 h 5449453"/>
              <a:gd name="connsiteX25" fmla="*/ 2654486 w 6100010"/>
              <a:gd name="connsiteY25" fmla="*/ 878306 h 5449453"/>
              <a:gd name="connsiteX26" fmla="*/ 5776010 w 6100010"/>
              <a:gd name="connsiteY26" fmla="*/ 878306 h 5449453"/>
              <a:gd name="connsiteX27" fmla="*/ 5776010 w 6100010"/>
              <a:gd name="connsiteY27" fmla="*/ 878306 h 5449453"/>
              <a:gd name="connsiteX28" fmla="*/ 6100010 w 6100010"/>
              <a:gd name="connsiteY28" fmla="*/ 878306 h 5449453"/>
              <a:gd name="connsiteX29" fmla="*/ 6100010 w 6100010"/>
              <a:gd name="connsiteY29" fmla="*/ 878306 h 5449453"/>
              <a:gd name="connsiteX30" fmla="*/ 6100010 w 6100010"/>
              <a:gd name="connsiteY30" fmla="*/ 1202305 h 5449453"/>
              <a:gd name="connsiteX31" fmla="*/ 6100010 w 6100010"/>
              <a:gd name="connsiteY31" fmla="*/ 5125453 h 5449453"/>
              <a:gd name="connsiteX32" fmla="*/ 6100010 w 6100010"/>
              <a:gd name="connsiteY32" fmla="*/ 5449453 h 5449453"/>
              <a:gd name="connsiteX33" fmla="*/ 5776010 w 6100010"/>
              <a:gd name="connsiteY33" fmla="*/ 5449453 h 5449453"/>
              <a:gd name="connsiteX34" fmla="*/ 324001 w 6100010"/>
              <a:gd name="connsiteY34" fmla="*/ 5449453 h 5449453"/>
              <a:gd name="connsiteX35" fmla="*/ 1 w 6100010"/>
              <a:gd name="connsiteY35" fmla="*/ 5449453 h 5449453"/>
              <a:gd name="connsiteX36" fmla="*/ 1 w 6100010"/>
              <a:gd name="connsiteY36" fmla="*/ 5449453 h 5449453"/>
              <a:gd name="connsiteX37" fmla="*/ 1 w 6100010"/>
              <a:gd name="connsiteY37" fmla="*/ 1202305 h 5449453"/>
              <a:gd name="connsiteX38" fmla="*/ 0 w 6100010"/>
              <a:gd name="connsiteY38" fmla="*/ 1202305 h 5449453"/>
              <a:gd name="connsiteX39" fmla="*/ 0 w 6100010"/>
              <a:gd name="connsiteY39" fmla="*/ 878306 h 5449453"/>
              <a:gd name="connsiteX40" fmla="*/ 637673 w 6100010"/>
              <a:gd name="connsiteY40" fmla="*/ 878306 h 5449453"/>
              <a:gd name="connsiteX41" fmla="*/ 637673 w 6100010"/>
              <a:gd name="connsiteY41" fmla="*/ 1202305 h 5449453"/>
              <a:gd name="connsiteX42" fmla="*/ 324001 w 6100010"/>
              <a:gd name="connsiteY42" fmla="*/ 1202305 h 5449453"/>
              <a:gd name="connsiteX43" fmla="*/ 324001 w 6100010"/>
              <a:gd name="connsiteY43" fmla="*/ 5125453 h 5449453"/>
              <a:gd name="connsiteX44" fmla="*/ 5776010 w 6100010"/>
              <a:gd name="connsiteY44" fmla="*/ 5125453 h 5449453"/>
              <a:gd name="connsiteX45" fmla="*/ 5776010 w 6100010"/>
              <a:gd name="connsiteY45" fmla="*/ 1202305 h 5449453"/>
              <a:gd name="connsiteX46" fmla="*/ 2654486 w 6100010"/>
              <a:gd name="connsiteY46" fmla="*/ 1202305 h 5449453"/>
              <a:gd name="connsiteX47" fmla="*/ 2654486 w 6100010"/>
              <a:gd name="connsiteY47" fmla="*/ 3320716 h 5449453"/>
              <a:gd name="connsiteX48" fmla="*/ 2634370 w 6100010"/>
              <a:gd name="connsiteY48" fmla="*/ 3320716 h 5449453"/>
              <a:gd name="connsiteX49" fmla="*/ 2644837 w 6100010"/>
              <a:gd name="connsiteY49" fmla="*/ 3331183 h 5449453"/>
              <a:gd name="connsiteX50" fmla="*/ 2033211 w 6100010"/>
              <a:gd name="connsiteY50" fmla="*/ 3942808 h 5449453"/>
              <a:gd name="connsiteX51" fmla="*/ 2039417 w 6100010"/>
              <a:gd name="connsiteY51" fmla="*/ 3949014 h 5449453"/>
              <a:gd name="connsiteX52" fmla="*/ 1810314 w 6100010"/>
              <a:gd name="connsiteY52" fmla="*/ 4178117 h 5449453"/>
              <a:gd name="connsiteX53" fmla="*/ 963379 w 6100010"/>
              <a:gd name="connsiteY53" fmla="*/ 3331182 h 5449453"/>
              <a:gd name="connsiteX54" fmla="*/ 973845 w 6100010"/>
              <a:gd name="connsiteY54" fmla="*/ 3320716 h 5449453"/>
              <a:gd name="connsiteX55" fmla="*/ 963379 w 6100010"/>
              <a:gd name="connsiteY55" fmla="*/ 3320716 h 5449453"/>
              <a:gd name="connsiteX56" fmla="*/ 963379 w 6100010"/>
              <a:gd name="connsiteY56" fmla="*/ 324001 h 5449453"/>
              <a:gd name="connsiteX57" fmla="*/ 963379 w 6100010"/>
              <a:gd name="connsiteY57" fmla="*/ 1 h 544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100010" h="5449453">
                <a:moveTo>
                  <a:pt x="963379" y="0"/>
                </a:moveTo>
                <a:lnTo>
                  <a:pt x="1287379" y="0"/>
                </a:lnTo>
                <a:lnTo>
                  <a:pt x="1287379" y="1"/>
                </a:lnTo>
                <a:lnTo>
                  <a:pt x="2824929" y="1"/>
                </a:lnTo>
                <a:lnTo>
                  <a:pt x="2824929" y="0"/>
                </a:lnTo>
                <a:lnTo>
                  <a:pt x="3148929" y="0"/>
                </a:lnTo>
                <a:lnTo>
                  <a:pt x="3148929" y="1"/>
                </a:lnTo>
                <a:lnTo>
                  <a:pt x="3176336" y="1"/>
                </a:lnTo>
                <a:lnTo>
                  <a:pt x="3176336" y="324001"/>
                </a:lnTo>
                <a:lnTo>
                  <a:pt x="3148929" y="324001"/>
                </a:lnTo>
                <a:lnTo>
                  <a:pt x="3148929" y="625642"/>
                </a:lnTo>
                <a:lnTo>
                  <a:pt x="2824929" y="625642"/>
                </a:lnTo>
                <a:lnTo>
                  <a:pt x="2824929" y="324001"/>
                </a:lnTo>
                <a:lnTo>
                  <a:pt x="1287379" y="324001"/>
                </a:lnTo>
                <a:lnTo>
                  <a:pt x="1287379" y="3196976"/>
                </a:lnTo>
                <a:lnTo>
                  <a:pt x="1804109" y="3713706"/>
                </a:lnTo>
                <a:lnTo>
                  <a:pt x="2330486" y="3187328"/>
                </a:lnTo>
                <a:lnTo>
                  <a:pt x="2330486" y="934688"/>
                </a:lnTo>
                <a:lnTo>
                  <a:pt x="1840405" y="934688"/>
                </a:lnTo>
                <a:lnTo>
                  <a:pt x="1840405" y="2815389"/>
                </a:lnTo>
                <a:lnTo>
                  <a:pt x="1516405" y="2815389"/>
                </a:lnTo>
                <a:lnTo>
                  <a:pt x="1516405" y="610688"/>
                </a:lnTo>
                <a:lnTo>
                  <a:pt x="1840405" y="610688"/>
                </a:lnTo>
                <a:lnTo>
                  <a:pt x="2330486" y="610688"/>
                </a:lnTo>
                <a:lnTo>
                  <a:pt x="2654486" y="610688"/>
                </a:lnTo>
                <a:lnTo>
                  <a:pt x="2654486" y="878306"/>
                </a:lnTo>
                <a:lnTo>
                  <a:pt x="5776010" y="878306"/>
                </a:lnTo>
                <a:lnTo>
                  <a:pt x="5776010" y="878306"/>
                </a:lnTo>
                <a:lnTo>
                  <a:pt x="6100010" y="878306"/>
                </a:lnTo>
                <a:lnTo>
                  <a:pt x="6100010" y="878306"/>
                </a:lnTo>
                <a:lnTo>
                  <a:pt x="6100010" y="1202305"/>
                </a:lnTo>
                <a:lnTo>
                  <a:pt x="6100010" y="5125453"/>
                </a:lnTo>
                <a:lnTo>
                  <a:pt x="6100010" y="5449453"/>
                </a:lnTo>
                <a:lnTo>
                  <a:pt x="5776010" y="5449453"/>
                </a:lnTo>
                <a:lnTo>
                  <a:pt x="324001" y="5449453"/>
                </a:lnTo>
                <a:lnTo>
                  <a:pt x="1" y="5449453"/>
                </a:lnTo>
                <a:lnTo>
                  <a:pt x="1" y="5449453"/>
                </a:lnTo>
                <a:lnTo>
                  <a:pt x="1" y="1202305"/>
                </a:lnTo>
                <a:lnTo>
                  <a:pt x="0" y="1202305"/>
                </a:lnTo>
                <a:lnTo>
                  <a:pt x="0" y="878306"/>
                </a:lnTo>
                <a:lnTo>
                  <a:pt x="637673" y="878306"/>
                </a:lnTo>
                <a:lnTo>
                  <a:pt x="637673" y="1202305"/>
                </a:lnTo>
                <a:lnTo>
                  <a:pt x="324001" y="1202305"/>
                </a:lnTo>
                <a:lnTo>
                  <a:pt x="324001" y="5125453"/>
                </a:lnTo>
                <a:lnTo>
                  <a:pt x="5776010" y="5125453"/>
                </a:lnTo>
                <a:lnTo>
                  <a:pt x="5776010" y="1202305"/>
                </a:lnTo>
                <a:lnTo>
                  <a:pt x="2654486" y="1202305"/>
                </a:lnTo>
                <a:lnTo>
                  <a:pt x="2654486" y="3320716"/>
                </a:lnTo>
                <a:lnTo>
                  <a:pt x="2634370" y="3320716"/>
                </a:lnTo>
                <a:lnTo>
                  <a:pt x="2644837" y="3331183"/>
                </a:lnTo>
                <a:lnTo>
                  <a:pt x="2033211" y="3942808"/>
                </a:lnTo>
                <a:lnTo>
                  <a:pt x="2039417" y="3949014"/>
                </a:lnTo>
                <a:lnTo>
                  <a:pt x="1810314" y="4178117"/>
                </a:lnTo>
                <a:lnTo>
                  <a:pt x="963379" y="3331182"/>
                </a:lnTo>
                <a:lnTo>
                  <a:pt x="973845" y="3320716"/>
                </a:lnTo>
                <a:lnTo>
                  <a:pt x="963379" y="3320716"/>
                </a:lnTo>
                <a:lnTo>
                  <a:pt x="963379" y="324001"/>
                </a:lnTo>
                <a:lnTo>
                  <a:pt x="963379" y="1"/>
                </a:lnTo>
                <a:close/>
              </a:path>
            </a:pathLst>
          </a:custGeom>
          <a:solidFill>
            <a:srgbClr val="D8060A"/>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文本框 41"/>
          <p:cNvSpPr txBox="1"/>
          <p:nvPr/>
        </p:nvSpPr>
        <p:spPr>
          <a:xfrm>
            <a:off x="7461894" y="2875870"/>
            <a:ext cx="3455100" cy="2015936"/>
          </a:xfrm>
          <a:prstGeom prst="rect">
            <a:avLst/>
          </a:prstGeom>
          <a:noFill/>
        </p:spPr>
        <p:txBody>
          <a:bodyPr wrap="square" rtlCol="0">
            <a:spAutoFit/>
          </a:bodyPr>
          <a:lstStyle/>
          <a:p>
            <a:pPr algn="just">
              <a:lnSpc>
                <a:spcPct val="125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继续把基本问题、重大</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问题深化</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推进表述</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为</a:t>
            </a:r>
            <a:r>
              <a:rPr lang="zh-CN" altLang="en-US" sz="2000"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“新时代</a:t>
            </a:r>
            <a:r>
              <a:rPr lang="zh-CN" altLang="en-US" sz="2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坚持和发展什么样的中国特色社会主义、怎样坚持和发展中国特色社会主义”</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p>
        </p:txBody>
      </p:sp>
      <p:cxnSp>
        <p:nvCxnSpPr>
          <p:cNvPr id="43" name="直接连接符 42"/>
          <p:cNvCxnSpPr/>
          <p:nvPr/>
        </p:nvCxnSpPr>
        <p:spPr>
          <a:xfrm>
            <a:off x="11165082" y="2187868"/>
            <a:ext cx="0" cy="288000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rot="20719978">
            <a:off x="4793685" y="3245476"/>
            <a:ext cx="1720655" cy="511807"/>
          </a:xfrm>
          <a:prstGeom prst="rect">
            <a:avLst/>
          </a:prstGeom>
          <a:noFill/>
        </p:spPr>
        <p:txBody>
          <a:bodyPr wrap="square" rtlCol="0">
            <a:spAutoFit/>
          </a:bodyPr>
          <a:lstStyle/>
          <a:p>
            <a:pPr algn="just">
              <a:lnSpc>
                <a:spcPct val="125000"/>
              </a:lnSpc>
            </a:pP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在此基础上</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文本框 13"/>
          <p:cNvSpPr txBox="1">
            <a:spLocks noChangeArrowheads="1"/>
          </p:cNvSpPr>
          <p:nvPr/>
        </p:nvSpPr>
        <p:spPr bwMode="auto">
          <a:xfrm>
            <a:off x="1452754" y="279680"/>
            <a:ext cx="84025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200" b="1" dirty="0" smtClean="0">
                <a:solidFill>
                  <a:srgbClr val="D8060A"/>
                </a:solidFill>
                <a:latin typeface="微软雅黑" panose="020B0503020204020204" pitchFamily="34" charset="-122"/>
                <a:ea typeface="微软雅黑" panose="020B0503020204020204" pitchFamily="34" charset="-122"/>
              </a:rPr>
              <a:t>新时代中国特色社会主义思想集中回答的问题</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a:off x="4401655" y="2196479"/>
            <a:ext cx="7415459" cy="0"/>
          </a:xfrm>
          <a:prstGeom prst="line">
            <a:avLst/>
          </a:prstGeom>
          <a:ln w="28575">
            <a:solidFill>
              <a:srgbClr val="D8060A"/>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rotWithShape="1">
          <a:blip r:embed="rId3"/>
          <a:srcRect l="12247" r="26919" b="6159"/>
          <a:stretch>
            <a:fillRect/>
          </a:stretch>
        </p:blipFill>
        <p:spPr>
          <a:xfrm>
            <a:off x="537992" y="1535289"/>
            <a:ext cx="4891964" cy="4896024"/>
          </a:xfrm>
          <a:prstGeom prst="rect">
            <a:avLst/>
          </a:prstGeom>
        </p:spPr>
      </p:pic>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14" name="矩形 13"/>
          <p:cNvSpPr/>
          <p:nvPr/>
        </p:nvSpPr>
        <p:spPr>
          <a:xfrm>
            <a:off x="537991" y="4820259"/>
            <a:ext cx="4395252" cy="1162756"/>
          </a:xfrm>
          <a:prstGeom prst="rect">
            <a:avLst/>
          </a:prstGeom>
          <a:solidFill>
            <a:srgbClr val="C00000">
              <a:alpha val="88000"/>
            </a:srgb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pitchFamily="34" charset="-122"/>
              <a:ea typeface="微软雅黑" panose="020B0503020204020204" pitchFamily="34" charset="-122"/>
            </a:endParaRPr>
          </a:p>
        </p:txBody>
      </p:sp>
      <p:sp>
        <p:nvSpPr>
          <p:cNvPr id="6" name="矩形 5"/>
          <p:cNvSpPr/>
          <p:nvPr/>
        </p:nvSpPr>
        <p:spPr>
          <a:xfrm>
            <a:off x="537991" y="4816862"/>
            <a:ext cx="4395252" cy="1169551"/>
          </a:xfrm>
          <a:prstGeom prst="rect">
            <a:avLst/>
          </a:prstGeom>
        </p:spPr>
        <p:txBody>
          <a:bodyPr wrap="square">
            <a:spAutoFit/>
          </a:bodyPr>
          <a:lstStyle/>
          <a:p>
            <a:pPr algn="just">
              <a:lnSpc>
                <a:spcPct val="125000"/>
              </a:lnSpc>
            </a:pPr>
            <a:r>
              <a:rPr lang="zh-CN" altLang="zh-CN"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可以把</a:t>
            </a:r>
            <a:r>
              <a:rPr lang="zh-CN" altLang="en-US"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新时代</a:t>
            </a:r>
            <a:r>
              <a:rPr lang="zh-CN" altLang="zh-CN"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坚持和发展什么样的中国特色社会主义、怎样坚持和发展中国特色</a:t>
            </a:r>
            <a:r>
              <a:rPr lang="zh-CN" altLang="zh-CN"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社会主义</a:t>
            </a:r>
            <a:r>
              <a:rPr lang="zh-CN" altLang="en-US"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000" b="1"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具体化</a:t>
            </a:r>
            <a:r>
              <a:rPr lang="zh-CN" altLang="zh-CN" sz="2000" b="1"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为一些基本的问题</a:t>
            </a:r>
            <a:r>
              <a:rPr lang="zh-CN" altLang="zh-CN"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6156488" y="1581882"/>
            <a:ext cx="3570208" cy="461665"/>
          </a:xfrm>
          <a:prstGeom prst="rect">
            <a:avLst/>
          </a:prstGeom>
        </p:spPr>
        <p:txBody>
          <a:bodyPr wrap="none">
            <a:spAutoFit/>
          </a:bodyPr>
          <a:lstStyle/>
          <a:p>
            <a:r>
              <a:rPr lang="zh-CN"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这些</a:t>
            </a:r>
            <a:r>
              <a:rPr lang="zh-CN"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基本</a:t>
            </a: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的</a:t>
            </a:r>
            <a:r>
              <a:rPr lang="zh-CN"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问题</a:t>
            </a:r>
            <a:r>
              <a:rPr lang="zh-CN"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是什么？</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5892798" y="2543431"/>
            <a:ext cx="0" cy="11706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5881509" y="2469419"/>
            <a:ext cx="936979" cy="41338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a:off x="6060137" y="2953488"/>
            <a:ext cx="5756977" cy="1131079"/>
          </a:xfrm>
          <a:prstGeom prst="rect">
            <a:avLst/>
          </a:prstGeom>
        </p:spPr>
        <p:txBody>
          <a:bodyPr wrap="square">
            <a:spAutoFit/>
          </a:bodyPr>
          <a:lstStyle/>
          <a:p>
            <a:pPr algn="just">
              <a:lnSpc>
                <a:spcPct val="125000"/>
              </a:lnSpc>
            </a:pPr>
            <a:r>
              <a:rPr lang="zh-CN" altLang="zh-CN"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新时代坚持和发展中国特色社会主义的总目标、总任务、总体布局、战略布局和发展方向、发展方式、发展动力、战略步骤、外部条件、政治保证等基本问题。</a:t>
            </a:r>
            <a:endParaRPr lang="zh-CN" altLang="en-US" dirty="0">
              <a:solidFill>
                <a:prstClr val="black"/>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6276563" y="4378582"/>
            <a:ext cx="0" cy="11706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圆角矩形 26"/>
          <p:cNvSpPr/>
          <p:nvPr/>
        </p:nvSpPr>
        <p:spPr>
          <a:xfrm>
            <a:off x="6265274" y="4304570"/>
            <a:ext cx="936979" cy="41338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矩形 27"/>
          <p:cNvSpPr/>
          <p:nvPr/>
        </p:nvSpPr>
        <p:spPr>
          <a:xfrm>
            <a:off x="6395153" y="4717955"/>
            <a:ext cx="5525913" cy="1823576"/>
          </a:xfrm>
          <a:prstGeom prst="rect">
            <a:avLst/>
          </a:prstGeom>
        </p:spPr>
        <p:txBody>
          <a:bodyPr wrap="square">
            <a:spAutoFit/>
          </a:bodyPr>
          <a:lstStyle/>
          <a:p>
            <a:pPr algn="just">
              <a:lnSpc>
                <a:spcPct val="125000"/>
              </a:lnSpc>
            </a:pPr>
            <a:r>
              <a:rPr lang="zh-CN" altLang="en-US"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要根据新的实践对经济、政治、法治、科技、文化、教育、民生、民族、宗教、社会、生态文明、国家安全、国防和军队、“一国两制”和祖国统一、统一战线、外交、党的建设等各方面作出理论分析和政策指导，以利于更好坚持和发展中国特色社会主义。</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19" name="文本框 18"/>
          <p:cNvSpPr txBox="1">
            <a:spLocks noChangeArrowheads="1"/>
          </p:cNvSpPr>
          <p:nvPr/>
        </p:nvSpPr>
        <p:spPr bwMode="auto">
          <a:xfrm>
            <a:off x="1781614" y="300579"/>
            <a:ext cx="7899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200" b="1" dirty="0" smtClean="0">
                <a:solidFill>
                  <a:srgbClr val="D8060A"/>
                </a:solidFill>
                <a:latin typeface="微软雅黑" panose="020B0503020204020204" pitchFamily="34" charset="-122"/>
                <a:ea typeface="微软雅黑" panose="020B0503020204020204" pitchFamily="34" charset="-122"/>
              </a:rPr>
              <a:t>新时代中国特色社会主义思想的基本问题</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2606040"/>
            <a:ext cx="12192000" cy="1943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3" name="矩形 2"/>
          <p:cNvSpPr/>
          <p:nvPr/>
        </p:nvSpPr>
        <p:spPr>
          <a:xfrm>
            <a:off x="2642234" y="2965948"/>
            <a:ext cx="7519035" cy="1274195"/>
          </a:xfrm>
          <a:prstGeom prst="rect">
            <a:avLst/>
          </a:prstGeom>
        </p:spPr>
        <p:txBody>
          <a:bodyPr wrap="square">
            <a:spAutoFit/>
          </a:bodyPr>
          <a:lstStyle/>
          <a:p>
            <a:pPr algn="ctr">
              <a:lnSpc>
                <a:spcPct val="120000"/>
              </a:lnSpc>
            </a:pPr>
            <a:r>
              <a:rPr lang="zh-CN" altLang="zh-CN" sz="3200" b="1" dirty="0">
                <a:solidFill>
                  <a:prstClr val="white"/>
                </a:solidFill>
                <a:effectLst>
                  <a:outerShdw blurRad="38100" dist="38100" dir="2700000" algn="tl">
                    <a:srgbClr val="000000">
                      <a:alpha val="43137"/>
                    </a:srgbClr>
                  </a:outerShdw>
                </a:effectLst>
                <a:cs typeface="+mn-ea"/>
                <a:sym typeface="+mn-lt"/>
              </a:rPr>
              <a:t>新时代中国特色社会主义</a:t>
            </a:r>
            <a:r>
              <a:rPr lang="zh-CN" altLang="zh-CN" sz="3200" b="1" dirty="0" smtClean="0">
                <a:solidFill>
                  <a:prstClr val="white"/>
                </a:solidFill>
                <a:effectLst>
                  <a:outerShdw blurRad="38100" dist="38100" dir="2700000" algn="tl">
                    <a:srgbClr val="000000">
                      <a:alpha val="43137"/>
                    </a:srgbClr>
                  </a:outerShdw>
                </a:effectLst>
                <a:cs typeface="+mn-ea"/>
                <a:sym typeface="+mn-lt"/>
              </a:rPr>
              <a:t>思想是</a:t>
            </a:r>
            <a:endParaRPr lang="en-US" altLang="zh-CN" sz="3200" b="1" dirty="0" smtClean="0">
              <a:solidFill>
                <a:prstClr val="white"/>
              </a:solidFill>
              <a:effectLst>
                <a:outerShdw blurRad="38100" dist="38100" dir="2700000" algn="tl">
                  <a:srgbClr val="000000">
                    <a:alpha val="43137"/>
                  </a:srgbClr>
                </a:outerShdw>
              </a:effectLst>
              <a:cs typeface="+mn-ea"/>
              <a:sym typeface="+mn-lt"/>
            </a:endParaRPr>
          </a:p>
          <a:p>
            <a:pPr algn="ctr">
              <a:lnSpc>
                <a:spcPct val="120000"/>
              </a:lnSpc>
            </a:pPr>
            <a:r>
              <a:rPr lang="zh-CN" altLang="zh-CN" sz="3200" b="1" dirty="0" smtClean="0">
                <a:solidFill>
                  <a:prstClr val="white"/>
                </a:solidFill>
                <a:effectLst>
                  <a:outerShdw blurRad="38100" dist="38100" dir="2700000" algn="tl">
                    <a:srgbClr val="000000">
                      <a:alpha val="43137"/>
                    </a:srgbClr>
                  </a:outerShdw>
                </a:effectLst>
                <a:cs typeface="+mn-ea"/>
                <a:sym typeface="+mn-lt"/>
              </a:rPr>
              <a:t>一个开放</a:t>
            </a:r>
            <a:r>
              <a:rPr lang="zh-CN" altLang="zh-CN" sz="3200" b="1" dirty="0">
                <a:solidFill>
                  <a:prstClr val="white"/>
                </a:solidFill>
                <a:effectLst>
                  <a:outerShdw blurRad="38100" dist="38100" dir="2700000" algn="tl">
                    <a:srgbClr val="000000">
                      <a:alpha val="43137"/>
                    </a:srgbClr>
                  </a:outerShdw>
                </a:effectLst>
                <a:cs typeface="+mn-ea"/>
                <a:sym typeface="+mn-lt"/>
              </a:rPr>
              <a:t>的、发展的科学思想理论</a:t>
            </a:r>
            <a:r>
              <a:rPr lang="zh-CN" altLang="zh-CN" sz="3200" b="1" dirty="0" smtClean="0">
                <a:solidFill>
                  <a:prstClr val="white"/>
                </a:solidFill>
                <a:effectLst>
                  <a:outerShdw blurRad="38100" dist="38100" dir="2700000" algn="tl">
                    <a:srgbClr val="000000">
                      <a:alpha val="43137"/>
                    </a:srgbClr>
                  </a:outerShdw>
                </a:effectLst>
                <a:cs typeface="+mn-ea"/>
                <a:sym typeface="+mn-lt"/>
              </a:rPr>
              <a:t>体系</a:t>
            </a:r>
            <a:endParaRPr lang="zh-CN" altLang="en-US" sz="3200" b="1" dirty="0">
              <a:solidFill>
                <a:prstClr val="white"/>
              </a:solidFill>
              <a:effectLst>
                <a:outerShdw blurRad="38100" dist="38100" dir="2700000" algn="tl">
                  <a:srgbClr val="000000">
                    <a:alpha val="43137"/>
                  </a:srgbClr>
                </a:outerShdw>
              </a:effectLst>
              <a:cs typeface="+mn-ea"/>
              <a:sym typeface="+mn-lt"/>
            </a:endParaRPr>
          </a:p>
        </p:txBody>
      </p:sp>
      <p:sp>
        <p:nvSpPr>
          <p:cNvPr id="6" name="文本框 5"/>
          <p:cNvSpPr txBox="1">
            <a:spLocks noChangeArrowheads="1"/>
          </p:cNvSpPr>
          <p:nvPr/>
        </p:nvSpPr>
        <p:spPr bwMode="auto">
          <a:xfrm>
            <a:off x="1484434" y="291526"/>
            <a:ext cx="83796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200" b="1" dirty="0" smtClean="0">
                <a:solidFill>
                  <a:srgbClr val="D8060A"/>
                </a:solidFill>
                <a:latin typeface="微软雅黑" panose="020B0503020204020204" pitchFamily="34" charset="-122"/>
                <a:ea typeface="微软雅黑" panose="020B0503020204020204" pitchFamily="34" charset="-122"/>
              </a:rPr>
              <a:t>新时代中国特色社会主义思想是科学理论体系</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794117" y="1783852"/>
            <a:ext cx="10678480" cy="4608512"/>
          </a:xfrm>
          <a:prstGeom prst="roundRect">
            <a:avLst>
              <a:gd name="adj" fmla="val 7465"/>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166632" y="1154033"/>
            <a:ext cx="8242552" cy="1259637"/>
          </a:xfrm>
          <a:prstGeom prst="rect">
            <a:avLst/>
          </a:prstGeom>
        </p:spPr>
      </p:pic>
      <p:sp>
        <p:nvSpPr>
          <p:cNvPr id="11" name="标题 1"/>
          <p:cNvSpPr txBox="1"/>
          <p:nvPr/>
        </p:nvSpPr>
        <p:spPr>
          <a:xfrm>
            <a:off x="623392" y="301156"/>
            <a:ext cx="4426211" cy="423279"/>
          </a:xfrm>
          <a:prstGeom prst="rect">
            <a:avLst/>
          </a:prstGeom>
        </p:spPr>
        <p:txBody>
          <a:bodyPr lIns="115177" tIns="57589" rIns="115177" bIns="57589"/>
          <a:lstStyle>
            <a:lvl1pPr algn="l" defTabSz="815340" rtl="0" eaLnBrk="0" fontAlgn="base" hangingPunct="0">
              <a:spcBef>
                <a:spcPct val="0"/>
              </a:spcBef>
              <a:spcAft>
                <a:spcPct val="0"/>
              </a:spcAft>
              <a:defRPr lang="zh-CN" altLang="en-US" sz="1600" b="0" kern="1200" dirty="0">
                <a:solidFill>
                  <a:schemeClr val="accent2"/>
                </a:solidFill>
                <a:latin typeface="微软雅黑" panose="020B0503020204020204" pitchFamily="34" charset="-122"/>
                <a:ea typeface="微软雅黑" panose="020B0503020204020204" pitchFamily="34" charset="-122"/>
                <a:cs typeface="+mj-cs"/>
              </a:defRPr>
            </a:lvl1pPr>
            <a:lvl2pPr algn="l" defTabSz="815340"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340"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340"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340"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2135" dirty="0"/>
              <a:t>　新时代中国特色社会主义思想</a:t>
            </a:r>
          </a:p>
        </p:txBody>
      </p:sp>
      <p:sp>
        <p:nvSpPr>
          <p:cNvPr id="16" name="TextBox 9">
            <a:hlinkClick r:id="" action="ppaction://hlinkshowjump?jump=nextslide"/>
          </p:cNvPr>
          <p:cNvSpPr txBox="1"/>
          <p:nvPr/>
        </p:nvSpPr>
        <p:spPr>
          <a:xfrm>
            <a:off x="3314203" y="1222585"/>
            <a:ext cx="5947410" cy="501650"/>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2665" dirty="0">
                <a:solidFill>
                  <a:schemeClr val="bg1"/>
                </a:solidFill>
              </a:rPr>
              <a:t>新时代中国特色社会主义</a:t>
            </a:r>
            <a:r>
              <a:rPr lang="zh-CN" altLang="en-US" sz="2665" dirty="0" smtClean="0">
                <a:solidFill>
                  <a:schemeClr val="bg1"/>
                </a:solidFill>
              </a:rPr>
              <a:t>思想八大明确</a:t>
            </a:r>
            <a:endParaRPr lang="zh-CN" altLang="en-US" sz="2665" dirty="0">
              <a:solidFill>
                <a:schemeClr val="bg1"/>
              </a:solidFill>
            </a:endParaRPr>
          </a:p>
        </p:txBody>
      </p:sp>
      <p:sp>
        <p:nvSpPr>
          <p:cNvPr id="17" name="矩形 16"/>
          <p:cNvSpPr/>
          <p:nvPr/>
        </p:nvSpPr>
        <p:spPr>
          <a:xfrm>
            <a:off x="-144693" y="2142529"/>
            <a:ext cx="11617291" cy="4105275"/>
          </a:xfrm>
          <a:prstGeom prst="rect">
            <a:avLst/>
          </a:prstGeom>
        </p:spPr>
        <p:txBody>
          <a:bodyPr wrap="square">
            <a:spAutoFit/>
          </a:bodyPr>
          <a:lstStyle/>
          <a:p>
            <a:pPr marL="1085850" lvl="2" indent="-171450" algn="just">
              <a:lnSpc>
                <a:spcPct val="150000"/>
              </a:lnSpc>
              <a:buFont typeface="Wingdings" panose="05000000000000000000" pitchFamily="2" charset="2"/>
              <a:buChar char="Ø"/>
            </a:pPr>
            <a:r>
              <a:rPr lang="zh-CN" altLang="en-US" sz="1735" b="1" dirty="0" smtClean="0">
                <a:solidFill>
                  <a:schemeClr val="accent2"/>
                </a:solidFill>
                <a:latin typeface="微软雅黑" panose="020B0503020204020204" pitchFamily="34" charset="-122"/>
                <a:ea typeface="微软雅黑" panose="020B0503020204020204" pitchFamily="34" charset="-122"/>
              </a:rPr>
              <a:t>明确</a:t>
            </a:r>
            <a:r>
              <a:rPr lang="zh-CN" altLang="en-US" sz="1735" dirty="0">
                <a:solidFill>
                  <a:schemeClr val="accent6">
                    <a:lumMod val="50000"/>
                  </a:schemeClr>
                </a:solidFill>
                <a:latin typeface="微软雅黑" panose="020B0503020204020204" pitchFamily="34" charset="-122"/>
                <a:ea typeface="微软雅黑" panose="020B0503020204020204" pitchFamily="34" charset="-122"/>
              </a:rPr>
              <a:t>坚持和发展中国特色社会主义，总任务是实现社会主义现代化和中华民族伟大</a:t>
            </a:r>
            <a:r>
              <a:rPr lang="zh-CN" altLang="en-US" sz="1735" dirty="0" smtClean="0">
                <a:solidFill>
                  <a:schemeClr val="accent6">
                    <a:lumMod val="50000"/>
                  </a:schemeClr>
                </a:solidFill>
                <a:latin typeface="微软雅黑" panose="020B0503020204020204" pitchFamily="34" charset="-122"/>
                <a:ea typeface="微软雅黑" panose="020B0503020204020204" pitchFamily="34" charset="-122"/>
              </a:rPr>
              <a:t>复兴</a:t>
            </a:r>
            <a:endParaRPr lang="zh-CN" altLang="en-US" sz="1735" dirty="0">
              <a:solidFill>
                <a:schemeClr val="accent6">
                  <a:lumMod val="50000"/>
                </a:schemeClr>
              </a:solidFill>
              <a:latin typeface="微软雅黑" panose="020B0503020204020204" pitchFamily="34" charset="-122"/>
              <a:ea typeface="微软雅黑" panose="020B0503020204020204" pitchFamily="34" charset="-122"/>
            </a:endParaRPr>
          </a:p>
          <a:p>
            <a:pPr marL="1085850" lvl="2" indent="-171450" algn="just">
              <a:lnSpc>
                <a:spcPct val="150000"/>
              </a:lnSpc>
              <a:buFont typeface="Wingdings" panose="05000000000000000000" pitchFamily="2" charset="2"/>
              <a:buChar char="Ø"/>
            </a:pPr>
            <a:r>
              <a:rPr lang="zh-CN" altLang="en-US" sz="1735" b="1" dirty="0" smtClean="0">
                <a:solidFill>
                  <a:schemeClr val="accent2"/>
                </a:solidFill>
                <a:latin typeface="微软雅黑" panose="020B0503020204020204" pitchFamily="34" charset="-122"/>
                <a:ea typeface="微软雅黑" panose="020B0503020204020204" pitchFamily="34" charset="-122"/>
              </a:rPr>
              <a:t>明确</a:t>
            </a:r>
            <a:r>
              <a:rPr lang="zh-CN" altLang="en-US" sz="1735" dirty="0">
                <a:solidFill>
                  <a:schemeClr val="accent6">
                    <a:lumMod val="50000"/>
                  </a:schemeClr>
                </a:solidFill>
                <a:latin typeface="微软雅黑" panose="020B0503020204020204" pitchFamily="34" charset="-122"/>
                <a:ea typeface="微软雅黑" panose="020B0503020204020204" pitchFamily="34" charset="-122"/>
              </a:rPr>
              <a:t>新时代我国社会主要矛盾是人民日益增长的美好生活需要和不平衡不充分的发展之间的</a:t>
            </a:r>
            <a:r>
              <a:rPr lang="zh-CN" altLang="en-US" sz="1735" dirty="0" smtClean="0">
                <a:solidFill>
                  <a:schemeClr val="accent6">
                    <a:lumMod val="50000"/>
                  </a:schemeClr>
                </a:solidFill>
                <a:latin typeface="微软雅黑" panose="020B0503020204020204" pitchFamily="34" charset="-122"/>
                <a:ea typeface="微软雅黑" panose="020B0503020204020204" pitchFamily="34" charset="-122"/>
              </a:rPr>
              <a:t>矛盾</a:t>
            </a:r>
            <a:endParaRPr lang="zh-CN" altLang="en-US" sz="1735" dirty="0">
              <a:solidFill>
                <a:schemeClr val="accent6">
                  <a:lumMod val="50000"/>
                </a:schemeClr>
              </a:solidFill>
              <a:latin typeface="微软雅黑" panose="020B0503020204020204" pitchFamily="34" charset="-122"/>
              <a:ea typeface="微软雅黑" panose="020B0503020204020204" pitchFamily="34" charset="-122"/>
            </a:endParaRPr>
          </a:p>
          <a:p>
            <a:pPr marL="1085850" lvl="2" indent="-171450" algn="just">
              <a:lnSpc>
                <a:spcPct val="150000"/>
              </a:lnSpc>
              <a:buFont typeface="Wingdings" panose="05000000000000000000" pitchFamily="2" charset="2"/>
              <a:buChar char="Ø"/>
            </a:pPr>
            <a:r>
              <a:rPr lang="zh-CN" altLang="en-US" sz="1735" b="1" dirty="0" smtClean="0">
                <a:solidFill>
                  <a:schemeClr val="accent2"/>
                </a:solidFill>
                <a:latin typeface="微软雅黑" panose="020B0503020204020204" pitchFamily="34" charset="-122"/>
                <a:ea typeface="微软雅黑" panose="020B0503020204020204" pitchFamily="34" charset="-122"/>
              </a:rPr>
              <a:t>明确</a:t>
            </a:r>
            <a:r>
              <a:rPr lang="zh-CN" altLang="en-US" sz="1735" dirty="0" smtClean="0">
                <a:solidFill>
                  <a:schemeClr val="accent6">
                    <a:lumMod val="50000"/>
                  </a:schemeClr>
                </a:solidFill>
                <a:latin typeface="微软雅黑" panose="020B0503020204020204" pitchFamily="34" charset="-122"/>
                <a:ea typeface="微软雅黑" panose="020B0503020204020204" pitchFamily="34" charset="-122"/>
              </a:rPr>
              <a:t>中国特色社会主义事业总体布局是“五位一体”、战略布局是“四个全面”</a:t>
            </a:r>
            <a:endParaRPr lang="zh-CN" altLang="en-US" sz="1735" dirty="0">
              <a:solidFill>
                <a:schemeClr val="accent6">
                  <a:lumMod val="50000"/>
                </a:schemeClr>
              </a:solidFill>
              <a:latin typeface="微软雅黑" panose="020B0503020204020204" pitchFamily="34" charset="-122"/>
              <a:ea typeface="微软雅黑" panose="020B0503020204020204" pitchFamily="34" charset="-122"/>
            </a:endParaRPr>
          </a:p>
          <a:p>
            <a:pPr marL="1085850" lvl="2" indent="-171450" algn="just">
              <a:lnSpc>
                <a:spcPct val="150000"/>
              </a:lnSpc>
              <a:buFont typeface="Wingdings" panose="05000000000000000000" pitchFamily="2" charset="2"/>
              <a:buChar char="Ø"/>
            </a:pPr>
            <a:r>
              <a:rPr lang="zh-CN" altLang="en-US" sz="1735" b="1" dirty="0" smtClean="0">
                <a:solidFill>
                  <a:schemeClr val="accent2"/>
                </a:solidFill>
                <a:latin typeface="微软雅黑" panose="020B0503020204020204" pitchFamily="34" charset="-122"/>
                <a:ea typeface="微软雅黑" panose="020B0503020204020204" pitchFamily="34" charset="-122"/>
              </a:rPr>
              <a:t>明确</a:t>
            </a:r>
            <a:r>
              <a:rPr lang="zh-CN" altLang="en-US" sz="1735" dirty="0">
                <a:solidFill>
                  <a:schemeClr val="accent6">
                    <a:lumMod val="50000"/>
                  </a:schemeClr>
                </a:solidFill>
                <a:latin typeface="微软雅黑" panose="020B0503020204020204" pitchFamily="34" charset="-122"/>
                <a:ea typeface="微软雅黑" panose="020B0503020204020204" pitchFamily="34" charset="-122"/>
              </a:rPr>
              <a:t>全面深化改革总目标是完善和发展中国特色社会主义制度、推进国家治理体系和治理能力现代化；</a:t>
            </a:r>
          </a:p>
          <a:p>
            <a:pPr marL="1085850" lvl="2" indent="-171450" algn="just">
              <a:lnSpc>
                <a:spcPct val="150000"/>
              </a:lnSpc>
              <a:buFont typeface="Wingdings" panose="05000000000000000000" pitchFamily="2" charset="2"/>
              <a:buChar char="Ø"/>
            </a:pPr>
            <a:r>
              <a:rPr lang="zh-CN" altLang="en-US" sz="1735" b="1" dirty="0" smtClean="0">
                <a:solidFill>
                  <a:schemeClr val="accent2"/>
                </a:solidFill>
                <a:latin typeface="微软雅黑" panose="020B0503020204020204" pitchFamily="34" charset="-122"/>
                <a:ea typeface="微软雅黑" panose="020B0503020204020204" pitchFamily="34" charset="-122"/>
              </a:rPr>
              <a:t>明确</a:t>
            </a:r>
            <a:r>
              <a:rPr lang="zh-CN" altLang="en-US" sz="1735" dirty="0">
                <a:solidFill>
                  <a:schemeClr val="accent6">
                    <a:lumMod val="50000"/>
                  </a:schemeClr>
                </a:solidFill>
                <a:latin typeface="微软雅黑" panose="020B0503020204020204" pitchFamily="34" charset="-122"/>
                <a:ea typeface="微软雅黑" panose="020B0503020204020204" pitchFamily="34" charset="-122"/>
              </a:rPr>
              <a:t>全面推进依法治国总目标是建设中国特色社会主义法治体系、建设社会主义法治国家；</a:t>
            </a:r>
          </a:p>
          <a:p>
            <a:pPr marL="1085850" lvl="2" indent="-171450" algn="just">
              <a:lnSpc>
                <a:spcPct val="150000"/>
              </a:lnSpc>
              <a:buFont typeface="Wingdings" panose="05000000000000000000" pitchFamily="2" charset="2"/>
              <a:buChar char="Ø"/>
            </a:pPr>
            <a:r>
              <a:rPr lang="zh-CN" altLang="en-US" sz="1735" b="1" dirty="0" smtClean="0">
                <a:solidFill>
                  <a:schemeClr val="accent2"/>
                </a:solidFill>
                <a:latin typeface="微软雅黑" panose="020B0503020204020204" pitchFamily="34" charset="-122"/>
                <a:ea typeface="微软雅黑" panose="020B0503020204020204" pitchFamily="34" charset="-122"/>
              </a:rPr>
              <a:t>明确</a:t>
            </a:r>
            <a:r>
              <a:rPr lang="zh-CN" altLang="en-US" sz="1735" dirty="0">
                <a:solidFill>
                  <a:schemeClr val="accent6">
                    <a:lumMod val="50000"/>
                  </a:schemeClr>
                </a:solidFill>
                <a:latin typeface="微软雅黑" panose="020B0503020204020204" pitchFamily="34" charset="-122"/>
                <a:ea typeface="微软雅黑" panose="020B0503020204020204" pitchFamily="34" charset="-122"/>
              </a:rPr>
              <a:t>党在新时代的强军目标是建设一支听党指挥、能打胜仗、作风优良的人民军队，把人民军队建设成为世界一流军队；</a:t>
            </a:r>
          </a:p>
          <a:p>
            <a:pPr marL="1085850" lvl="2" indent="-171450" algn="just">
              <a:lnSpc>
                <a:spcPct val="150000"/>
              </a:lnSpc>
              <a:buFont typeface="Wingdings" panose="05000000000000000000" pitchFamily="2" charset="2"/>
              <a:buChar char="Ø"/>
            </a:pPr>
            <a:r>
              <a:rPr lang="zh-CN" altLang="en-US" sz="1735" b="1" dirty="0" smtClean="0">
                <a:solidFill>
                  <a:schemeClr val="accent2"/>
                </a:solidFill>
                <a:latin typeface="微软雅黑" panose="020B0503020204020204" pitchFamily="34" charset="-122"/>
                <a:ea typeface="微软雅黑" panose="020B0503020204020204" pitchFamily="34" charset="-122"/>
              </a:rPr>
              <a:t>明确</a:t>
            </a:r>
            <a:r>
              <a:rPr lang="zh-CN" altLang="en-US" sz="1735" dirty="0">
                <a:solidFill>
                  <a:schemeClr val="accent6">
                    <a:lumMod val="50000"/>
                  </a:schemeClr>
                </a:solidFill>
                <a:latin typeface="微软雅黑" panose="020B0503020204020204" pitchFamily="34" charset="-122"/>
                <a:ea typeface="微软雅黑" panose="020B0503020204020204" pitchFamily="34" charset="-122"/>
              </a:rPr>
              <a:t>中国特色大国外交要推动构建新型国际关系，推动构建人类命运共同体；</a:t>
            </a:r>
          </a:p>
          <a:p>
            <a:pPr marL="1085850" lvl="2" indent="-171450" algn="just">
              <a:lnSpc>
                <a:spcPct val="150000"/>
              </a:lnSpc>
              <a:buFont typeface="Wingdings" panose="05000000000000000000" pitchFamily="2" charset="2"/>
              <a:buChar char="Ø"/>
            </a:pPr>
            <a:r>
              <a:rPr lang="zh-CN" altLang="en-US" sz="1735" b="1" dirty="0" smtClean="0">
                <a:solidFill>
                  <a:schemeClr val="accent2"/>
                </a:solidFill>
                <a:latin typeface="微软雅黑" panose="020B0503020204020204" pitchFamily="34" charset="-122"/>
                <a:ea typeface="微软雅黑" panose="020B0503020204020204" pitchFamily="34" charset="-122"/>
              </a:rPr>
              <a:t>明确</a:t>
            </a:r>
            <a:r>
              <a:rPr lang="zh-CN" altLang="en-US" sz="1735" dirty="0">
                <a:solidFill>
                  <a:schemeClr val="accent6">
                    <a:lumMod val="50000"/>
                  </a:schemeClr>
                </a:solidFill>
                <a:latin typeface="微软雅黑" panose="020B0503020204020204" pitchFamily="34" charset="-122"/>
                <a:ea typeface="微软雅黑" panose="020B0503020204020204" pitchFamily="34" charset="-122"/>
              </a:rPr>
              <a:t>中国特色社会主义最本质的特征是中国共产党领导，中国特色社会主义制度的最大优势是中国共产党领导，党是最高政治领导力量，提出新时代党的建设总要求，突出政治建设在党的建设中的重要地位。</a:t>
            </a:r>
            <a:endParaRPr lang="en-US" altLang="zh-CN" sz="1735" dirty="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1250"/>
                                        <p:tgtEl>
                                          <p:spTgt spid="14"/>
                                        </p:tgtEl>
                                      </p:cBhvr>
                                    </p:animEffect>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500"/>
                                        <p:tgtEl>
                                          <p:spTgt spid="17"/>
                                        </p:tgtEl>
                                        <p:attrNameLst>
                                          <p:attrName>ppt_y</p:attrName>
                                        </p:attrNameLst>
                                      </p:cBhvr>
                                      <p:tavLst>
                                        <p:tav tm="0">
                                          <p:val>
                                            <p:strVal val="#ppt_y+#ppt_h*1.125000"/>
                                          </p:val>
                                        </p:tav>
                                        <p:tav tm="100000">
                                          <p:val>
                                            <p:strVal val="#ppt_y"/>
                                          </p:val>
                                        </p:tav>
                                      </p:tavLst>
                                    </p:anim>
                                    <p:animEffect transition="in" filter="wipe(up)">
                                      <p:cBhvr>
                                        <p:cTn id="22"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5" name="矩形 4"/>
          <p:cNvSpPr/>
          <p:nvPr/>
        </p:nvSpPr>
        <p:spPr>
          <a:xfrm>
            <a:off x="1164394" y="1310830"/>
            <a:ext cx="9831265" cy="5662295"/>
          </a:xfrm>
          <a:prstGeom prst="rect">
            <a:avLst/>
          </a:prstGeom>
        </p:spPr>
        <p:txBody>
          <a:bodyPr wrap="square">
            <a:spAutoFit/>
          </a:bodyPr>
          <a:lstStyle/>
          <a:p>
            <a:pPr>
              <a:lnSpc>
                <a:spcPct val="130000"/>
              </a:lnSpc>
              <a:spcBef>
                <a:spcPts val="600"/>
              </a:spcBef>
            </a:pPr>
            <a:r>
              <a:rPr lang="zh-CN" altLang="zh-CN" sz="2000" dirty="0">
                <a:solidFill>
                  <a:schemeClr val="tx1">
                    <a:lumMod val="75000"/>
                    <a:lumOff val="25000"/>
                  </a:schemeClr>
                </a:solidFill>
                <a:latin typeface="+mn-ea"/>
                <a:cs typeface="+mn-ea"/>
                <a:sym typeface="+mn-lt"/>
              </a:rPr>
              <a:t>第一，新时代中国特色社会主义思想和我们党的指导思想是什么关系</a:t>
            </a:r>
            <a:r>
              <a:rPr lang="zh-CN" altLang="zh-CN" sz="2000" dirty="0" smtClean="0">
                <a:solidFill>
                  <a:schemeClr val="tx1">
                    <a:lumMod val="75000"/>
                    <a:lumOff val="25000"/>
                  </a:schemeClr>
                </a:solidFill>
                <a:latin typeface="+mn-ea"/>
                <a:cs typeface="+mn-ea"/>
                <a:sym typeface="+mn-lt"/>
              </a:rPr>
              <a:t>？</a:t>
            </a:r>
            <a:endParaRPr lang="en-US" altLang="zh-CN" sz="2000" dirty="0">
              <a:solidFill>
                <a:schemeClr val="tx1">
                  <a:lumMod val="75000"/>
                  <a:lumOff val="25000"/>
                </a:schemeClr>
              </a:solidFill>
              <a:latin typeface="+mn-ea"/>
              <a:cs typeface="+mn-ea"/>
              <a:sym typeface="+mn-lt"/>
            </a:endParaRPr>
          </a:p>
          <a:p>
            <a:pPr>
              <a:lnSpc>
                <a:spcPct val="130000"/>
              </a:lnSpc>
              <a:spcBef>
                <a:spcPts val="600"/>
              </a:spcBef>
            </a:pPr>
            <a:r>
              <a:rPr lang="en-US" altLang="zh-CN" sz="2000" dirty="0" smtClean="0">
                <a:solidFill>
                  <a:srgbClr val="333333"/>
                </a:solidFill>
                <a:latin typeface="+mn-ea"/>
                <a:cs typeface="+mn-ea"/>
                <a:sym typeface="+mn-lt"/>
              </a:rPr>
              <a:t>                                                                </a:t>
            </a:r>
            <a:r>
              <a:rPr lang="zh-CN" altLang="zh-CN" sz="2400" dirty="0" smtClean="0">
                <a:solidFill>
                  <a:srgbClr val="C00000"/>
                </a:solidFill>
                <a:latin typeface="+mn-ea"/>
                <a:cs typeface="+mn-ea"/>
                <a:sym typeface="+mn-lt"/>
              </a:rPr>
              <a:t>继承</a:t>
            </a:r>
            <a:r>
              <a:rPr lang="zh-CN" altLang="zh-CN" sz="2400" dirty="0">
                <a:solidFill>
                  <a:srgbClr val="C00000"/>
                </a:solidFill>
                <a:latin typeface="+mn-ea"/>
                <a:cs typeface="+mn-ea"/>
                <a:sym typeface="+mn-lt"/>
              </a:rPr>
              <a:t>和发展的</a:t>
            </a:r>
            <a:r>
              <a:rPr lang="zh-CN" altLang="zh-CN" sz="2400" dirty="0" smtClean="0">
                <a:solidFill>
                  <a:srgbClr val="C00000"/>
                </a:solidFill>
                <a:latin typeface="+mn-ea"/>
                <a:cs typeface="+mn-ea"/>
                <a:sym typeface="+mn-lt"/>
              </a:rPr>
              <a:t>关系</a:t>
            </a:r>
            <a:endParaRPr lang="en-US" altLang="zh-CN" sz="2400" dirty="0" smtClean="0">
              <a:solidFill>
                <a:srgbClr val="C00000"/>
              </a:solidFill>
              <a:latin typeface="+mn-ea"/>
              <a:cs typeface="+mn-ea"/>
              <a:sym typeface="+mn-lt"/>
            </a:endParaRPr>
          </a:p>
          <a:p>
            <a:pPr>
              <a:lnSpc>
                <a:spcPct val="130000"/>
              </a:lnSpc>
              <a:spcBef>
                <a:spcPts val="600"/>
              </a:spcBef>
            </a:pPr>
            <a:r>
              <a:rPr lang="zh-CN" altLang="zh-CN" sz="2000" dirty="0" smtClean="0">
                <a:solidFill>
                  <a:schemeClr val="tx1">
                    <a:lumMod val="75000"/>
                    <a:lumOff val="25000"/>
                  </a:schemeClr>
                </a:solidFill>
                <a:latin typeface="+mn-ea"/>
                <a:cs typeface="+mn-ea"/>
                <a:sym typeface="+mn-lt"/>
              </a:rPr>
              <a:t>第二</a:t>
            </a:r>
            <a:r>
              <a:rPr lang="zh-CN" altLang="zh-CN" sz="2000" dirty="0">
                <a:solidFill>
                  <a:schemeClr val="tx1">
                    <a:lumMod val="75000"/>
                    <a:lumOff val="25000"/>
                  </a:schemeClr>
                </a:solidFill>
                <a:latin typeface="+mn-ea"/>
                <a:cs typeface="+mn-ea"/>
                <a:sym typeface="+mn-lt"/>
              </a:rPr>
              <a:t>，新时代中国特色社会主义思想和马克思主义中国化是什么关系</a:t>
            </a:r>
            <a:r>
              <a:rPr lang="zh-CN" altLang="zh-CN" sz="2000" dirty="0" smtClean="0">
                <a:solidFill>
                  <a:schemeClr val="tx1">
                    <a:lumMod val="75000"/>
                    <a:lumOff val="25000"/>
                  </a:schemeClr>
                </a:solidFill>
                <a:latin typeface="+mn-ea"/>
                <a:cs typeface="+mn-ea"/>
                <a:sym typeface="+mn-lt"/>
              </a:rPr>
              <a:t>？</a:t>
            </a:r>
            <a:endParaRPr lang="en-US" altLang="zh-CN" sz="2000" dirty="0" smtClean="0">
              <a:solidFill>
                <a:schemeClr val="tx1">
                  <a:lumMod val="75000"/>
                  <a:lumOff val="25000"/>
                </a:schemeClr>
              </a:solidFill>
              <a:latin typeface="+mn-ea"/>
              <a:cs typeface="+mn-ea"/>
              <a:sym typeface="+mn-lt"/>
            </a:endParaRPr>
          </a:p>
          <a:p>
            <a:pPr>
              <a:lnSpc>
                <a:spcPct val="130000"/>
              </a:lnSpc>
              <a:spcBef>
                <a:spcPts val="600"/>
              </a:spcBef>
            </a:pPr>
            <a:r>
              <a:rPr lang="en-US" altLang="zh-CN" sz="2000" dirty="0">
                <a:solidFill>
                  <a:srgbClr val="333333"/>
                </a:solidFill>
                <a:latin typeface="+mn-ea"/>
                <a:cs typeface="+mn-ea"/>
                <a:sym typeface="+mn-lt"/>
              </a:rPr>
              <a:t> </a:t>
            </a:r>
            <a:r>
              <a:rPr lang="en-US" altLang="zh-CN" sz="2000" dirty="0" smtClean="0">
                <a:solidFill>
                  <a:srgbClr val="333333"/>
                </a:solidFill>
                <a:latin typeface="+mn-ea"/>
                <a:cs typeface="+mn-ea"/>
                <a:sym typeface="+mn-lt"/>
              </a:rPr>
              <a:t>                                                    </a:t>
            </a:r>
            <a:r>
              <a:rPr lang="zh-CN" altLang="zh-CN" sz="2400" dirty="0" smtClean="0">
                <a:solidFill>
                  <a:srgbClr val="C00000"/>
                </a:solidFill>
                <a:latin typeface="+mn-ea"/>
                <a:cs typeface="+mn-ea"/>
                <a:sym typeface="+mn-lt"/>
              </a:rPr>
              <a:t>马克思主义</a:t>
            </a:r>
            <a:r>
              <a:rPr lang="zh-CN" altLang="zh-CN" sz="2400" dirty="0">
                <a:solidFill>
                  <a:srgbClr val="C00000"/>
                </a:solidFill>
                <a:latin typeface="+mn-ea"/>
                <a:cs typeface="+mn-ea"/>
                <a:sym typeface="+mn-lt"/>
              </a:rPr>
              <a:t>中国化的最新</a:t>
            </a:r>
            <a:r>
              <a:rPr lang="zh-CN" altLang="zh-CN" sz="2400" dirty="0" smtClean="0">
                <a:solidFill>
                  <a:srgbClr val="C00000"/>
                </a:solidFill>
                <a:latin typeface="+mn-ea"/>
                <a:cs typeface="+mn-ea"/>
                <a:sym typeface="+mn-lt"/>
              </a:rPr>
              <a:t>成果</a:t>
            </a:r>
            <a:endParaRPr lang="en-US" altLang="zh-CN" sz="2400" dirty="0">
              <a:solidFill>
                <a:srgbClr val="C00000"/>
              </a:solidFill>
              <a:latin typeface="+mn-ea"/>
              <a:cs typeface="+mn-ea"/>
              <a:sym typeface="+mn-lt"/>
            </a:endParaRPr>
          </a:p>
          <a:p>
            <a:pPr>
              <a:lnSpc>
                <a:spcPct val="130000"/>
              </a:lnSpc>
              <a:spcBef>
                <a:spcPts val="600"/>
              </a:spcBef>
            </a:pPr>
            <a:r>
              <a:rPr lang="zh-CN" altLang="zh-CN" sz="2000" dirty="0" smtClean="0">
                <a:solidFill>
                  <a:schemeClr val="tx1">
                    <a:lumMod val="75000"/>
                    <a:lumOff val="25000"/>
                  </a:schemeClr>
                </a:solidFill>
                <a:latin typeface="+mn-ea"/>
                <a:cs typeface="+mn-ea"/>
                <a:sym typeface="+mn-lt"/>
              </a:rPr>
              <a:t>第三</a:t>
            </a:r>
            <a:r>
              <a:rPr lang="zh-CN" altLang="zh-CN" sz="2000" dirty="0">
                <a:solidFill>
                  <a:schemeClr val="tx1">
                    <a:lumMod val="75000"/>
                    <a:lumOff val="25000"/>
                  </a:schemeClr>
                </a:solidFill>
                <a:latin typeface="+mn-ea"/>
                <a:cs typeface="+mn-ea"/>
                <a:sym typeface="+mn-lt"/>
              </a:rPr>
              <a:t>，新时代中国特色社会主义思想和广大党员、人民群众是什么关系</a:t>
            </a:r>
            <a:r>
              <a:rPr lang="zh-CN" altLang="zh-CN" sz="2000" dirty="0" smtClean="0">
                <a:solidFill>
                  <a:schemeClr val="tx1">
                    <a:lumMod val="75000"/>
                    <a:lumOff val="25000"/>
                  </a:schemeClr>
                </a:solidFill>
                <a:latin typeface="+mn-ea"/>
                <a:cs typeface="+mn-ea"/>
                <a:sym typeface="+mn-lt"/>
              </a:rPr>
              <a:t>？</a:t>
            </a:r>
            <a:endParaRPr lang="en-US" altLang="zh-CN" sz="2000" dirty="0" smtClean="0">
              <a:solidFill>
                <a:schemeClr val="tx1">
                  <a:lumMod val="75000"/>
                  <a:lumOff val="25000"/>
                </a:schemeClr>
              </a:solidFill>
              <a:latin typeface="+mn-ea"/>
              <a:cs typeface="+mn-ea"/>
              <a:sym typeface="+mn-lt"/>
            </a:endParaRPr>
          </a:p>
          <a:p>
            <a:pPr>
              <a:lnSpc>
                <a:spcPct val="130000"/>
              </a:lnSpc>
              <a:spcBef>
                <a:spcPts val="600"/>
              </a:spcBef>
            </a:pPr>
            <a:r>
              <a:rPr lang="en-US" altLang="zh-CN" sz="2400" dirty="0" smtClean="0">
                <a:solidFill>
                  <a:srgbClr val="C00000"/>
                </a:solidFill>
                <a:latin typeface="+mn-ea"/>
                <a:cs typeface="+mn-ea"/>
                <a:sym typeface="+mn-lt"/>
              </a:rPr>
              <a:t>                                    </a:t>
            </a:r>
            <a:r>
              <a:rPr lang="zh-CN" altLang="zh-CN" sz="2400" dirty="0" smtClean="0">
                <a:solidFill>
                  <a:srgbClr val="C00000"/>
                </a:solidFill>
                <a:latin typeface="+mn-ea"/>
                <a:cs typeface="+mn-ea"/>
                <a:sym typeface="+mn-lt"/>
              </a:rPr>
              <a:t>党</a:t>
            </a:r>
            <a:r>
              <a:rPr lang="zh-CN" altLang="zh-CN" sz="2400" dirty="0">
                <a:solidFill>
                  <a:srgbClr val="C00000"/>
                </a:solidFill>
                <a:latin typeface="+mn-ea"/>
                <a:cs typeface="+mn-ea"/>
                <a:sym typeface="+mn-lt"/>
              </a:rPr>
              <a:t>和人民实践经验和集体智慧的</a:t>
            </a:r>
            <a:r>
              <a:rPr lang="zh-CN" altLang="zh-CN" sz="2400" dirty="0" smtClean="0">
                <a:solidFill>
                  <a:srgbClr val="C00000"/>
                </a:solidFill>
                <a:latin typeface="+mn-ea"/>
                <a:cs typeface="+mn-ea"/>
                <a:sym typeface="+mn-lt"/>
              </a:rPr>
              <a:t>结晶</a:t>
            </a:r>
            <a:endParaRPr lang="en-US" altLang="zh-CN" sz="2400" dirty="0">
              <a:solidFill>
                <a:srgbClr val="C00000"/>
              </a:solidFill>
              <a:latin typeface="+mn-ea"/>
              <a:cs typeface="+mn-ea"/>
              <a:sym typeface="+mn-lt"/>
            </a:endParaRPr>
          </a:p>
          <a:p>
            <a:pPr>
              <a:lnSpc>
                <a:spcPct val="130000"/>
              </a:lnSpc>
              <a:spcBef>
                <a:spcPts val="600"/>
              </a:spcBef>
            </a:pPr>
            <a:r>
              <a:rPr lang="zh-CN" altLang="zh-CN" sz="2000" dirty="0" smtClean="0">
                <a:solidFill>
                  <a:schemeClr val="tx1">
                    <a:lumMod val="75000"/>
                    <a:lumOff val="25000"/>
                  </a:schemeClr>
                </a:solidFill>
                <a:latin typeface="+mn-ea"/>
                <a:cs typeface="+mn-ea"/>
                <a:sym typeface="+mn-lt"/>
              </a:rPr>
              <a:t>第四</a:t>
            </a:r>
            <a:r>
              <a:rPr lang="zh-CN" altLang="zh-CN" sz="2000" dirty="0">
                <a:solidFill>
                  <a:schemeClr val="tx1">
                    <a:lumMod val="75000"/>
                    <a:lumOff val="25000"/>
                  </a:schemeClr>
                </a:solidFill>
                <a:latin typeface="+mn-ea"/>
                <a:cs typeface="+mn-ea"/>
                <a:sym typeface="+mn-lt"/>
              </a:rPr>
              <a:t>，新时代中国特色社会主义思想和中国特色社会主义理论是什么关系</a:t>
            </a:r>
            <a:r>
              <a:rPr lang="zh-CN" altLang="zh-CN" sz="2000" dirty="0" smtClean="0">
                <a:solidFill>
                  <a:schemeClr val="tx1">
                    <a:lumMod val="75000"/>
                    <a:lumOff val="25000"/>
                  </a:schemeClr>
                </a:solidFill>
                <a:latin typeface="+mn-ea"/>
                <a:cs typeface="+mn-ea"/>
                <a:sym typeface="+mn-lt"/>
              </a:rPr>
              <a:t>？</a:t>
            </a:r>
            <a:endParaRPr lang="en-US" altLang="zh-CN" sz="2000" dirty="0" smtClean="0">
              <a:solidFill>
                <a:schemeClr val="tx1">
                  <a:lumMod val="75000"/>
                  <a:lumOff val="25000"/>
                </a:schemeClr>
              </a:solidFill>
              <a:latin typeface="+mn-ea"/>
              <a:cs typeface="+mn-ea"/>
              <a:sym typeface="+mn-lt"/>
            </a:endParaRPr>
          </a:p>
          <a:p>
            <a:pPr>
              <a:lnSpc>
                <a:spcPct val="130000"/>
              </a:lnSpc>
              <a:spcBef>
                <a:spcPts val="600"/>
              </a:spcBef>
            </a:pPr>
            <a:r>
              <a:rPr lang="en-US" altLang="zh-CN" sz="2400" dirty="0" smtClean="0">
                <a:solidFill>
                  <a:srgbClr val="C00000"/>
                </a:solidFill>
                <a:latin typeface="+mn-ea"/>
                <a:cs typeface="+mn-ea"/>
                <a:sym typeface="+mn-lt"/>
              </a:rPr>
              <a:t>                            </a:t>
            </a:r>
            <a:r>
              <a:rPr lang="zh-CN" altLang="zh-CN" sz="2400" dirty="0" smtClean="0">
                <a:solidFill>
                  <a:srgbClr val="C00000"/>
                </a:solidFill>
                <a:latin typeface="+mn-ea"/>
                <a:cs typeface="+mn-ea"/>
                <a:sym typeface="+mn-lt"/>
              </a:rPr>
              <a:t>中国</a:t>
            </a:r>
            <a:r>
              <a:rPr lang="zh-CN" altLang="zh-CN" sz="2400" dirty="0">
                <a:solidFill>
                  <a:srgbClr val="C00000"/>
                </a:solidFill>
                <a:latin typeface="+mn-ea"/>
                <a:cs typeface="+mn-ea"/>
                <a:sym typeface="+mn-lt"/>
              </a:rPr>
              <a:t>特色社会主义理论体系的重要</a:t>
            </a:r>
            <a:r>
              <a:rPr lang="zh-CN" altLang="zh-CN" sz="2400" dirty="0" smtClean="0">
                <a:solidFill>
                  <a:srgbClr val="C00000"/>
                </a:solidFill>
                <a:latin typeface="+mn-ea"/>
                <a:cs typeface="+mn-ea"/>
                <a:sym typeface="+mn-lt"/>
              </a:rPr>
              <a:t>组成部分</a:t>
            </a:r>
            <a:endParaRPr lang="en-US" altLang="zh-CN" sz="2400" dirty="0">
              <a:solidFill>
                <a:srgbClr val="C00000"/>
              </a:solidFill>
              <a:latin typeface="+mn-ea"/>
              <a:cs typeface="+mn-ea"/>
              <a:sym typeface="+mn-lt"/>
            </a:endParaRPr>
          </a:p>
          <a:p>
            <a:pPr>
              <a:lnSpc>
                <a:spcPct val="130000"/>
              </a:lnSpc>
              <a:spcBef>
                <a:spcPts val="600"/>
              </a:spcBef>
            </a:pPr>
            <a:r>
              <a:rPr lang="zh-CN" altLang="zh-CN" sz="2000" dirty="0" smtClean="0">
                <a:solidFill>
                  <a:schemeClr val="tx1">
                    <a:lumMod val="75000"/>
                    <a:lumOff val="25000"/>
                  </a:schemeClr>
                </a:solidFill>
                <a:latin typeface="+mn-ea"/>
                <a:cs typeface="+mn-ea"/>
                <a:sym typeface="+mn-lt"/>
              </a:rPr>
              <a:t>第五</a:t>
            </a:r>
            <a:r>
              <a:rPr lang="zh-CN" altLang="zh-CN" sz="2000" dirty="0">
                <a:solidFill>
                  <a:schemeClr val="tx1">
                    <a:lumMod val="75000"/>
                    <a:lumOff val="25000"/>
                  </a:schemeClr>
                </a:solidFill>
                <a:latin typeface="+mn-ea"/>
                <a:cs typeface="+mn-ea"/>
                <a:sym typeface="+mn-lt"/>
              </a:rPr>
              <a:t>，新时代中国特色社会主义思想和我们所从事的伟大事业、伟大实践是什么关系</a:t>
            </a:r>
            <a:r>
              <a:rPr lang="zh-CN" altLang="zh-CN" sz="2000" dirty="0" smtClean="0">
                <a:solidFill>
                  <a:schemeClr val="tx1">
                    <a:lumMod val="75000"/>
                    <a:lumOff val="25000"/>
                  </a:schemeClr>
                </a:solidFill>
                <a:latin typeface="+mn-ea"/>
                <a:cs typeface="+mn-ea"/>
                <a:sym typeface="+mn-lt"/>
              </a:rPr>
              <a:t>？</a:t>
            </a:r>
            <a:endParaRPr lang="en-US" altLang="zh-CN" sz="2000" dirty="0" smtClean="0">
              <a:solidFill>
                <a:schemeClr val="tx1">
                  <a:lumMod val="75000"/>
                  <a:lumOff val="25000"/>
                </a:schemeClr>
              </a:solidFill>
              <a:latin typeface="+mn-ea"/>
              <a:cs typeface="+mn-ea"/>
              <a:sym typeface="+mn-lt"/>
            </a:endParaRPr>
          </a:p>
          <a:p>
            <a:pPr>
              <a:lnSpc>
                <a:spcPct val="130000"/>
              </a:lnSpc>
              <a:spcBef>
                <a:spcPts val="600"/>
              </a:spcBef>
            </a:pPr>
            <a:r>
              <a:rPr lang="en-US" altLang="zh-CN" sz="2400" dirty="0" smtClean="0">
                <a:solidFill>
                  <a:srgbClr val="C00000"/>
                </a:solidFill>
                <a:latin typeface="+mn-ea"/>
                <a:cs typeface="+mn-ea"/>
                <a:sym typeface="+mn-lt"/>
              </a:rPr>
              <a:t>                      </a:t>
            </a:r>
            <a:r>
              <a:rPr lang="zh-CN" altLang="zh-CN" sz="2400" dirty="0" smtClean="0">
                <a:solidFill>
                  <a:srgbClr val="C00000"/>
                </a:solidFill>
                <a:latin typeface="+mn-ea"/>
                <a:cs typeface="+mn-ea"/>
                <a:sym typeface="+mn-lt"/>
              </a:rPr>
              <a:t>全党全国</a:t>
            </a:r>
            <a:r>
              <a:rPr lang="zh-CN" altLang="zh-CN" sz="2400" dirty="0">
                <a:solidFill>
                  <a:srgbClr val="C00000"/>
                </a:solidFill>
                <a:latin typeface="+mn-ea"/>
                <a:cs typeface="+mn-ea"/>
                <a:sym typeface="+mn-lt"/>
              </a:rPr>
              <a:t>人民为实现中华民族伟大复兴而奋斗的行动</a:t>
            </a:r>
            <a:r>
              <a:rPr lang="zh-CN" altLang="zh-CN" sz="2400" dirty="0" smtClean="0">
                <a:solidFill>
                  <a:srgbClr val="C00000"/>
                </a:solidFill>
                <a:latin typeface="+mn-ea"/>
                <a:cs typeface="+mn-ea"/>
                <a:sym typeface="+mn-lt"/>
              </a:rPr>
              <a:t>指南</a:t>
            </a:r>
            <a:endParaRPr lang="zh-CN" altLang="en-US" sz="2400" dirty="0">
              <a:solidFill>
                <a:srgbClr val="C00000"/>
              </a:solidFill>
              <a:latin typeface="+mn-ea"/>
              <a:cs typeface="+mn-ea"/>
              <a:sym typeface="+mn-lt"/>
            </a:endParaRPr>
          </a:p>
        </p:txBody>
      </p:sp>
      <p:sp>
        <p:nvSpPr>
          <p:cNvPr id="6" name="文本框 5"/>
          <p:cNvSpPr txBox="1">
            <a:spLocks noChangeArrowheads="1"/>
          </p:cNvSpPr>
          <p:nvPr/>
        </p:nvSpPr>
        <p:spPr bwMode="auto">
          <a:xfrm>
            <a:off x="1781614" y="300579"/>
            <a:ext cx="78995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新时代</a:t>
            </a:r>
            <a:r>
              <a:rPr lang="zh-CN" altLang="zh-CN" sz="3200" b="1" dirty="0">
                <a:solidFill>
                  <a:srgbClr val="D8060A"/>
                </a:solidFill>
                <a:latin typeface="微软雅黑" panose="020B0503020204020204" pitchFamily="34" charset="-122"/>
                <a:ea typeface="微软雅黑" panose="020B0503020204020204" pitchFamily="34" charset="-122"/>
                <a:sym typeface="+mn-lt"/>
              </a:rPr>
              <a:t>中国特色社会主义思想的</a:t>
            </a: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定位</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a:spLocks noChangeArrowheads="1"/>
          </p:cNvSpPr>
          <p:nvPr/>
        </p:nvSpPr>
        <p:spPr bwMode="auto">
          <a:xfrm>
            <a:off x="1781615" y="285191"/>
            <a:ext cx="46987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200" b="1" dirty="0" smtClean="0">
                <a:solidFill>
                  <a:srgbClr val="D8060A"/>
                </a:solidFill>
                <a:latin typeface="微软雅黑" panose="020B0503020204020204" pitchFamily="34" charset="-122"/>
                <a:ea typeface="微软雅黑" panose="020B0503020204020204" pitchFamily="34" charset="-122"/>
              </a:rPr>
              <a:t>新时代</a:t>
            </a:r>
            <a:r>
              <a:rPr lang="zh-CN" altLang="en-US" sz="3200" b="1" dirty="0">
                <a:solidFill>
                  <a:srgbClr val="D8060A"/>
                </a:solidFill>
                <a:latin typeface="微软雅黑" panose="020B0503020204020204" pitchFamily="34" charset="-122"/>
                <a:ea typeface="微软雅黑" panose="020B0503020204020204" pitchFamily="34" charset="-122"/>
              </a:rPr>
              <a:t>中国特色</a:t>
            </a:r>
            <a:r>
              <a:rPr lang="zh-CN" altLang="en-US" sz="3200" b="1" dirty="0" smtClean="0">
                <a:solidFill>
                  <a:srgbClr val="D8060A"/>
                </a:solidFill>
                <a:latin typeface="微软雅黑" panose="020B0503020204020204" pitchFamily="34" charset="-122"/>
                <a:ea typeface="微软雅黑" panose="020B0503020204020204" pitchFamily="34" charset="-122"/>
              </a:rPr>
              <a:t>社会主义</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
        <p:nvSpPr>
          <p:cNvPr id="5" name="矩形 4"/>
          <p:cNvSpPr/>
          <p:nvPr/>
        </p:nvSpPr>
        <p:spPr>
          <a:xfrm>
            <a:off x="1781615" y="983639"/>
            <a:ext cx="9052387"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lnSpc>
                <a:spcPct val="130000"/>
              </a:lnSpc>
              <a:spcBef>
                <a:spcPct val="0"/>
              </a:spcBef>
              <a:spcAft>
                <a:spcPct val="0"/>
              </a:spcAft>
            </a:pPr>
            <a:r>
              <a:rPr lang="zh-CN" altLang="zh-CN" sz="2400" b="1" dirty="0">
                <a:solidFill>
                  <a:schemeClr val="tx1">
                    <a:lumMod val="75000"/>
                    <a:lumOff val="25000"/>
                  </a:schemeClr>
                </a:solidFill>
                <a:latin typeface="微软雅黑" panose="020B0503020204020204" pitchFamily="34" charset="-122"/>
                <a:ea typeface="微软雅黑" panose="020B0503020204020204" pitchFamily="34" charset="-122"/>
              </a:rPr>
              <a:t>中国特色社会主义进入了</a:t>
            </a:r>
            <a:r>
              <a:rPr lang="zh-CN" altLang="zh-CN" sz="3200" b="1" dirty="0" smtClean="0">
                <a:solidFill>
                  <a:srgbClr val="C00000"/>
                </a:solidFill>
                <a:latin typeface="微软雅黑" panose="020B0503020204020204" pitchFamily="34" charset="-122"/>
                <a:ea typeface="微软雅黑" panose="020B0503020204020204" pitchFamily="34" charset="-122"/>
              </a:rPr>
              <a:t>新时代</a:t>
            </a: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rPr>
              <a:t>这</a:t>
            </a:r>
            <a:r>
              <a:rPr lang="zh-CN" altLang="zh-CN" sz="2400" b="1" dirty="0">
                <a:solidFill>
                  <a:schemeClr val="tx1">
                    <a:lumMod val="75000"/>
                    <a:lumOff val="25000"/>
                  </a:schemeClr>
                </a:solidFill>
                <a:latin typeface="微软雅黑" panose="020B0503020204020204" pitchFamily="34" charset="-122"/>
                <a:ea typeface="微软雅黑" panose="020B0503020204020204" pitchFamily="34" charset="-122"/>
              </a:rPr>
              <a:t>是我国发展新的历史方位。</a:t>
            </a:r>
          </a:p>
        </p:txBody>
      </p:sp>
      <p:sp>
        <p:nvSpPr>
          <p:cNvPr id="36" name="Rectangle 4"/>
          <p:cNvSpPr/>
          <p:nvPr/>
        </p:nvSpPr>
        <p:spPr bwMode="auto">
          <a:xfrm>
            <a:off x="2442814" y="4754007"/>
            <a:ext cx="2057227" cy="921623"/>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noAutofit/>
          </a:bodyPr>
          <a:lstStyle/>
          <a:p>
            <a:pPr algn="ctr" defTabSz="950595" fontAlgn="base">
              <a:lnSpc>
                <a:spcPct val="150000"/>
              </a:lnSpc>
              <a:spcBef>
                <a:spcPct val="0"/>
              </a:spcBef>
              <a:spcAft>
                <a:spcPct val="0"/>
              </a:spcAft>
            </a:pPr>
            <a:r>
              <a:rPr lang="zh-CN" altLang="en-US" sz="2600" b="1" dirty="0" smtClean="0">
                <a:gradFill>
                  <a:gsLst>
                    <a:gs pos="0">
                      <a:srgbClr val="FFFFFF"/>
                    </a:gs>
                    <a:gs pos="100000">
                      <a:srgbClr val="FFFFFF"/>
                    </a:gs>
                  </a:gsLst>
                  <a:lin ang="5400000" scaled="0"/>
                </a:gradFill>
                <a:latin typeface="+mn-ea"/>
                <a:cs typeface="Segoe UI" panose="020B0502040204020203" pitchFamily="34" charset="0"/>
              </a:rPr>
              <a:t>重大判断</a:t>
            </a:r>
            <a:endParaRPr lang="zh-CN" altLang="en-US" sz="2600" b="1" dirty="0">
              <a:gradFill>
                <a:gsLst>
                  <a:gs pos="0">
                    <a:srgbClr val="FFFFFF"/>
                  </a:gs>
                  <a:gs pos="100000">
                    <a:srgbClr val="FFFFFF"/>
                  </a:gs>
                </a:gsLst>
                <a:lin ang="5400000" scaled="0"/>
              </a:gradFill>
              <a:latin typeface="+mn-ea"/>
              <a:cs typeface="Segoe UI" panose="020B0502040204020203" pitchFamily="34" charset="0"/>
            </a:endParaRPr>
          </a:p>
        </p:txBody>
      </p:sp>
      <p:sp>
        <p:nvSpPr>
          <p:cNvPr id="37" name="Rectangle 17"/>
          <p:cNvSpPr/>
          <p:nvPr/>
        </p:nvSpPr>
        <p:spPr bwMode="auto">
          <a:xfrm>
            <a:off x="4920867" y="4754007"/>
            <a:ext cx="2057227" cy="921623"/>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noAutofit/>
          </a:bodyPr>
          <a:lstStyle/>
          <a:p>
            <a:pPr algn="ctr" defTabSz="950595" fontAlgn="base">
              <a:lnSpc>
                <a:spcPct val="150000"/>
              </a:lnSpc>
              <a:spcBef>
                <a:spcPct val="0"/>
              </a:spcBef>
              <a:spcAft>
                <a:spcPct val="0"/>
              </a:spcAft>
            </a:pPr>
            <a:r>
              <a:rPr lang="zh-CN" altLang="en-US" sz="2600" b="1" dirty="0">
                <a:gradFill>
                  <a:gsLst>
                    <a:gs pos="0">
                      <a:srgbClr val="FFFFFF"/>
                    </a:gs>
                    <a:gs pos="100000">
                      <a:srgbClr val="FFFFFF"/>
                    </a:gs>
                  </a:gsLst>
                  <a:lin ang="5400000" scaled="0"/>
                </a:gradFill>
                <a:latin typeface="+mn-ea"/>
                <a:cs typeface="Segoe UI" panose="020B0502040204020203" pitchFamily="34" charset="0"/>
              </a:rPr>
              <a:t>重要主题</a:t>
            </a:r>
          </a:p>
        </p:txBody>
      </p:sp>
      <p:sp>
        <p:nvSpPr>
          <p:cNvPr id="38" name="Rectangle 18"/>
          <p:cNvSpPr/>
          <p:nvPr/>
        </p:nvSpPr>
        <p:spPr bwMode="auto">
          <a:xfrm>
            <a:off x="7398920" y="4754007"/>
            <a:ext cx="2057227" cy="92162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49217" rIns="0" bIns="149217" numCol="1" spcCol="0" rtlCol="0" fromWordArt="0" anchor="ctr" anchorCtr="0" forceAA="0" compatLnSpc="1">
            <a:noAutofit/>
          </a:bodyPr>
          <a:lstStyle/>
          <a:p>
            <a:pPr algn="ctr" defTabSz="950595" fontAlgn="base">
              <a:lnSpc>
                <a:spcPct val="150000"/>
              </a:lnSpc>
              <a:spcBef>
                <a:spcPct val="0"/>
              </a:spcBef>
              <a:spcAft>
                <a:spcPct val="0"/>
              </a:spcAft>
            </a:pPr>
            <a:r>
              <a:rPr lang="zh-CN" altLang="en-US" sz="2600" b="1" dirty="0">
                <a:gradFill>
                  <a:gsLst>
                    <a:gs pos="0">
                      <a:srgbClr val="FFFFFF"/>
                    </a:gs>
                    <a:gs pos="100000">
                      <a:srgbClr val="FFFFFF"/>
                    </a:gs>
                  </a:gsLst>
                  <a:lin ang="5400000" scaled="0"/>
                </a:gradFill>
                <a:latin typeface="+mn-ea"/>
                <a:cs typeface="Segoe UI" panose="020B0502040204020203" pitchFamily="34" charset="0"/>
              </a:rPr>
              <a:t>贯穿主线</a:t>
            </a:r>
          </a:p>
        </p:txBody>
      </p:sp>
      <p:grpSp>
        <p:nvGrpSpPr>
          <p:cNvPr id="6" name="组合 5"/>
          <p:cNvGrpSpPr/>
          <p:nvPr/>
        </p:nvGrpSpPr>
        <p:grpSpPr>
          <a:xfrm>
            <a:off x="4232884" y="2687167"/>
            <a:ext cx="2959992" cy="991667"/>
            <a:chOff x="4548890" y="2561947"/>
            <a:chExt cx="2959992" cy="991667"/>
          </a:xfrm>
        </p:grpSpPr>
        <p:sp>
          <p:nvSpPr>
            <p:cNvPr id="12" name="Freeform 5"/>
            <p:cNvSpPr>
              <a:spLocks noEditPoints="1"/>
            </p:cNvSpPr>
            <p:nvPr/>
          </p:nvSpPr>
          <p:spPr bwMode="auto">
            <a:xfrm>
              <a:off x="4548890" y="2561947"/>
              <a:ext cx="777240" cy="991667"/>
            </a:xfrm>
            <a:custGeom>
              <a:avLst/>
              <a:gdLst>
                <a:gd name="T0" fmla="*/ 2923 w 3075"/>
                <a:gd name="T1" fmla="*/ 0 h 3746"/>
                <a:gd name="T2" fmla="*/ 3075 w 3075"/>
                <a:gd name="T3" fmla="*/ 152 h 3746"/>
                <a:gd name="T4" fmla="*/ 3075 w 3075"/>
                <a:gd name="T5" fmla="*/ 3442 h 3746"/>
                <a:gd name="T6" fmla="*/ 2822 w 3075"/>
                <a:gd name="T7" fmla="*/ 3442 h 3746"/>
                <a:gd name="T8" fmla="*/ 316 w 3075"/>
                <a:gd name="T9" fmla="*/ 228 h 3746"/>
                <a:gd name="T10" fmla="*/ 316 w 3075"/>
                <a:gd name="T11" fmla="*/ 0 h 3746"/>
                <a:gd name="T12" fmla="*/ 152 w 3075"/>
                <a:gd name="T13" fmla="*/ 304 h 3746"/>
                <a:gd name="T14" fmla="*/ 2759 w 3075"/>
                <a:gd name="T15" fmla="*/ 304 h 3746"/>
                <a:gd name="T16" fmla="*/ 2759 w 3075"/>
                <a:gd name="T17" fmla="*/ 3594 h 3746"/>
                <a:gd name="T18" fmla="*/ 2607 w 3075"/>
                <a:gd name="T19" fmla="*/ 3746 h 3746"/>
                <a:gd name="T20" fmla="*/ 823 w 3075"/>
                <a:gd name="T21" fmla="*/ 3746 h 3746"/>
                <a:gd name="T22" fmla="*/ 63 w 3075"/>
                <a:gd name="T23" fmla="*/ 3176 h 3746"/>
                <a:gd name="T24" fmla="*/ 0 w 3075"/>
                <a:gd name="T25" fmla="*/ 3062 h 3746"/>
                <a:gd name="T26" fmla="*/ 0 w 3075"/>
                <a:gd name="T27" fmla="*/ 304 h 3746"/>
                <a:gd name="T28" fmla="*/ 291 w 3075"/>
                <a:gd name="T29" fmla="*/ 2910 h 3746"/>
                <a:gd name="T30" fmla="*/ 734 w 3075"/>
                <a:gd name="T31" fmla="*/ 2746 h 3746"/>
                <a:gd name="T32" fmla="*/ 810 w 3075"/>
                <a:gd name="T33" fmla="*/ 2797 h 3746"/>
                <a:gd name="T34" fmla="*/ 2468 w 3075"/>
                <a:gd name="T35" fmla="*/ 3455 h 3746"/>
                <a:gd name="T36" fmla="*/ 291 w 3075"/>
                <a:gd name="T37" fmla="*/ 582 h 3746"/>
                <a:gd name="T38" fmla="*/ 861 w 3075"/>
                <a:gd name="T39" fmla="*/ 3404 h 3746"/>
                <a:gd name="T40" fmla="*/ 709 w 3075"/>
                <a:gd name="T41" fmla="*/ 2885 h 3746"/>
                <a:gd name="T42" fmla="*/ 861 w 3075"/>
                <a:gd name="T43" fmla="*/ 3404 h 3746"/>
                <a:gd name="T44" fmla="*/ 1093 w 3075"/>
                <a:gd name="T45" fmla="*/ 1194 h 3746"/>
                <a:gd name="T46" fmla="*/ 1251 w 3075"/>
                <a:gd name="T47" fmla="*/ 1033 h 3746"/>
                <a:gd name="T48" fmla="*/ 1088 w 3075"/>
                <a:gd name="T49" fmla="*/ 1000 h 3746"/>
                <a:gd name="T50" fmla="*/ 1375 w 3075"/>
                <a:gd name="T51" fmla="*/ 802 h 3746"/>
                <a:gd name="T52" fmla="*/ 1339 w 3075"/>
                <a:gd name="T53" fmla="*/ 944 h 3746"/>
                <a:gd name="T54" fmla="*/ 1388 w 3075"/>
                <a:gd name="T55" fmla="*/ 711 h 3746"/>
                <a:gd name="T56" fmla="*/ 1728 w 3075"/>
                <a:gd name="T57" fmla="*/ 1336 h 3746"/>
                <a:gd name="T58" fmla="*/ 1578 w 3075"/>
                <a:gd name="T59" fmla="*/ 1356 h 3746"/>
                <a:gd name="T60" fmla="*/ 1102 w 3075"/>
                <a:gd name="T61" fmla="*/ 1405 h 3746"/>
                <a:gd name="T62" fmla="*/ 1093 w 3075"/>
                <a:gd name="T63" fmla="*/ 1307 h 3746"/>
                <a:gd name="T64" fmla="*/ 2284 w 3075"/>
                <a:gd name="T65" fmla="*/ 1578 h 3746"/>
                <a:gd name="T66" fmla="*/ 387 w 3075"/>
                <a:gd name="T67" fmla="*/ 1630 h 3746"/>
                <a:gd name="T68" fmla="*/ 439 w 3075"/>
                <a:gd name="T69" fmla="*/ 1682 h 3746"/>
                <a:gd name="T70" fmla="*/ 2336 w 3075"/>
                <a:gd name="T71" fmla="*/ 1630 h 3746"/>
                <a:gd name="T72" fmla="*/ 2284 w 3075"/>
                <a:gd name="T73" fmla="*/ 1578 h 3746"/>
                <a:gd name="T74" fmla="*/ 439 w 3075"/>
                <a:gd name="T75" fmla="*/ 1833 h 3746"/>
                <a:gd name="T76" fmla="*/ 387 w 3075"/>
                <a:gd name="T77" fmla="*/ 1885 h 3746"/>
                <a:gd name="T78" fmla="*/ 2284 w 3075"/>
                <a:gd name="T79" fmla="*/ 1937 h 3746"/>
                <a:gd name="T80" fmla="*/ 2336 w 3075"/>
                <a:gd name="T81" fmla="*/ 1885 h 3746"/>
                <a:gd name="T82" fmla="*/ 2284 w 3075"/>
                <a:gd name="T83" fmla="*/ 2088 h 3746"/>
                <a:gd name="T84" fmla="*/ 387 w 3075"/>
                <a:gd name="T85" fmla="*/ 2140 h 3746"/>
                <a:gd name="T86" fmla="*/ 439 w 3075"/>
                <a:gd name="T87" fmla="*/ 2191 h 3746"/>
                <a:gd name="T88" fmla="*/ 2336 w 3075"/>
                <a:gd name="T89" fmla="*/ 2140 h 3746"/>
                <a:gd name="T90" fmla="*/ 2284 w 3075"/>
                <a:gd name="T91" fmla="*/ 2088 h 3746"/>
                <a:gd name="T92" fmla="*/ 439 w 3075"/>
                <a:gd name="T93" fmla="*/ 2342 h 3746"/>
                <a:gd name="T94" fmla="*/ 387 w 3075"/>
                <a:gd name="T95" fmla="*/ 2394 h 3746"/>
                <a:gd name="T96" fmla="*/ 2284 w 3075"/>
                <a:gd name="T97" fmla="*/ 2446 h 3746"/>
                <a:gd name="T98" fmla="*/ 2336 w 3075"/>
                <a:gd name="T99" fmla="*/ 2394 h 3746"/>
                <a:gd name="T100" fmla="*/ 2284 w 3075"/>
                <a:gd name="T101" fmla="*/ 2597 h 3746"/>
                <a:gd name="T102" fmla="*/ 387 w 3075"/>
                <a:gd name="T103" fmla="*/ 2649 h 3746"/>
                <a:gd name="T104" fmla="*/ 439 w 3075"/>
                <a:gd name="T105" fmla="*/ 2701 h 3746"/>
                <a:gd name="T106" fmla="*/ 2336 w 3075"/>
                <a:gd name="T107" fmla="*/ 2649 h 3746"/>
                <a:gd name="T108" fmla="*/ 2284 w 3075"/>
                <a:gd name="T109" fmla="*/ 2597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75" h="3746">
                  <a:moveTo>
                    <a:pt x="468" y="0"/>
                  </a:moveTo>
                  <a:lnTo>
                    <a:pt x="2923" y="0"/>
                  </a:lnTo>
                  <a:lnTo>
                    <a:pt x="3075" y="0"/>
                  </a:lnTo>
                  <a:lnTo>
                    <a:pt x="3075" y="152"/>
                  </a:lnTo>
                  <a:lnTo>
                    <a:pt x="3075" y="3303"/>
                  </a:lnTo>
                  <a:lnTo>
                    <a:pt x="3075" y="3442"/>
                  </a:lnTo>
                  <a:lnTo>
                    <a:pt x="2923" y="3442"/>
                  </a:lnTo>
                  <a:lnTo>
                    <a:pt x="2822" y="3442"/>
                  </a:lnTo>
                  <a:lnTo>
                    <a:pt x="2822" y="228"/>
                  </a:lnTo>
                  <a:lnTo>
                    <a:pt x="316" y="228"/>
                  </a:lnTo>
                  <a:lnTo>
                    <a:pt x="316" y="152"/>
                  </a:lnTo>
                  <a:lnTo>
                    <a:pt x="316" y="0"/>
                  </a:lnTo>
                  <a:lnTo>
                    <a:pt x="468" y="0"/>
                  </a:lnTo>
                  <a:close/>
                  <a:moveTo>
                    <a:pt x="152" y="304"/>
                  </a:moveTo>
                  <a:lnTo>
                    <a:pt x="2607" y="304"/>
                  </a:lnTo>
                  <a:lnTo>
                    <a:pt x="2759" y="304"/>
                  </a:lnTo>
                  <a:lnTo>
                    <a:pt x="2759" y="443"/>
                  </a:lnTo>
                  <a:lnTo>
                    <a:pt x="2759" y="3594"/>
                  </a:lnTo>
                  <a:lnTo>
                    <a:pt x="2759" y="3746"/>
                  </a:lnTo>
                  <a:lnTo>
                    <a:pt x="2607" y="3746"/>
                  </a:lnTo>
                  <a:lnTo>
                    <a:pt x="873" y="3746"/>
                  </a:lnTo>
                  <a:lnTo>
                    <a:pt x="823" y="3746"/>
                  </a:lnTo>
                  <a:lnTo>
                    <a:pt x="785" y="3708"/>
                  </a:lnTo>
                  <a:lnTo>
                    <a:pt x="63" y="3176"/>
                  </a:lnTo>
                  <a:lnTo>
                    <a:pt x="0" y="3126"/>
                  </a:lnTo>
                  <a:lnTo>
                    <a:pt x="0" y="3062"/>
                  </a:lnTo>
                  <a:lnTo>
                    <a:pt x="0" y="443"/>
                  </a:lnTo>
                  <a:lnTo>
                    <a:pt x="0" y="304"/>
                  </a:lnTo>
                  <a:lnTo>
                    <a:pt x="152" y="304"/>
                  </a:lnTo>
                  <a:close/>
                  <a:moveTo>
                    <a:pt x="291" y="2910"/>
                  </a:moveTo>
                  <a:lnTo>
                    <a:pt x="291" y="2910"/>
                  </a:lnTo>
                  <a:lnTo>
                    <a:pt x="734" y="2746"/>
                  </a:lnTo>
                  <a:lnTo>
                    <a:pt x="797" y="2733"/>
                  </a:lnTo>
                  <a:lnTo>
                    <a:pt x="810" y="2797"/>
                  </a:lnTo>
                  <a:lnTo>
                    <a:pt x="1000" y="3455"/>
                  </a:lnTo>
                  <a:lnTo>
                    <a:pt x="2468" y="3455"/>
                  </a:lnTo>
                  <a:lnTo>
                    <a:pt x="2468" y="582"/>
                  </a:lnTo>
                  <a:lnTo>
                    <a:pt x="291" y="582"/>
                  </a:lnTo>
                  <a:lnTo>
                    <a:pt x="291" y="2910"/>
                  </a:lnTo>
                  <a:close/>
                  <a:moveTo>
                    <a:pt x="861" y="3404"/>
                  </a:moveTo>
                  <a:lnTo>
                    <a:pt x="861" y="3404"/>
                  </a:lnTo>
                  <a:lnTo>
                    <a:pt x="709" y="2885"/>
                  </a:lnTo>
                  <a:lnTo>
                    <a:pt x="342" y="3024"/>
                  </a:lnTo>
                  <a:lnTo>
                    <a:pt x="861" y="3404"/>
                  </a:lnTo>
                  <a:close/>
                  <a:moveTo>
                    <a:pt x="1042" y="1246"/>
                  </a:moveTo>
                  <a:lnTo>
                    <a:pt x="1093" y="1194"/>
                  </a:lnTo>
                  <a:cubicBezTo>
                    <a:pt x="1200" y="1287"/>
                    <a:pt x="1325" y="1347"/>
                    <a:pt x="1485" y="1270"/>
                  </a:cubicBezTo>
                  <a:lnTo>
                    <a:pt x="1251" y="1033"/>
                  </a:lnTo>
                  <a:lnTo>
                    <a:pt x="1187" y="1098"/>
                  </a:lnTo>
                  <a:lnTo>
                    <a:pt x="1088" y="1000"/>
                  </a:lnTo>
                  <a:lnTo>
                    <a:pt x="1263" y="822"/>
                  </a:lnTo>
                  <a:cubicBezTo>
                    <a:pt x="1288" y="835"/>
                    <a:pt x="1329" y="836"/>
                    <a:pt x="1375" y="802"/>
                  </a:cubicBezTo>
                  <a:lnTo>
                    <a:pt x="1426" y="853"/>
                  </a:lnTo>
                  <a:lnTo>
                    <a:pt x="1339" y="944"/>
                  </a:lnTo>
                  <a:lnTo>
                    <a:pt x="1575" y="1182"/>
                  </a:lnTo>
                  <a:cubicBezTo>
                    <a:pt x="1663" y="1033"/>
                    <a:pt x="1591" y="812"/>
                    <a:pt x="1388" y="711"/>
                  </a:cubicBezTo>
                  <a:cubicBezTo>
                    <a:pt x="1588" y="720"/>
                    <a:pt x="1848" y="950"/>
                    <a:pt x="1664" y="1270"/>
                  </a:cubicBezTo>
                  <a:lnTo>
                    <a:pt x="1728" y="1336"/>
                  </a:lnTo>
                  <a:lnTo>
                    <a:pt x="1644" y="1418"/>
                  </a:lnTo>
                  <a:lnTo>
                    <a:pt x="1578" y="1356"/>
                  </a:lnTo>
                  <a:cubicBezTo>
                    <a:pt x="1408" y="1448"/>
                    <a:pt x="1253" y="1438"/>
                    <a:pt x="1131" y="1341"/>
                  </a:cubicBezTo>
                  <a:cubicBezTo>
                    <a:pt x="1138" y="1364"/>
                    <a:pt x="1124" y="1390"/>
                    <a:pt x="1102" y="1405"/>
                  </a:cubicBezTo>
                  <a:cubicBezTo>
                    <a:pt x="1076" y="1422"/>
                    <a:pt x="1047" y="1416"/>
                    <a:pt x="1030" y="1392"/>
                  </a:cubicBezTo>
                  <a:cubicBezTo>
                    <a:pt x="1002" y="1349"/>
                    <a:pt x="1048" y="1297"/>
                    <a:pt x="1093" y="1307"/>
                  </a:cubicBezTo>
                  <a:cubicBezTo>
                    <a:pt x="1075" y="1289"/>
                    <a:pt x="1058" y="1268"/>
                    <a:pt x="1042" y="1246"/>
                  </a:cubicBezTo>
                  <a:close/>
                  <a:moveTo>
                    <a:pt x="2284" y="1578"/>
                  </a:moveTo>
                  <a:lnTo>
                    <a:pt x="439" y="1578"/>
                  </a:lnTo>
                  <a:cubicBezTo>
                    <a:pt x="411" y="1578"/>
                    <a:pt x="387" y="1602"/>
                    <a:pt x="387" y="1630"/>
                  </a:cubicBezTo>
                  <a:lnTo>
                    <a:pt x="387" y="1630"/>
                  </a:lnTo>
                  <a:cubicBezTo>
                    <a:pt x="387" y="1659"/>
                    <a:pt x="411" y="1682"/>
                    <a:pt x="439" y="1682"/>
                  </a:cubicBezTo>
                  <a:lnTo>
                    <a:pt x="2284" y="1682"/>
                  </a:lnTo>
                  <a:cubicBezTo>
                    <a:pt x="2313" y="1682"/>
                    <a:pt x="2336" y="1659"/>
                    <a:pt x="2336" y="1630"/>
                  </a:cubicBezTo>
                  <a:lnTo>
                    <a:pt x="2336" y="1630"/>
                  </a:lnTo>
                  <a:cubicBezTo>
                    <a:pt x="2336" y="1602"/>
                    <a:pt x="2313" y="1578"/>
                    <a:pt x="2284" y="1578"/>
                  </a:cubicBezTo>
                  <a:close/>
                  <a:moveTo>
                    <a:pt x="2284" y="1833"/>
                  </a:moveTo>
                  <a:lnTo>
                    <a:pt x="439" y="1833"/>
                  </a:lnTo>
                  <a:cubicBezTo>
                    <a:pt x="411" y="1833"/>
                    <a:pt x="387" y="1856"/>
                    <a:pt x="387" y="1885"/>
                  </a:cubicBezTo>
                  <a:lnTo>
                    <a:pt x="387" y="1885"/>
                  </a:lnTo>
                  <a:cubicBezTo>
                    <a:pt x="387" y="1913"/>
                    <a:pt x="411" y="1937"/>
                    <a:pt x="439" y="1937"/>
                  </a:cubicBezTo>
                  <a:lnTo>
                    <a:pt x="2284" y="1937"/>
                  </a:lnTo>
                  <a:cubicBezTo>
                    <a:pt x="2313" y="1937"/>
                    <a:pt x="2336" y="1913"/>
                    <a:pt x="2336" y="1885"/>
                  </a:cubicBezTo>
                  <a:lnTo>
                    <a:pt x="2336" y="1885"/>
                  </a:lnTo>
                  <a:cubicBezTo>
                    <a:pt x="2336" y="1856"/>
                    <a:pt x="2313" y="1833"/>
                    <a:pt x="2284" y="1833"/>
                  </a:cubicBezTo>
                  <a:close/>
                  <a:moveTo>
                    <a:pt x="2284" y="2088"/>
                  </a:moveTo>
                  <a:lnTo>
                    <a:pt x="439" y="2088"/>
                  </a:lnTo>
                  <a:cubicBezTo>
                    <a:pt x="411" y="2088"/>
                    <a:pt x="387" y="2111"/>
                    <a:pt x="387" y="2140"/>
                  </a:cubicBezTo>
                  <a:lnTo>
                    <a:pt x="387" y="2140"/>
                  </a:lnTo>
                  <a:cubicBezTo>
                    <a:pt x="387" y="2168"/>
                    <a:pt x="411" y="2191"/>
                    <a:pt x="439" y="2191"/>
                  </a:cubicBezTo>
                  <a:lnTo>
                    <a:pt x="2284" y="2191"/>
                  </a:lnTo>
                  <a:cubicBezTo>
                    <a:pt x="2313" y="2191"/>
                    <a:pt x="2336" y="2168"/>
                    <a:pt x="2336" y="2140"/>
                  </a:cubicBezTo>
                  <a:lnTo>
                    <a:pt x="2336" y="2140"/>
                  </a:lnTo>
                  <a:cubicBezTo>
                    <a:pt x="2336" y="2111"/>
                    <a:pt x="2313" y="2088"/>
                    <a:pt x="2284" y="2088"/>
                  </a:cubicBezTo>
                  <a:close/>
                  <a:moveTo>
                    <a:pt x="2284" y="2342"/>
                  </a:moveTo>
                  <a:lnTo>
                    <a:pt x="439" y="2342"/>
                  </a:lnTo>
                  <a:cubicBezTo>
                    <a:pt x="411" y="2342"/>
                    <a:pt x="387" y="2366"/>
                    <a:pt x="387" y="2394"/>
                  </a:cubicBezTo>
                  <a:lnTo>
                    <a:pt x="387" y="2394"/>
                  </a:lnTo>
                  <a:cubicBezTo>
                    <a:pt x="387" y="2423"/>
                    <a:pt x="411" y="2446"/>
                    <a:pt x="439" y="2446"/>
                  </a:cubicBezTo>
                  <a:lnTo>
                    <a:pt x="2284" y="2446"/>
                  </a:lnTo>
                  <a:cubicBezTo>
                    <a:pt x="2313" y="2446"/>
                    <a:pt x="2336" y="2423"/>
                    <a:pt x="2336" y="2394"/>
                  </a:cubicBezTo>
                  <a:lnTo>
                    <a:pt x="2336" y="2394"/>
                  </a:lnTo>
                  <a:cubicBezTo>
                    <a:pt x="2336" y="2366"/>
                    <a:pt x="2313" y="2342"/>
                    <a:pt x="2284" y="2342"/>
                  </a:cubicBezTo>
                  <a:close/>
                  <a:moveTo>
                    <a:pt x="2284" y="2597"/>
                  </a:moveTo>
                  <a:lnTo>
                    <a:pt x="439" y="2597"/>
                  </a:lnTo>
                  <a:cubicBezTo>
                    <a:pt x="411" y="2597"/>
                    <a:pt x="387" y="2620"/>
                    <a:pt x="387" y="2649"/>
                  </a:cubicBezTo>
                  <a:lnTo>
                    <a:pt x="387" y="2649"/>
                  </a:lnTo>
                  <a:cubicBezTo>
                    <a:pt x="387" y="2677"/>
                    <a:pt x="411" y="2701"/>
                    <a:pt x="439" y="2701"/>
                  </a:cubicBezTo>
                  <a:lnTo>
                    <a:pt x="2284" y="2701"/>
                  </a:lnTo>
                  <a:cubicBezTo>
                    <a:pt x="2313" y="2701"/>
                    <a:pt x="2336" y="2677"/>
                    <a:pt x="2336" y="2649"/>
                  </a:cubicBezTo>
                  <a:lnTo>
                    <a:pt x="2336" y="2649"/>
                  </a:lnTo>
                  <a:cubicBezTo>
                    <a:pt x="2336" y="2620"/>
                    <a:pt x="2313" y="2597"/>
                    <a:pt x="2284" y="2597"/>
                  </a:cubicBezTo>
                  <a:close/>
                </a:path>
              </a:pathLst>
            </a:custGeom>
            <a:solidFill>
              <a:srgbClr val="D8060A"/>
            </a:solidFill>
            <a:ln>
              <a:noFill/>
            </a:ln>
          </p:spPr>
          <p:txBody>
            <a:bodyPr vert="horz" wrap="square" lIns="91440" tIns="45720" rIns="91440" bIns="45720" numCol="1" anchor="t" anchorCtr="0" compatLnSpc="1"/>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latin typeface="+mn-lt"/>
                <a:ea typeface="+mn-ea"/>
                <a:cs typeface="+mn-ea"/>
                <a:sym typeface="+mn-lt"/>
              </a:endParaRPr>
            </a:p>
          </p:txBody>
        </p:sp>
        <p:sp>
          <p:nvSpPr>
            <p:cNvPr id="44" name="Rectangle 17"/>
            <p:cNvSpPr/>
            <p:nvPr/>
          </p:nvSpPr>
          <p:spPr bwMode="auto">
            <a:xfrm>
              <a:off x="5314700" y="2601476"/>
              <a:ext cx="2194182" cy="850384"/>
            </a:xfrm>
            <a:prstGeom prst="rect">
              <a:avLst/>
            </a:prstGeom>
            <a:noFill/>
            <a:ln w="28575">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noAutofit/>
            </a:bodyPr>
            <a:lstStyle/>
            <a:p>
              <a:pPr defTabSz="950595" fontAlgn="base">
                <a:lnSpc>
                  <a:spcPct val="90000"/>
                </a:lnSpc>
                <a:spcBef>
                  <a:spcPct val="0"/>
                </a:spcBef>
                <a:spcAft>
                  <a:spcPct val="0"/>
                </a:spcAft>
              </a:pPr>
              <a:r>
                <a:rPr lang="zh-CN" altLang="en-US" sz="2800" b="1" dirty="0">
                  <a:solidFill>
                    <a:srgbClr val="C00000"/>
                  </a:solidFill>
                  <a:latin typeface="微软雅黑" panose="020B0503020204020204" pitchFamily="34" charset="-122"/>
                  <a:cs typeface="Segoe UI" panose="020B0502040204020203" pitchFamily="34" charset="0"/>
                </a:rPr>
                <a:t>十九大</a:t>
              </a:r>
              <a:r>
                <a:rPr lang="zh-CN" altLang="en-US" sz="2800" b="1" dirty="0" smtClean="0">
                  <a:solidFill>
                    <a:srgbClr val="C00000"/>
                  </a:solidFill>
                  <a:latin typeface="微软雅黑" panose="020B0503020204020204" pitchFamily="34" charset="-122"/>
                  <a:cs typeface="Segoe UI" panose="020B0502040204020203" pitchFamily="34" charset="0"/>
                </a:rPr>
                <a:t>报告</a:t>
              </a:r>
              <a:endParaRPr lang="zh-CN" altLang="en-US" sz="2800" b="1" dirty="0">
                <a:solidFill>
                  <a:srgbClr val="C00000"/>
                </a:solidFill>
                <a:latin typeface="微软雅黑" panose="020B0503020204020204" pitchFamily="34" charset="-122"/>
                <a:cs typeface="Segoe UI" panose="020B0502040204020203" pitchFamily="34" charset="0"/>
              </a:endParaRPr>
            </a:p>
          </p:txBody>
        </p:sp>
      </p:grpSp>
      <p:sp>
        <p:nvSpPr>
          <p:cNvPr id="45" name="下箭头 44"/>
          <p:cNvSpPr/>
          <p:nvPr/>
        </p:nvSpPr>
        <p:spPr>
          <a:xfrm>
            <a:off x="5680844" y="1799327"/>
            <a:ext cx="521686" cy="831944"/>
          </a:xfrm>
          <a:prstGeom prst="downArrow">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52" name="下箭头 51"/>
          <p:cNvSpPr/>
          <p:nvPr/>
        </p:nvSpPr>
        <p:spPr>
          <a:xfrm rot="3107725">
            <a:off x="4714644" y="3670732"/>
            <a:ext cx="521686" cy="1117076"/>
          </a:xfrm>
          <a:prstGeom prst="downArrow">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53" name="下箭头 52"/>
          <p:cNvSpPr/>
          <p:nvPr/>
        </p:nvSpPr>
        <p:spPr>
          <a:xfrm>
            <a:off x="5680844" y="3816397"/>
            <a:ext cx="521686" cy="938070"/>
          </a:xfrm>
          <a:prstGeom prst="downArrow">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54" name="下箭头 53"/>
          <p:cNvSpPr/>
          <p:nvPr/>
        </p:nvSpPr>
        <p:spPr>
          <a:xfrm rot="18784916">
            <a:off x="6682058" y="3692196"/>
            <a:ext cx="521686" cy="1120239"/>
          </a:xfrm>
          <a:prstGeom prst="downArrow">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cxnSp>
        <p:nvCxnSpPr>
          <p:cNvPr id="55" name="直接连接符 54"/>
          <p:cNvCxnSpPr/>
          <p:nvPr/>
        </p:nvCxnSpPr>
        <p:spPr>
          <a:xfrm flipV="1">
            <a:off x="1542089" y="1716410"/>
            <a:ext cx="9108536" cy="8424"/>
          </a:xfrm>
          <a:prstGeom prst="line">
            <a:avLst/>
          </a:prstGeom>
          <a:ln w="28575">
            <a:solidFill>
              <a:srgbClr val="D8060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r="47036" b="75016"/>
          <a:stretch>
            <a:fillRect/>
          </a:stretch>
        </p:blipFill>
        <p:spPr>
          <a:xfrm>
            <a:off x="0" y="-1"/>
            <a:ext cx="6457361" cy="1522784"/>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38815" t="69371"/>
          <a:stretch>
            <a:fillRect/>
          </a:stretch>
        </p:blipFill>
        <p:spPr>
          <a:xfrm>
            <a:off x="4732256" y="4991137"/>
            <a:ext cx="7459744" cy="1866863"/>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26375" r="47191"/>
          <a:stretch>
            <a:fillRect/>
          </a:stretch>
        </p:blipFill>
        <p:spPr>
          <a:xfrm>
            <a:off x="0" y="2370487"/>
            <a:ext cx="6438507" cy="4487514"/>
          </a:xfrm>
          <a:prstGeom prst="rect">
            <a:avLst/>
          </a:prstGeom>
        </p:spPr>
      </p:pic>
      <p:grpSp>
        <p:nvGrpSpPr>
          <p:cNvPr id="30" name="组合 29"/>
          <p:cNvGrpSpPr/>
          <p:nvPr/>
        </p:nvGrpSpPr>
        <p:grpSpPr>
          <a:xfrm>
            <a:off x="5750771" y="1876369"/>
            <a:ext cx="1964528" cy="1002509"/>
            <a:chOff x="5090838" y="1334805"/>
            <a:chExt cx="1964528" cy="1002509"/>
          </a:xfrm>
        </p:grpSpPr>
        <p:sp>
          <p:nvSpPr>
            <p:cNvPr id="31" name="Freeform 8"/>
            <p:cNvSpPr/>
            <p:nvPr/>
          </p:nvSpPr>
          <p:spPr bwMode="auto">
            <a:xfrm>
              <a:off x="5144417" y="1396720"/>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2" name="Oval 9"/>
            <p:cNvSpPr>
              <a:spLocks noChangeArrowheads="1"/>
            </p:cNvSpPr>
            <p:nvPr/>
          </p:nvSpPr>
          <p:spPr bwMode="auto">
            <a:xfrm>
              <a:off x="6950591" y="1334805"/>
              <a:ext cx="104775" cy="104775"/>
            </a:xfrm>
            <a:prstGeom prst="ellipse">
              <a:avLst/>
            </a:prstGeom>
            <a:solidFill>
              <a:srgbClr val="DB201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b="1">
                <a:latin typeface="方正姚体" panose="02010601030101010101" pitchFamily="2" charset="-122"/>
                <a:ea typeface="方正姚体" panose="02010601030101010101" pitchFamily="2" charset="-122"/>
              </a:endParaRPr>
            </a:p>
          </p:txBody>
        </p:sp>
        <p:sp>
          <p:nvSpPr>
            <p:cNvPr id="33" name="Oval 10"/>
            <p:cNvSpPr>
              <a:spLocks noChangeArrowheads="1"/>
            </p:cNvSpPr>
            <p:nvPr/>
          </p:nvSpPr>
          <p:spPr bwMode="auto">
            <a:xfrm>
              <a:off x="5090838" y="1334805"/>
              <a:ext cx="103585" cy="104775"/>
            </a:xfrm>
            <a:prstGeom prst="ellipse">
              <a:avLst/>
            </a:prstGeom>
            <a:solidFill>
              <a:srgbClr val="DB201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b="1">
                <a:latin typeface="方正姚体" panose="02010601030101010101" pitchFamily="2" charset="-122"/>
                <a:ea typeface="方正姚体" panose="02010601030101010101" pitchFamily="2" charset="-122"/>
              </a:endParaRPr>
            </a:p>
          </p:txBody>
        </p:sp>
      </p:grpSp>
      <p:grpSp>
        <p:nvGrpSpPr>
          <p:cNvPr id="34" name="组合 33"/>
          <p:cNvGrpSpPr/>
          <p:nvPr/>
        </p:nvGrpSpPr>
        <p:grpSpPr>
          <a:xfrm>
            <a:off x="5887691" y="1096512"/>
            <a:ext cx="1691878" cy="1699022"/>
            <a:chOff x="5227758" y="554948"/>
            <a:chExt cx="1691878" cy="1699022"/>
          </a:xfrm>
        </p:grpSpPr>
        <p:sp>
          <p:nvSpPr>
            <p:cNvPr id="35" name="Oval 5"/>
            <p:cNvSpPr>
              <a:spLocks noChangeArrowheads="1"/>
            </p:cNvSpPr>
            <p:nvPr/>
          </p:nvSpPr>
          <p:spPr bwMode="auto">
            <a:xfrm>
              <a:off x="5227758" y="554948"/>
              <a:ext cx="1691878" cy="1699022"/>
            </a:xfrm>
            <a:prstGeom prst="ellipse">
              <a:avLst/>
            </a:prstGeom>
            <a:solidFill>
              <a:srgbClr val="D8060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姚体" panose="02010601030101010101" pitchFamily="2" charset="-122"/>
                <a:ea typeface="方正姚体" panose="02010601030101010101" pitchFamily="2" charset="-122"/>
              </a:endParaRPr>
            </a:p>
          </p:txBody>
        </p:sp>
        <p:sp>
          <p:nvSpPr>
            <p:cNvPr id="36" name="TextBox 13"/>
            <p:cNvSpPr txBox="1">
              <a:spLocks noChangeArrowheads="1"/>
            </p:cNvSpPr>
            <p:nvPr/>
          </p:nvSpPr>
          <p:spPr bwMode="auto">
            <a:xfrm>
              <a:off x="5417107" y="781211"/>
              <a:ext cx="131318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sz="7500" dirty="0" smtClean="0">
                  <a:solidFill>
                    <a:srgbClr val="F8F8F8"/>
                  </a:solidFill>
                  <a:latin typeface="微软雅黑" panose="020B0503020204020204" pitchFamily="34" charset="-122"/>
                  <a:ea typeface="微软雅黑" panose="020B0503020204020204" pitchFamily="34" charset="-122"/>
                </a:rPr>
                <a:t>04</a:t>
              </a:r>
              <a:endParaRPr lang="zh-CN" altLang="en-US" sz="7500" dirty="0">
                <a:solidFill>
                  <a:srgbClr val="F8F8F8"/>
                </a:solidFill>
                <a:latin typeface="微软雅黑" panose="020B0503020204020204" pitchFamily="34" charset="-122"/>
                <a:ea typeface="微软雅黑" panose="020B0503020204020204" pitchFamily="34" charset="-122"/>
              </a:endParaRPr>
            </a:p>
          </p:txBody>
        </p:sp>
      </p:grpSp>
      <p:sp>
        <p:nvSpPr>
          <p:cNvPr id="37" name="矩形 259"/>
          <p:cNvSpPr>
            <a:spLocks noChangeArrowheads="1"/>
          </p:cNvSpPr>
          <p:nvPr/>
        </p:nvSpPr>
        <p:spPr bwMode="auto">
          <a:xfrm>
            <a:off x="2470240" y="3429000"/>
            <a:ext cx="852677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defRPr/>
            </a:pPr>
            <a:r>
              <a:rPr lang="zh-CN" altLang="zh-CN" sz="5400" dirty="0" smtClean="0">
                <a:solidFill>
                  <a:srgbClr val="D8060A"/>
                </a:solidFill>
                <a:cs typeface="Arial" panose="020B0604020202020204" pitchFamily="34" charset="0"/>
              </a:rPr>
              <a:t>新时代</a:t>
            </a:r>
            <a:r>
              <a:rPr lang="zh-CN" altLang="zh-CN" sz="5400" dirty="0">
                <a:solidFill>
                  <a:srgbClr val="D8060A"/>
                </a:solidFill>
                <a:cs typeface="Arial" panose="020B0604020202020204" pitchFamily="34" charset="0"/>
              </a:rPr>
              <a:t>中国特色社会主义的</a:t>
            </a:r>
            <a:r>
              <a:rPr lang="zh-CN" altLang="zh-CN" sz="6000" b="1" dirty="0">
                <a:solidFill>
                  <a:schemeClr val="tx1">
                    <a:lumMod val="75000"/>
                    <a:lumOff val="25000"/>
                  </a:schemeClr>
                </a:solidFill>
                <a:cs typeface="Arial" panose="020B0604020202020204" pitchFamily="34" charset="0"/>
              </a:rPr>
              <a:t>基本方略</a:t>
            </a:r>
            <a:endParaRPr lang="zh-CN" altLang="en-US" sz="6000" b="1" dirty="0">
              <a:solidFill>
                <a:schemeClr val="tx1">
                  <a:lumMod val="75000"/>
                  <a:lumOff val="25000"/>
                </a:schemeClr>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cTn>
                              </p:par>
                              <p:par>
                                <p:cTn id="12" presetID="22" presetClass="entr" presetSubtype="4" fill="hold" nodeType="with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1000"/>
                                        <p:tgtEl>
                                          <p:spTgt spid="4"/>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1000"/>
                                        <p:tgtEl>
                                          <p:spTgt spid="3"/>
                                        </p:tgtEl>
                                      </p:cBhvr>
                                    </p:animEffect>
                                  </p:childTnLst>
                                </p:cTn>
                              </p:par>
                            </p:childTnLst>
                          </p:cTn>
                        </p:par>
                        <p:par>
                          <p:cTn id="19" fill="hold">
                            <p:stCondLst>
                              <p:cond delay="2500"/>
                            </p:stCondLst>
                            <p:childTnLst>
                              <p:par>
                                <p:cTn id="20" presetID="12" presetClass="entr" presetSubtype="4"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750"/>
                                        <p:tgtEl>
                                          <p:spTgt spid="34"/>
                                        </p:tgtEl>
                                        <p:attrNameLst>
                                          <p:attrName>ppt_y</p:attrName>
                                        </p:attrNameLst>
                                      </p:cBhvr>
                                      <p:tavLst>
                                        <p:tav tm="0">
                                          <p:val>
                                            <p:strVal val="#ppt_y+#ppt_h*1.125000"/>
                                          </p:val>
                                        </p:tav>
                                        <p:tav tm="100000">
                                          <p:val>
                                            <p:strVal val="#ppt_y"/>
                                          </p:val>
                                        </p:tav>
                                      </p:tavLst>
                                    </p:anim>
                                    <p:animEffect transition="in" filter="wipe(up)">
                                      <p:cBhvr>
                                        <p:cTn id="23" dur="750"/>
                                        <p:tgtEl>
                                          <p:spTgt spid="34"/>
                                        </p:tgtEl>
                                      </p:cBhvr>
                                    </p:animEffect>
                                  </p:childTnLst>
                                </p:cTn>
                              </p:par>
                              <p:par>
                                <p:cTn id="24" presetID="16" presetClass="entr" presetSubtype="37" fill="hold" nodeType="withEffect">
                                  <p:stCondLst>
                                    <p:cond delay="250"/>
                                  </p:stCondLst>
                                  <p:childTnLst>
                                    <p:set>
                                      <p:cBhvr>
                                        <p:cTn id="25" dur="1" fill="hold">
                                          <p:stCondLst>
                                            <p:cond delay="0"/>
                                          </p:stCondLst>
                                        </p:cTn>
                                        <p:tgtEl>
                                          <p:spTgt spid="30"/>
                                        </p:tgtEl>
                                        <p:attrNameLst>
                                          <p:attrName>style.visibility</p:attrName>
                                        </p:attrNameLst>
                                      </p:cBhvr>
                                      <p:to>
                                        <p:strVal val="visible"/>
                                      </p:to>
                                    </p:set>
                                    <p:animEffect transition="in" filter="barn(outVertical)">
                                      <p:cBhvr>
                                        <p:cTn id="26" dur="500"/>
                                        <p:tgtEl>
                                          <p:spTgt spid="30"/>
                                        </p:tgtEl>
                                      </p:cBhvr>
                                    </p:animEffect>
                                  </p:childTnLst>
                                </p:cTn>
                              </p:par>
                            </p:childTnLst>
                          </p:cTn>
                        </p:par>
                        <p:par>
                          <p:cTn id="27" fill="hold">
                            <p:stCondLst>
                              <p:cond delay="3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7"/>
                                        </p:tgtEl>
                                        <p:attrNameLst>
                                          <p:attrName>style.visibility</p:attrName>
                                        </p:attrNameLst>
                                      </p:cBhvr>
                                      <p:to>
                                        <p:strVal val="visible"/>
                                      </p:to>
                                    </p:set>
                                    <p:anim calcmode="lin" valueType="num">
                                      <p:cBhvr>
                                        <p:cTn id="30"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7"/>
                                        </p:tgtEl>
                                        <p:attrNameLst>
                                          <p:attrName>ppt_y</p:attrName>
                                        </p:attrNameLst>
                                      </p:cBhvr>
                                      <p:tavLst>
                                        <p:tav tm="0">
                                          <p:val>
                                            <p:strVal val="#ppt_y"/>
                                          </p:val>
                                        </p:tav>
                                        <p:tav tm="100000">
                                          <p:val>
                                            <p:strVal val="#ppt_y"/>
                                          </p:val>
                                        </p:tav>
                                      </p:tavLst>
                                    </p:anim>
                                    <p:anim calcmode="lin" valueType="num">
                                      <p:cBhvr>
                                        <p:cTn id="32"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7"/>
                                        </p:tgtEl>
                                      </p:cBhvr>
                                    </p:animEffect>
                                  </p:childTnLst>
                                </p:cTn>
                              </p:par>
                            </p:childTnLst>
                          </p:cTn>
                        </p:par>
                        <p:par>
                          <p:cTn id="35" fill="hold">
                            <p:stCondLst>
                              <p:cond delay="47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37"/>
                                        </p:tgtEl>
                                      </p:cBhvr>
                                    </p:animEffect>
                                    <p:animScale>
                                      <p:cBhvr>
                                        <p:cTn id="38" dur="2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32" name="矩形 31"/>
          <p:cNvSpPr/>
          <p:nvPr/>
        </p:nvSpPr>
        <p:spPr>
          <a:xfrm>
            <a:off x="702212" y="2250631"/>
            <a:ext cx="5207098" cy="2862322"/>
          </a:xfrm>
          <a:prstGeom prst="rect">
            <a:avLst/>
          </a:prstGeom>
        </p:spPr>
        <p:txBody>
          <a:bodyPr wrap="square">
            <a:spAutoFit/>
          </a:bodyPr>
          <a:lstStyle/>
          <a:p>
            <a:pPr algn="just">
              <a:lnSpc>
                <a:spcPct val="150000"/>
              </a:lnSpc>
              <a:spcBef>
                <a:spcPts val="60"/>
              </a:spcBef>
            </a:pPr>
            <a:r>
              <a:rPr lang="zh-CN" altLang="zh-CN" sz="2000" dirty="0">
                <a:solidFill>
                  <a:schemeClr val="tx1">
                    <a:lumMod val="75000"/>
                    <a:lumOff val="25000"/>
                  </a:schemeClr>
                </a:solidFill>
                <a:cs typeface="+mn-ea"/>
                <a:sym typeface="+mn-lt"/>
              </a:rPr>
              <a:t>这十四条基本方略是改革开放以来，特别是十八大以来，我们党坚持和发展中国特色社会主义的基本经验，是中国特色社会主义理论体系的基本观点、基本内容，是十八大以来党的理论创新成果，也是新时代中国特色社会主义思想的基本要点。</a:t>
            </a:r>
            <a:endParaRPr lang="zh-CN" altLang="en-US" sz="2000" dirty="0">
              <a:solidFill>
                <a:schemeClr val="tx1">
                  <a:lumMod val="75000"/>
                  <a:lumOff val="25000"/>
                </a:schemeClr>
              </a:solidFill>
              <a:cs typeface="+mn-ea"/>
              <a:sym typeface="+mn-lt"/>
            </a:endParaRPr>
          </a:p>
        </p:txBody>
      </p:sp>
      <p:pic>
        <p:nvPicPr>
          <p:cNvPr id="33" name="图片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3640" y="2250631"/>
            <a:ext cx="5055321" cy="2835719"/>
          </a:xfrm>
          <a:prstGeom prst="rect">
            <a:avLst/>
          </a:prstGeom>
        </p:spPr>
      </p:pic>
      <p:sp>
        <p:nvSpPr>
          <p:cNvPr id="9" name="文本框 8"/>
          <p:cNvSpPr txBox="1">
            <a:spLocks noChangeArrowheads="1"/>
          </p:cNvSpPr>
          <p:nvPr/>
        </p:nvSpPr>
        <p:spPr bwMode="auto">
          <a:xfrm>
            <a:off x="1781614" y="300579"/>
            <a:ext cx="75452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新时代</a:t>
            </a:r>
            <a:r>
              <a:rPr lang="zh-CN" altLang="zh-CN" sz="3200" b="1" dirty="0">
                <a:solidFill>
                  <a:srgbClr val="D8060A"/>
                </a:solidFill>
                <a:latin typeface="微软雅黑" panose="020B0503020204020204" pitchFamily="34" charset="-122"/>
                <a:ea typeface="微软雅黑" panose="020B0503020204020204" pitchFamily="34" charset="-122"/>
                <a:sym typeface="+mn-lt"/>
              </a:rPr>
              <a:t>中国特色</a:t>
            </a: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社会主义</a:t>
            </a:r>
            <a:r>
              <a:rPr lang="zh-CN" altLang="zh-CN" sz="3200" b="1" dirty="0">
                <a:solidFill>
                  <a:srgbClr val="D8060A"/>
                </a:solidFill>
                <a:latin typeface="微软雅黑" panose="020B0503020204020204" pitchFamily="34" charset="-122"/>
                <a:ea typeface="微软雅黑" panose="020B0503020204020204" pitchFamily="34" charset="-122"/>
                <a:sym typeface="+mn-lt"/>
              </a:rPr>
              <a:t>十四条</a:t>
            </a: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基本方略</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8117" y="1519484"/>
            <a:ext cx="1947908" cy="1749044"/>
          </a:xfrm>
          <a:prstGeom prst="rect">
            <a:avLst/>
          </a:prstGeom>
        </p:spPr>
      </p:pic>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3" name="矩形 2"/>
          <p:cNvSpPr/>
          <p:nvPr/>
        </p:nvSpPr>
        <p:spPr>
          <a:xfrm>
            <a:off x="916967" y="1053889"/>
            <a:ext cx="4493538" cy="497316"/>
          </a:xfrm>
          <a:prstGeom prst="rect">
            <a:avLst/>
          </a:prstGeom>
        </p:spPr>
        <p:txBody>
          <a:bodyPr wrap="none">
            <a:spAutoFit/>
          </a:bodyPr>
          <a:lstStyle/>
          <a:p>
            <a:pPr>
              <a:lnSpc>
                <a:spcPct val="120000"/>
              </a:lnSpc>
              <a:spcBef>
                <a:spcPts val="60"/>
              </a:spcBef>
            </a:pPr>
            <a:r>
              <a:rPr lang="zh-CN" altLang="zh-CN" sz="2400" b="1" dirty="0">
                <a:solidFill>
                  <a:schemeClr val="tx1">
                    <a:lumMod val="75000"/>
                    <a:lumOff val="25000"/>
                  </a:schemeClr>
                </a:solidFill>
                <a:cs typeface="+mn-ea"/>
                <a:sym typeface="+mn-lt"/>
              </a:rPr>
              <a:t>第一，坚持党对一切工作的</a:t>
            </a:r>
            <a:r>
              <a:rPr lang="zh-CN" altLang="zh-CN" sz="2400" b="1" dirty="0" smtClean="0">
                <a:solidFill>
                  <a:schemeClr val="tx1">
                    <a:lumMod val="75000"/>
                    <a:lumOff val="25000"/>
                  </a:schemeClr>
                </a:solidFill>
                <a:cs typeface="+mn-ea"/>
                <a:sym typeface="+mn-lt"/>
              </a:rPr>
              <a:t>领导</a:t>
            </a:r>
            <a:endParaRPr lang="zh-CN" altLang="en-US" sz="2400" dirty="0">
              <a:solidFill>
                <a:schemeClr val="tx1">
                  <a:lumMod val="75000"/>
                  <a:lumOff val="25000"/>
                </a:schemeClr>
              </a:solidFill>
              <a:cs typeface="+mn-ea"/>
              <a:sym typeface="+mn-lt"/>
            </a:endParaRPr>
          </a:p>
        </p:txBody>
      </p:sp>
      <p:sp>
        <p:nvSpPr>
          <p:cNvPr id="5" name="矩形 4"/>
          <p:cNvSpPr/>
          <p:nvPr/>
        </p:nvSpPr>
        <p:spPr>
          <a:xfrm>
            <a:off x="3851910" y="1793842"/>
            <a:ext cx="7509511" cy="1200329"/>
          </a:xfrm>
          <a:prstGeom prst="rect">
            <a:avLst/>
          </a:prstGeom>
        </p:spPr>
        <p:txBody>
          <a:bodyPr wrap="square">
            <a:spAutoFit/>
          </a:bodyPr>
          <a:lstStyle/>
          <a:p>
            <a:pPr marL="285750" indent="-285750" algn="just">
              <a:lnSpc>
                <a:spcPct val="120000"/>
              </a:lnSpc>
              <a:spcBef>
                <a:spcPts val="60"/>
              </a:spcBef>
              <a:buFont typeface="Wingdings" panose="05000000000000000000" pitchFamily="2" charset="2"/>
              <a:buChar char="l"/>
            </a:pPr>
            <a:r>
              <a:rPr lang="zh-CN" altLang="zh-CN" sz="2000" dirty="0">
                <a:solidFill>
                  <a:schemeClr val="tx1">
                    <a:lumMod val="75000"/>
                    <a:lumOff val="25000"/>
                  </a:schemeClr>
                </a:solidFill>
                <a:cs typeface="+mn-ea"/>
                <a:sym typeface="+mn-lt"/>
              </a:rPr>
              <a:t>中国共产党作为中国特色社会主义伟大事业的领导核心，他的领导能力、领导水平、领导效果对中国特色社会主义的</a:t>
            </a:r>
            <a:r>
              <a:rPr lang="zh-CN" altLang="zh-CN" sz="2000" dirty="0" smtClean="0">
                <a:solidFill>
                  <a:schemeClr val="tx1">
                    <a:lumMod val="75000"/>
                    <a:lumOff val="25000"/>
                  </a:schemeClr>
                </a:solidFill>
                <a:cs typeface="+mn-ea"/>
                <a:sym typeface="+mn-lt"/>
              </a:rPr>
              <a:t>发展壮大</a:t>
            </a:r>
            <a:r>
              <a:rPr lang="zh-CN" altLang="zh-CN" sz="2000" dirty="0">
                <a:solidFill>
                  <a:schemeClr val="tx1">
                    <a:lumMod val="75000"/>
                    <a:lumOff val="25000"/>
                  </a:schemeClr>
                </a:solidFill>
                <a:cs typeface="+mn-ea"/>
                <a:sym typeface="+mn-lt"/>
              </a:rPr>
              <a:t>起到了决定性作用。</a:t>
            </a:r>
            <a:endParaRPr lang="zh-CN" altLang="en-US" sz="2000" dirty="0">
              <a:solidFill>
                <a:schemeClr val="tx1">
                  <a:lumMod val="75000"/>
                  <a:lumOff val="25000"/>
                </a:schemeClr>
              </a:solidFill>
              <a:cs typeface="+mn-ea"/>
              <a:sym typeface="+mn-lt"/>
            </a:endParaRPr>
          </a:p>
        </p:txBody>
      </p:sp>
      <p:sp>
        <p:nvSpPr>
          <p:cNvPr id="6" name="矩形 5"/>
          <p:cNvSpPr/>
          <p:nvPr/>
        </p:nvSpPr>
        <p:spPr>
          <a:xfrm>
            <a:off x="916967" y="3291877"/>
            <a:ext cx="3570208" cy="497316"/>
          </a:xfrm>
          <a:prstGeom prst="rect">
            <a:avLst/>
          </a:prstGeom>
        </p:spPr>
        <p:txBody>
          <a:bodyPr wrap="none">
            <a:spAutoFit/>
          </a:bodyPr>
          <a:lstStyle/>
          <a:p>
            <a:pPr>
              <a:lnSpc>
                <a:spcPct val="120000"/>
              </a:lnSpc>
              <a:spcBef>
                <a:spcPts val="60"/>
              </a:spcBef>
            </a:pPr>
            <a:r>
              <a:rPr lang="zh-CN" altLang="zh-CN" sz="2400" b="1" dirty="0">
                <a:solidFill>
                  <a:schemeClr val="tx1">
                    <a:lumMod val="75000"/>
                    <a:lumOff val="25000"/>
                  </a:schemeClr>
                </a:solidFill>
                <a:cs typeface="+mn-ea"/>
                <a:sym typeface="+mn-lt"/>
              </a:rPr>
              <a:t>第二，坚持以人民为</a:t>
            </a:r>
            <a:r>
              <a:rPr lang="zh-CN" altLang="zh-CN" sz="2400" b="1" dirty="0" smtClean="0">
                <a:solidFill>
                  <a:schemeClr val="tx1">
                    <a:lumMod val="75000"/>
                    <a:lumOff val="25000"/>
                  </a:schemeClr>
                </a:solidFill>
                <a:cs typeface="+mn-ea"/>
                <a:sym typeface="+mn-lt"/>
              </a:rPr>
              <a:t>中心</a:t>
            </a:r>
            <a:endParaRPr lang="zh-CN" altLang="en-US" sz="2400" dirty="0">
              <a:solidFill>
                <a:schemeClr val="tx1">
                  <a:lumMod val="75000"/>
                  <a:lumOff val="25000"/>
                </a:schemeClr>
              </a:solidFill>
              <a:cs typeface="+mn-ea"/>
              <a:sym typeface="+mn-lt"/>
            </a:endParaRPr>
          </a:p>
        </p:txBody>
      </p:sp>
      <p:sp>
        <p:nvSpPr>
          <p:cNvPr id="7" name="矩形 6"/>
          <p:cNvSpPr/>
          <p:nvPr/>
        </p:nvSpPr>
        <p:spPr>
          <a:xfrm>
            <a:off x="916967" y="4073062"/>
            <a:ext cx="7426932" cy="429861"/>
          </a:xfrm>
          <a:prstGeom prst="rect">
            <a:avLst/>
          </a:prstGeom>
        </p:spPr>
        <p:txBody>
          <a:bodyPr wrap="square">
            <a:spAutoFit/>
          </a:bodyPr>
          <a:lstStyle/>
          <a:p>
            <a:pPr marL="285750" indent="-285750" algn="just">
              <a:lnSpc>
                <a:spcPct val="120000"/>
              </a:lnSpc>
              <a:spcBef>
                <a:spcPts val="60"/>
              </a:spcBef>
              <a:buFont typeface="Wingdings" panose="05000000000000000000" pitchFamily="2" charset="2"/>
              <a:buChar char="l"/>
            </a:pPr>
            <a:r>
              <a:rPr lang="zh-CN" altLang="zh-CN" sz="2000" dirty="0">
                <a:solidFill>
                  <a:schemeClr val="tx1">
                    <a:lumMod val="75000"/>
                    <a:lumOff val="25000"/>
                  </a:schemeClr>
                </a:solidFill>
                <a:cs typeface="+mn-ea"/>
                <a:sym typeface="+mn-lt"/>
              </a:rPr>
              <a:t>新时代中国特色社会主义是为了人民、服务人民、依靠人民的。</a:t>
            </a:r>
            <a:endParaRPr lang="zh-CN" altLang="en-US" sz="2000" dirty="0">
              <a:solidFill>
                <a:schemeClr val="tx1">
                  <a:lumMod val="75000"/>
                  <a:lumOff val="25000"/>
                </a:schemeClr>
              </a:solidFill>
              <a:cs typeface="+mn-ea"/>
              <a:sym typeface="+mn-lt"/>
            </a:endParaRPr>
          </a:p>
        </p:txBody>
      </p:sp>
      <p:sp>
        <p:nvSpPr>
          <p:cNvPr id="8" name="矩形 7"/>
          <p:cNvSpPr/>
          <p:nvPr/>
        </p:nvSpPr>
        <p:spPr>
          <a:xfrm>
            <a:off x="916967" y="4780381"/>
            <a:ext cx="3570208" cy="497316"/>
          </a:xfrm>
          <a:prstGeom prst="rect">
            <a:avLst/>
          </a:prstGeom>
        </p:spPr>
        <p:txBody>
          <a:bodyPr wrap="none">
            <a:spAutoFit/>
          </a:bodyPr>
          <a:lstStyle/>
          <a:p>
            <a:pPr>
              <a:lnSpc>
                <a:spcPct val="120000"/>
              </a:lnSpc>
              <a:spcBef>
                <a:spcPts val="60"/>
              </a:spcBef>
            </a:pPr>
            <a:r>
              <a:rPr lang="zh-CN" altLang="zh-CN" sz="2400" b="1" dirty="0">
                <a:solidFill>
                  <a:schemeClr val="tx1">
                    <a:lumMod val="75000"/>
                    <a:lumOff val="25000"/>
                  </a:schemeClr>
                </a:solidFill>
                <a:cs typeface="+mn-ea"/>
                <a:sym typeface="+mn-lt"/>
              </a:rPr>
              <a:t>第三，坚持全面深化</a:t>
            </a:r>
            <a:r>
              <a:rPr lang="zh-CN" altLang="zh-CN" sz="2400" b="1" dirty="0" smtClean="0">
                <a:solidFill>
                  <a:schemeClr val="tx1">
                    <a:lumMod val="75000"/>
                    <a:lumOff val="25000"/>
                  </a:schemeClr>
                </a:solidFill>
                <a:cs typeface="+mn-ea"/>
                <a:sym typeface="+mn-lt"/>
              </a:rPr>
              <a:t>改革</a:t>
            </a:r>
            <a:endParaRPr lang="zh-CN" altLang="en-US" sz="2400" dirty="0">
              <a:solidFill>
                <a:schemeClr val="tx1">
                  <a:lumMod val="75000"/>
                  <a:lumOff val="25000"/>
                </a:schemeClr>
              </a:solidFill>
              <a:cs typeface="+mn-ea"/>
              <a:sym typeface="+mn-lt"/>
            </a:endParaRPr>
          </a:p>
        </p:txBody>
      </p:sp>
      <p:sp>
        <p:nvSpPr>
          <p:cNvPr id="9" name="矩形 8"/>
          <p:cNvSpPr/>
          <p:nvPr/>
        </p:nvSpPr>
        <p:spPr>
          <a:xfrm>
            <a:off x="916967" y="5528978"/>
            <a:ext cx="9157569" cy="1200329"/>
          </a:xfrm>
          <a:prstGeom prst="rect">
            <a:avLst/>
          </a:prstGeom>
        </p:spPr>
        <p:txBody>
          <a:bodyPr wrap="square">
            <a:spAutoFit/>
          </a:bodyPr>
          <a:lstStyle/>
          <a:p>
            <a:pPr marL="285750" indent="-285750" algn="just">
              <a:lnSpc>
                <a:spcPct val="120000"/>
              </a:lnSpc>
              <a:spcBef>
                <a:spcPts val="60"/>
              </a:spcBef>
              <a:buFont typeface="Wingdings" panose="05000000000000000000" pitchFamily="2" charset="2"/>
              <a:buChar char="l"/>
            </a:pPr>
            <a:r>
              <a:rPr lang="zh-CN" altLang="zh-CN" sz="2000" dirty="0">
                <a:solidFill>
                  <a:schemeClr val="tx1">
                    <a:lumMod val="75000"/>
                    <a:lumOff val="25000"/>
                  </a:schemeClr>
                </a:solidFill>
                <a:cs typeface="+mn-ea"/>
                <a:sym typeface="+mn-lt"/>
              </a:rPr>
              <a:t>通过改革，解决生产关系与生产力发展不相适应的矛盾，解决上层建筑和经济基础不相适应的矛盾，解决体制机制中存在的弊端。这样才能使生产力得到更好更快的发展，才能使人民群众的积极性、主动性、创造性得到最大的发挥。</a:t>
            </a:r>
            <a:endParaRPr lang="zh-CN" altLang="en-US" sz="2000" dirty="0">
              <a:solidFill>
                <a:schemeClr val="tx1">
                  <a:lumMod val="75000"/>
                  <a:lumOff val="25000"/>
                </a:schemeClr>
              </a:solidFill>
              <a:cs typeface="+mn-ea"/>
              <a:sym typeface="+mn-lt"/>
            </a:endParaRPr>
          </a:p>
        </p:txBody>
      </p:sp>
      <p:sp>
        <p:nvSpPr>
          <p:cNvPr id="10" name="KSO_Shape"/>
          <p:cNvSpPr/>
          <p:nvPr/>
        </p:nvSpPr>
        <p:spPr bwMode="auto">
          <a:xfrm>
            <a:off x="8629651" y="3379821"/>
            <a:ext cx="2731769" cy="1828799"/>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tx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Arial" panose="020B0604020202020204"/>
              <a:ea typeface="微软雅黑" panose="020B0503020204020204" pitchFamily="34" charset="-122"/>
              <a:cs typeface="+mn-ea"/>
              <a:sym typeface="+mn-lt"/>
            </a:endParaRPr>
          </a:p>
        </p:txBody>
      </p:sp>
      <p:sp>
        <p:nvSpPr>
          <p:cNvPr id="14" name="文本框 13"/>
          <p:cNvSpPr txBox="1">
            <a:spLocks noChangeArrowheads="1"/>
          </p:cNvSpPr>
          <p:nvPr/>
        </p:nvSpPr>
        <p:spPr bwMode="auto">
          <a:xfrm>
            <a:off x="1781614" y="300579"/>
            <a:ext cx="75452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新时代</a:t>
            </a:r>
            <a:r>
              <a:rPr lang="zh-CN" altLang="zh-CN" sz="3200" b="1" dirty="0">
                <a:solidFill>
                  <a:srgbClr val="D8060A"/>
                </a:solidFill>
                <a:latin typeface="微软雅黑" panose="020B0503020204020204" pitchFamily="34" charset="-122"/>
                <a:ea typeface="微软雅黑" panose="020B0503020204020204" pitchFamily="34" charset="-122"/>
                <a:sym typeface="+mn-lt"/>
              </a:rPr>
              <a:t>中国特色</a:t>
            </a: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社会主义</a:t>
            </a:r>
            <a:r>
              <a:rPr lang="zh-CN" altLang="zh-CN" sz="3200" b="1" dirty="0">
                <a:solidFill>
                  <a:srgbClr val="D8060A"/>
                </a:solidFill>
                <a:latin typeface="微软雅黑" panose="020B0503020204020204" pitchFamily="34" charset="-122"/>
                <a:ea typeface="微软雅黑" panose="020B0503020204020204" pitchFamily="34" charset="-122"/>
                <a:sym typeface="+mn-lt"/>
              </a:rPr>
              <a:t>十四条</a:t>
            </a: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基本方略</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3" name="矩形 2"/>
          <p:cNvSpPr/>
          <p:nvPr/>
        </p:nvSpPr>
        <p:spPr>
          <a:xfrm>
            <a:off x="1372472" y="1133261"/>
            <a:ext cx="3262432" cy="497957"/>
          </a:xfrm>
          <a:prstGeom prst="rect">
            <a:avLst/>
          </a:prstGeom>
        </p:spPr>
        <p:txBody>
          <a:bodyPr wrap="none">
            <a:spAutoFit/>
          </a:bodyPr>
          <a:lstStyle/>
          <a:p>
            <a:pPr>
              <a:lnSpc>
                <a:spcPct val="120000"/>
              </a:lnSpc>
              <a:spcBef>
                <a:spcPts val="60"/>
              </a:spcBef>
            </a:pPr>
            <a:r>
              <a:rPr lang="zh-CN" altLang="zh-CN" sz="2400" b="1" dirty="0">
                <a:solidFill>
                  <a:schemeClr val="tx1">
                    <a:lumMod val="75000"/>
                    <a:lumOff val="25000"/>
                  </a:schemeClr>
                </a:solidFill>
                <a:latin typeface="+mn-ea"/>
                <a:cs typeface="+mn-ea"/>
                <a:sym typeface="+mn-lt"/>
              </a:rPr>
              <a:t>第四，坚持新发展</a:t>
            </a:r>
            <a:r>
              <a:rPr lang="zh-CN" altLang="zh-CN" sz="2400" b="1" dirty="0" smtClean="0">
                <a:solidFill>
                  <a:schemeClr val="tx1">
                    <a:lumMod val="75000"/>
                    <a:lumOff val="25000"/>
                  </a:schemeClr>
                </a:solidFill>
                <a:latin typeface="+mn-ea"/>
                <a:cs typeface="+mn-ea"/>
                <a:sym typeface="+mn-lt"/>
              </a:rPr>
              <a:t>理念</a:t>
            </a:r>
            <a:endParaRPr lang="zh-CN" altLang="en-US" sz="2400" b="1" dirty="0">
              <a:solidFill>
                <a:schemeClr val="tx1">
                  <a:lumMod val="75000"/>
                  <a:lumOff val="25000"/>
                </a:schemeClr>
              </a:solidFill>
              <a:latin typeface="+mn-ea"/>
              <a:cs typeface="+mn-ea"/>
              <a:sym typeface="+mn-lt"/>
            </a:endParaRPr>
          </a:p>
        </p:txBody>
      </p:sp>
      <p:sp>
        <p:nvSpPr>
          <p:cNvPr id="5" name="矩形 4"/>
          <p:cNvSpPr/>
          <p:nvPr/>
        </p:nvSpPr>
        <p:spPr>
          <a:xfrm>
            <a:off x="2299346" y="1862036"/>
            <a:ext cx="6798507" cy="830997"/>
          </a:xfrm>
          <a:prstGeom prst="rect">
            <a:avLst/>
          </a:prstGeom>
        </p:spPr>
        <p:txBody>
          <a:bodyPr wrap="square">
            <a:spAutoFit/>
          </a:bodyPr>
          <a:lstStyle/>
          <a:p>
            <a:pPr marL="285750" indent="-285750" algn="just">
              <a:lnSpc>
                <a:spcPct val="120000"/>
              </a:lnSpc>
              <a:spcBef>
                <a:spcPts val="60"/>
              </a:spcBef>
              <a:buFont typeface="Wingdings" panose="05000000000000000000" pitchFamily="2" charset="2"/>
              <a:buChar char="l"/>
            </a:pPr>
            <a:r>
              <a:rPr lang="zh-CN" altLang="zh-CN" sz="2000" dirty="0">
                <a:solidFill>
                  <a:schemeClr val="tx1">
                    <a:lumMod val="75000"/>
                    <a:lumOff val="25000"/>
                  </a:schemeClr>
                </a:solidFill>
                <a:latin typeface="+mn-ea"/>
                <a:cs typeface="+mn-ea"/>
                <a:sym typeface="+mn-lt"/>
              </a:rPr>
              <a:t>新发展理念回答了发展的基本准则问题</a:t>
            </a:r>
            <a:r>
              <a:rPr lang="en-US" altLang="zh-CN" sz="2000" dirty="0">
                <a:solidFill>
                  <a:schemeClr val="tx1">
                    <a:lumMod val="75000"/>
                    <a:lumOff val="25000"/>
                  </a:schemeClr>
                </a:solidFill>
                <a:latin typeface="+mn-ea"/>
                <a:cs typeface="+mn-ea"/>
                <a:sym typeface="+mn-lt"/>
              </a:rPr>
              <a:t>——</a:t>
            </a:r>
            <a:r>
              <a:rPr lang="zh-CN" altLang="zh-CN" sz="2000" dirty="0">
                <a:solidFill>
                  <a:schemeClr val="tx1">
                    <a:lumMod val="75000"/>
                    <a:lumOff val="25000"/>
                  </a:schemeClr>
                </a:solidFill>
                <a:latin typeface="+mn-ea"/>
                <a:cs typeface="+mn-ea"/>
                <a:sym typeface="+mn-lt"/>
              </a:rPr>
              <a:t>按照什么样的准则来发展。</a:t>
            </a:r>
            <a:endParaRPr lang="zh-CN" altLang="en-US" sz="2000" dirty="0">
              <a:solidFill>
                <a:schemeClr val="tx1">
                  <a:lumMod val="75000"/>
                  <a:lumOff val="25000"/>
                </a:schemeClr>
              </a:solidFill>
              <a:latin typeface="+mn-ea"/>
              <a:cs typeface="+mn-ea"/>
              <a:sym typeface="+mn-lt"/>
            </a:endParaRPr>
          </a:p>
        </p:txBody>
      </p:sp>
      <p:sp>
        <p:nvSpPr>
          <p:cNvPr id="6" name="矩形 5"/>
          <p:cNvSpPr/>
          <p:nvPr/>
        </p:nvSpPr>
        <p:spPr>
          <a:xfrm>
            <a:off x="1372472" y="2924492"/>
            <a:ext cx="3570208" cy="497957"/>
          </a:xfrm>
          <a:prstGeom prst="rect">
            <a:avLst/>
          </a:prstGeom>
        </p:spPr>
        <p:txBody>
          <a:bodyPr wrap="none">
            <a:spAutoFit/>
          </a:bodyPr>
          <a:lstStyle/>
          <a:p>
            <a:pPr>
              <a:lnSpc>
                <a:spcPct val="120000"/>
              </a:lnSpc>
              <a:spcBef>
                <a:spcPts val="60"/>
              </a:spcBef>
            </a:pPr>
            <a:r>
              <a:rPr lang="zh-CN" altLang="zh-CN" sz="2400" b="1" dirty="0">
                <a:solidFill>
                  <a:schemeClr val="tx1">
                    <a:lumMod val="75000"/>
                    <a:lumOff val="25000"/>
                  </a:schemeClr>
                </a:solidFill>
                <a:latin typeface="+mn-ea"/>
                <a:cs typeface="+mn-ea"/>
                <a:sym typeface="+mn-lt"/>
              </a:rPr>
              <a:t>第五，坚持人民</a:t>
            </a:r>
            <a:r>
              <a:rPr lang="zh-CN" altLang="zh-CN" sz="2400" b="1" dirty="0" smtClean="0">
                <a:solidFill>
                  <a:schemeClr val="tx1">
                    <a:lumMod val="75000"/>
                    <a:lumOff val="25000"/>
                  </a:schemeClr>
                </a:solidFill>
                <a:latin typeface="+mn-ea"/>
                <a:cs typeface="+mn-ea"/>
                <a:sym typeface="+mn-lt"/>
              </a:rPr>
              <a:t>当家作主</a:t>
            </a:r>
            <a:endParaRPr lang="zh-CN" altLang="en-US" sz="2400" b="1" dirty="0">
              <a:solidFill>
                <a:schemeClr val="tx1">
                  <a:lumMod val="75000"/>
                  <a:lumOff val="25000"/>
                </a:schemeClr>
              </a:solidFill>
              <a:latin typeface="+mn-ea"/>
              <a:cs typeface="+mn-ea"/>
              <a:sym typeface="+mn-lt"/>
            </a:endParaRPr>
          </a:p>
        </p:txBody>
      </p:sp>
      <p:sp>
        <p:nvSpPr>
          <p:cNvPr id="7" name="矩形 6"/>
          <p:cNvSpPr/>
          <p:nvPr/>
        </p:nvSpPr>
        <p:spPr>
          <a:xfrm>
            <a:off x="2299347" y="3653267"/>
            <a:ext cx="6798507" cy="830997"/>
          </a:xfrm>
          <a:prstGeom prst="rect">
            <a:avLst/>
          </a:prstGeom>
        </p:spPr>
        <p:txBody>
          <a:bodyPr wrap="square">
            <a:spAutoFit/>
          </a:bodyPr>
          <a:lstStyle/>
          <a:p>
            <a:pPr marL="285750" indent="-285750" algn="just">
              <a:lnSpc>
                <a:spcPct val="120000"/>
              </a:lnSpc>
              <a:spcBef>
                <a:spcPts val="60"/>
              </a:spcBef>
              <a:buFont typeface="Wingdings" panose="05000000000000000000" pitchFamily="2" charset="2"/>
              <a:buChar char="l"/>
            </a:pPr>
            <a:r>
              <a:rPr lang="zh-CN" altLang="zh-CN" sz="2000" dirty="0">
                <a:solidFill>
                  <a:schemeClr val="tx1">
                    <a:lumMod val="75000"/>
                    <a:lumOff val="25000"/>
                  </a:schemeClr>
                </a:solidFill>
                <a:latin typeface="+mn-ea"/>
                <a:cs typeface="+mn-ea"/>
                <a:sym typeface="+mn-lt"/>
              </a:rPr>
              <a:t>社会主义政治建设的目标就是要建设社会主义民主政治。社会主义民主政治的根本原则就是人民当家作主。</a:t>
            </a:r>
            <a:endParaRPr lang="zh-CN" altLang="en-US" sz="2000" dirty="0">
              <a:solidFill>
                <a:schemeClr val="tx1">
                  <a:lumMod val="75000"/>
                  <a:lumOff val="25000"/>
                </a:schemeClr>
              </a:solidFill>
              <a:latin typeface="+mn-ea"/>
              <a:cs typeface="+mn-ea"/>
              <a:sym typeface="+mn-lt"/>
            </a:endParaRPr>
          </a:p>
        </p:txBody>
      </p:sp>
      <p:sp>
        <p:nvSpPr>
          <p:cNvPr id="8" name="矩形 7"/>
          <p:cNvSpPr/>
          <p:nvPr/>
        </p:nvSpPr>
        <p:spPr>
          <a:xfrm>
            <a:off x="1372472" y="4715723"/>
            <a:ext cx="3570208" cy="497957"/>
          </a:xfrm>
          <a:prstGeom prst="rect">
            <a:avLst/>
          </a:prstGeom>
        </p:spPr>
        <p:txBody>
          <a:bodyPr wrap="none">
            <a:spAutoFit/>
          </a:bodyPr>
          <a:lstStyle/>
          <a:p>
            <a:pPr>
              <a:lnSpc>
                <a:spcPct val="120000"/>
              </a:lnSpc>
              <a:spcBef>
                <a:spcPts val="60"/>
              </a:spcBef>
            </a:pPr>
            <a:r>
              <a:rPr lang="zh-CN" altLang="zh-CN" sz="2400" b="1" dirty="0">
                <a:solidFill>
                  <a:schemeClr val="tx1">
                    <a:lumMod val="75000"/>
                    <a:lumOff val="25000"/>
                  </a:schemeClr>
                </a:solidFill>
                <a:latin typeface="+mn-ea"/>
                <a:cs typeface="+mn-ea"/>
                <a:sym typeface="+mn-lt"/>
              </a:rPr>
              <a:t>第六，坚持全面依法</a:t>
            </a:r>
            <a:r>
              <a:rPr lang="zh-CN" altLang="zh-CN" sz="2400" b="1" dirty="0" smtClean="0">
                <a:solidFill>
                  <a:schemeClr val="tx1">
                    <a:lumMod val="75000"/>
                    <a:lumOff val="25000"/>
                  </a:schemeClr>
                </a:solidFill>
                <a:latin typeface="+mn-ea"/>
                <a:cs typeface="+mn-ea"/>
                <a:sym typeface="+mn-lt"/>
              </a:rPr>
              <a:t>治国</a:t>
            </a:r>
            <a:endParaRPr lang="zh-CN" altLang="en-US" sz="2400" b="1" dirty="0">
              <a:solidFill>
                <a:schemeClr val="tx1">
                  <a:lumMod val="75000"/>
                  <a:lumOff val="25000"/>
                </a:schemeClr>
              </a:solidFill>
              <a:latin typeface="+mn-ea"/>
              <a:cs typeface="+mn-ea"/>
              <a:sym typeface="+mn-lt"/>
            </a:endParaRPr>
          </a:p>
        </p:txBody>
      </p:sp>
      <p:sp>
        <p:nvSpPr>
          <p:cNvPr id="9" name="矩形 8"/>
          <p:cNvSpPr/>
          <p:nvPr/>
        </p:nvSpPr>
        <p:spPr>
          <a:xfrm>
            <a:off x="2299347" y="5444498"/>
            <a:ext cx="6798507" cy="1200329"/>
          </a:xfrm>
          <a:prstGeom prst="rect">
            <a:avLst/>
          </a:prstGeom>
        </p:spPr>
        <p:txBody>
          <a:bodyPr wrap="square">
            <a:spAutoFit/>
          </a:bodyPr>
          <a:lstStyle/>
          <a:p>
            <a:pPr marL="285750" indent="-285750" algn="just">
              <a:lnSpc>
                <a:spcPct val="120000"/>
              </a:lnSpc>
              <a:spcBef>
                <a:spcPts val="60"/>
              </a:spcBef>
              <a:buFont typeface="Wingdings" panose="05000000000000000000" pitchFamily="2" charset="2"/>
              <a:buChar char="l"/>
            </a:pPr>
            <a:r>
              <a:rPr lang="zh-CN" altLang="zh-CN" sz="2000" dirty="0">
                <a:solidFill>
                  <a:schemeClr val="tx1">
                    <a:lumMod val="75000"/>
                    <a:lumOff val="25000"/>
                  </a:schemeClr>
                </a:solidFill>
                <a:latin typeface="+mn-ea"/>
                <a:cs typeface="+mn-ea"/>
                <a:sym typeface="+mn-lt"/>
              </a:rPr>
              <a:t>新时代的治国理政，就是要把法治作为治国理政的基本方式。而全面依法治国则解决了新时代中国特色社会主义的基本运行机制。</a:t>
            </a:r>
            <a:endParaRPr lang="zh-CN" altLang="en-US" sz="2000" dirty="0">
              <a:solidFill>
                <a:schemeClr val="tx1">
                  <a:lumMod val="75000"/>
                  <a:lumOff val="25000"/>
                </a:schemeClr>
              </a:solidFill>
              <a:latin typeface="+mn-ea"/>
              <a:cs typeface="+mn-ea"/>
              <a:sym typeface="+mn-lt"/>
            </a:endParaRPr>
          </a:p>
        </p:txBody>
      </p:sp>
      <p:sp>
        <p:nvSpPr>
          <p:cNvPr id="11" name="KSO_Shape"/>
          <p:cNvSpPr>
            <a:spLocks noChangeArrowheads="1"/>
          </p:cNvSpPr>
          <p:nvPr/>
        </p:nvSpPr>
        <p:spPr bwMode="auto">
          <a:xfrm>
            <a:off x="9586049" y="3331515"/>
            <a:ext cx="1080000" cy="1260000"/>
          </a:xfrm>
          <a:custGeom>
            <a:avLst/>
            <a:gdLst>
              <a:gd name="T0" fmla="*/ 186959 w 11981237"/>
              <a:gd name="T1" fmla="*/ 80936 h 12554355"/>
              <a:gd name="T2" fmla="*/ 201434 w 11981237"/>
              <a:gd name="T3" fmla="*/ 95398 h 12554355"/>
              <a:gd name="T4" fmla="*/ 186959 w 11981237"/>
              <a:gd name="T5" fmla="*/ 109860 h 12554355"/>
              <a:gd name="T6" fmla="*/ 172483 w 11981237"/>
              <a:gd name="T7" fmla="*/ 95398 h 12554355"/>
              <a:gd name="T8" fmla="*/ 186959 w 11981237"/>
              <a:gd name="T9" fmla="*/ 80936 h 12554355"/>
              <a:gd name="T10" fmla="*/ 135384 w 11981237"/>
              <a:gd name="T11" fmla="*/ 74810 h 12554355"/>
              <a:gd name="T12" fmla="*/ 140604 w 11981237"/>
              <a:gd name="T13" fmla="*/ 77136 h 12554355"/>
              <a:gd name="T14" fmla="*/ 176652 w 11981237"/>
              <a:gd name="T15" fmla="*/ 113110 h 12554355"/>
              <a:gd name="T16" fmla="*/ 197725 w 11981237"/>
              <a:gd name="T17" fmla="*/ 113110 h 12554355"/>
              <a:gd name="T18" fmla="*/ 233541 w 11981237"/>
              <a:gd name="T19" fmla="*/ 77136 h 12554355"/>
              <a:gd name="T20" fmla="*/ 244039 w 11981237"/>
              <a:gd name="T21" fmla="*/ 76827 h 12554355"/>
              <a:gd name="T22" fmla="*/ 244271 w 11981237"/>
              <a:gd name="T23" fmla="*/ 87326 h 12554355"/>
              <a:gd name="T24" fmla="*/ 206602 w 11981237"/>
              <a:gd name="T25" fmla="*/ 124999 h 12554355"/>
              <a:gd name="T26" fmla="*/ 206679 w 11981237"/>
              <a:gd name="T27" fmla="*/ 250061 h 12554355"/>
              <a:gd name="T28" fmla="*/ 198574 w 11981237"/>
              <a:gd name="T29" fmla="*/ 258167 h 12554355"/>
              <a:gd name="T30" fmla="*/ 190392 w 11981237"/>
              <a:gd name="T31" fmla="*/ 250061 h 12554355"/>
              <a:gd name="T32" fmla="*/ 190392 w 11981237"/>
              <a:gd name="T33" fmla="*/ 182203 h 12554355"/>
              <a:gd name="T34" fmla="*/ 183753 w 11981237"/>
              <a:gd name="T35" fmla="*/ 182203 h 12554355"/>
              <a:gd name="T36" fmla="*/ 183753 w 11981237"/>
              <a:gd name="T37" fmla="*/ 250061 h 12554355"/>
              <a:gd name="T38" fmla="*/ 175648 w 11981237"/>
              <a:gd name="T39" fmla="*/ 258167 h 12554355"/>
              <a:gd name="T40" fmla="*/ 167466 w 11981237"/>
              <a:gd name="T41" fmla="*/ 250061 h 12554355"/>
              <a:gd name="T42" fmla="*/ 167466 w 11981237"/>
              <a:gd name="T43" fmla="*/ 124999 h 12554355"/>
              <a:gd name="T44" fmla="*/ 129874 w 11981237"/>
              <a:gd name="T45" fmla="*/ 87326 h 12554355"/>
              <a:gd name="T46" fmla="*/ 130106 w 11981237"/>
              <a:gd name="T47" fmla="*/ 76827 h 12554355"/>
              <a:gd name="T48" fmla="*/ 135384 w 11981237"/>
              <a:gd name="T49" fmla="*/ 74810 h 12554355"/>
              <a:gd name="T50" fmla="*/ 83316 w 11981237"/>
              <a:gd name="T51" fmla="*/ 8594 h 12554355"/>
              <a:gd name="T52" fmla="*/ 103649 w 11981237"/>
              <a:gd name="T53" fmla="*/ 29014 h 12554355"/>
              <a:gd name="T54" fmla="*/ 83316 w 11981237"/>
              <a:gd name="T55" fmla="*/ 49433 h 12554355"/>
              <a:gd name="T56" fmla="*/ 62982 w 11981237"/>
              <a:gd name="T57" fmla="*/ 29014 h 12554355"/>
              <a:gd name="T58" fmla="*/ 83316 w 11981237"/>
              <a:gd name="T59" fmla="*/ 8594 h 12554355"/>
              <a:gd name="T60" fmla="*/ 10664 w 11981237"/>
              <a:gd name="T61" fmla="*/ 4 h 12554355"/>
              <a:gd name="T62" fmla="*/ 17978 w 11981237"/>
              <a:gd name="T63" fmla="*/ 3266 h 12554355"/>
              <a:gd name="T64" fmla="*/ 68688 w 11981237"/>
              <a:gd name="T65" fmla="*/ 53984 h 12554355"/>
              <a:gd name="T66" fmla="*/ 98481 w 11981237"/>
              <a:gd name="T67" fmla="*/ 53984 h 12554355"/>
              <a:gd name="T68" fmla="*/ 148882 w 11981237"/>
              <a:gd name="T69" fmla="*/ 3266 h 12554355"/>
              <a:gd name="T70" fmla="*/ 163624 w 11981237"/>
              <a:gd name="T71" fmla="*/ 2880 h 12554355"/>
              <a:gd name="T72" fmla="*/ 164010 w 11981237"/>
              <a:gd name="T73" fmla="*/ 17624 h 12554355"/>
              <a:gd name="T74" fmla="*/ 110985 w 11981237"/>
              <a:gd name="T75" fmla="*/ 70735 h 12554355"/>
              <a:gd name="T76" fmla="*/ 111062 w 11981237"/>
              <a:gd name="T77" fmla="*/ 246742 h 12554355"/>
              <a:gd name="T78" fmla="*/ 99639 w 11981237"/>
              <a:gd name="T79" fmla="*/ 258167 h 12554355"/>
              <a:gd name="T80" fmla="*/ 88138 w 11981237"/>
              <a:gd name="T81" fmla="*/ 246742 h 12554355"/>
              <a:gd name="T82" fmla="*/ 88061 w 11981237"/>
              <a:gd name="T83" fmla="*/ 151251 h 12554355"/>
              <a:gd name="T84" fmla="*/ 78799 w 11981237"/>
              <a:gd name="T85" fmla="*/ 151251 h 12554355"/>
              <a:gd name="T86" fmla="*/ 78799 w 11981237"/>
              <a:gd name="T87" fmla="*/ 246742 h 12554355"/>
              <a:gd name="T88" fmla="*/ 67298 w 11981237"/>
              <a:gd name="T89" fmla="*/ 258167 h 12554355"/>
              <a:gd name="T90" fmla="*/ 55875 w 11981237"/>
              <a:gd name="T91" fmla="*/ 246742 h 12554355"/>
              <a:gd name="T92" fmla="*/ 55875 w 11981237"/>
              <a:gd name="T93" fmla="*/ 70735 h 12554355"/>
              <a:gd name="T94" fmla="*/ 2849 w 11981237"/>
              <a:gd name="T95" fmla="*/ 17624 h 12554355"/>
              <a:gd name="T96" fmla="*/ 3235 w 11981237"/>
              <a:gd name="T97" fmla="*/ 2880 h 12554355"/>
              <a:gd name="T98" fmla="*/ 10664 w 11981237"/>
              <a:gd name="T99" fmla="*/ 4 h 125543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981237" h="12554355">
                <a:moveTo>
                  <a:pt x="9093518" y="3935817"/>
                </a:moveTo>
                <a:cubicBezTo>
                  <a:pt x="9482358" y="3935817"/>
                  <a:pt x="9797575" y="4250679"/>
                  <a:pt x="9797575" y="4639080"/>
                </a:cubicBezTo>
                <a:cubicBezTo>
                  <a:pt x="9797575" y="5027480"/>
                  <a:pt x="9482358" y="5342343"/>
                  <a:pt x="9093518" y="5342343"/>
                </a:cubicBezTo>
                <a:cubicBezTo>
                  <a:pt x="8704678" y="5342343"/>
                  <a:pt x="8389461" y="5027480"/>
                  <a:pt x="8389461" y="4639080"/>
                </a:cubicBezTo>
                <a:cubicBezTo>
                  <a:pt x="8389461" y="4250679"/>
                  <a:pt x="8704678" y="3935817"/>
                  <a:pt x="9093518" y="3935817"/>
                </a:cubicBezTo>
                <a:close/>
                <a:moveTo>
                  <a:pt x="6584967" y="3637926"/>
                </a:moveTo>
                <a:cubicBezTo>
                  <a:pt x="6677422" y="3640272"/>
                  <a:pt x="6769407" y="3677813"/>
                  <a:pt x="6838865" y="3751018"/>
                </a:cubicBezTo>
                <a:cubicBezTo>
                  <a:pt x="6838865" y="3751018"/>
                  <a:pt x="6838865" y="3751018"/>
                  <a:pt x="8592216" y="5500423"/>
                </a:cubicBezTo>
                <a:cubicBezTo>
                  <a:pt x="8592216" y="5500423"/>
                  <a:pt x="8592216" y="5500423"/>
                  <a:pt x="9617194" y="5500423"/>
                </a:cubicBezTo>
                <a:lnTo>
                  <a:pt x="11359281" y="3751018"/>
                </a:lnTo>
                <a:cubicBezTo>
                  <a:pt x="11498198" y="3604608"/>
                  <a:pt x="11723468" y="3600854"/>
                  <a:pt x="11869893" y="3736002"/>
                </a:cubicBezTo>
                <a:cubicBezTo>
                  <a:pt x="12012564" y="3874903"/>
                  <a:pt x="12020073" y="4100148"/>
                  <a:pt x="11881156" y="4246558"/>
                </a:cubicBezTo>
                <a:cubicBezTo>
                  <a:pt x="11881156" y="4246558"/>
                  <a:pt x="11881156" y="4246558"/>
                  <a:pt x="10048961" y="6078553"/>
                </a:cubicBezTo>
                <a:cubicBezTo>
                  <a:pt x="10048961" y="6078553"/>
                  <a:pt x="10048961" y="6078553"/>
                  <a:pt x="10052716" y="12160176"/>
                </a:cubicBezTo>
                <a:cubicBezTo>
                  <a:pt x="10052716" y="12377913"/>
                  <a:pt x="9876254" y="12554355"/>
                  <a:pt x="9658493" y="12554355"/>
                </a:cubicBezTo>
                <a:cubicBezTo>
                  <a:pt x="9440733" y="12554355"/>
                  <a:pt x="9260517" y="12377913"/>
                  <a:pt x="9260517" y="12160176"/>
                </a:cubicBezTo>
                <a:cubicBezTo>
                  <a:pt x="9260517" y="12160176"/>
                  <a:pt x="9260517" y="12160176"/>
                  <a:pt x="9260517" y="8860332"/>
                </a:cubicBezTo>
                <a:cubicBezTo>
                  <a:pt x="9260517" y="8860332"/>
                  <a:pt x="9260517" y="8860332"/>
                  <a:pt x="8937630" y="8860332"/>
                </a:cubicBezTo>
                <a:cubicBezTo>
                  <a:pt x="8937630" y="8860332"/>
                  <a:pt x="8937630" y="8860332"/>
                  <a:pt x="8937630" y="12160176"/>
                </a:cubicBezTo>
                <a:cubicBezTo>
                  <a:pt x="8937630" y="12377913"/>
                  <a:pt x="8761168" y="12554355"/>
                  <a:pt x="8543407" y="12554355"/>
                </a:cubicBezTo>
                <a:cubicBezTo>
                  <a:pt x="8325646" y="12554355"/>
                  <a:pt x="8145431" y="12377913"/>
                  <a:pt x="8145431" y="12160176"/>
                </a:cubicBezTo>
                <a:cubicBezTo>
                  <a:pt x="8145431" y="12160176"/>
                  <a:pt x="8145431" y="12160176"/>
                  <a:pt x="8145431" y="6078553"/>
                </a:cubicBezTo>
                <a:cubicBezTo>
                  <a:pt x="8145431" y="6078553"/>
                  <a:pt x="8145431" y="6078553"/>
                  <a:pt x="6316990" y="4246558"/>
                </a:cubicBezTo>
                <a:cubicBezTo>
                  <a:pt x="6178073" y="4100148"/>
                  <a:pt x="6185582" y="3874903"/>
                  <a:pt x="6328253" y="3736002"/>
                </a:cubicBezTo>
                <a:cubicBezTo>
                  <a:pt x="6399589" y="3668428"/>
                  <a:pt x="6492513" y="3635580"/>
                  <a:pt x="6584967" y="3637926"/>
                </a:cubicBezTo>
                <a:close/>
                <a:moveTo>
                  <a:pt x="4052412" y="417917"/>
                </a:moveTo>
                <a:cubicBezTo>
                  <a:pt x="4598629" y="417917"/>
                  <a:pt x="5041424" y="862490"/>
                  <a:pt x="5041424" y="1410899"/>
                </a:cubicBezTo>
                <a:cubicBezTo>
                  <a:pt x="5041424" y="1959308"/>
                  <a:pt x="4598629" y="2403881"/>
                  <a:pt x="4052412" y="2403881"/>
                </a:cubicBezTo>
                <a:cubicBezTo>
                  <a:pt x="3506195" y="2403881"/>
                  <a:pt x="3063398" y="1959308"/>
                  <a:pt x="3063398" y="1410899"/>
                </a:cubicBezTo>
                <a:cubicBezTo>
                  <a:pt x="3063398" y="862490"/>
                  <a:pt x="3506195" y="417917"/>
                  <a:pt x="4052412" y="417917"/>
                </a:cubicBezTo>
                <a:close/>
                <a:moveTo>
                  <a:pt x="518710" y="212"/>
                </a:moveTo>
                <a:cubicBezTo>
                  <a:pt x="648229" y="3966"/>
                  <a:pt x="776810" y="57460"/>
                  <a:pt x="874419" y="158816"/>
                </a:cubicBezTo>
                <a:cubicBezTo>
                  <a:pt x="874419" y="158816"/>
                  <a:pt x="874419" y="158816"/>
                  <a:pt x="3340918" y="2625161"/>
                </a:cubicBezTo>
                <a:cubicBezTo>
                  <a:pt x="3340918" y="2625161"/>
                  <a:pt x="3340918" y="2625161"/>
                  <a:pt x="4790033" y="2625161"/>
                </a:cubicBezTo>
                <a:lnTo>
                  <a:pt x="7241515" y="158816"/>
                </a:lnTo>
                <a:cubicBezTo>
                  <a:pt x="7432978" y="-43897"/>
                  <a:pt x="7755838" y="-55159"/>
                  <a:pt x="7958564" y="140047"/>
                </a:cubicBezTo>
                <a:cubicBezTo>
                  <a:pt x="8161290" y="331498"/>
                  <a:pt x="8168798" y="654338"/>
                  <a:pt x="7977335" y="857051"/>
                </a:cubicBezTo>
                <a:cubicBezTo>
                  <a:pt x="7977335" y="857051"/>
                  <a:pt x="7977335" y="857051"/>
                  <a:pt x="5398210" y="3439768"/>
                </a:cubicBezTo>
                <a:cubicBezTo>
                  <a:pt x="5398210" y="3439768"/>
                  <a:pt x="5398210" y="3439768"/>
                  <a:pt x="5401965" y="11998771"/>
                </a:cubicBezTo>
                <a:cubicBezTo>
                  <a:pt x="5401965" y="12306594"/>
                  <a:pt x="5154188" y="12554355"/>
                  <a:pt x="4846345" y="12554355"/>
                </a:cubicBezTo>
                <a:cubicBezTo>
                  <a:pt x="4538502" y="12554355"/>
                  <a:pt x="4286972" y="12306594"/>
                  <a:pt x="4286972" y="11998771"/>
                </a:cubicBezTo>
                <a:cubicBezTo>
                  <a:pt x="4286972" y="11998771"/>
                  <a:pt x="4286972" y="11998771"/>
                  <a:pt x="4283218" y="7355136"/>
                </a:cubicBezTo>
                <a:cubicBezTo>
                  <a:pt x="4283218" y="7355136"/>
                  <a:pt x="4283218" y="7355136"/>
                  <a:pt x="3832716" y="7355136"/>
                </a:cubicBezTo>
                <a:cubicBezTo>
                  <a:pt x="3832716" y="7355136"/>
                  <a:pt x="3832716" y="7355136"/>
                  <a:pt x="3832716" y="11998771"/>
                </a:cubicBezTo>
                <a:cubicBezTo>
                  <a:pt x="3832716" y="12306594"/>
                  <a:pt x="3581186" y="12554355"/>
                  <a:pt x="3273343" y="12554355"/>
                </a:cubicBezTo>
                <a:cubicBezTo>
                  <a:pt x="2965500" y="12554355"/>
                  <a:pt x="2717723" y="12306594"/>
                  <a:pt x="2717723" y="11998771"/>
                </a:cubicBezTo>
                <a:cubicBezTo>
                  <a:pt x="2717723" y="11998771"/>
                  <a:pt x="2717723" y="11998771"/>
                  <a:pt x="2717723" y="3439768"/>
                </a:cubicBezTo>
                <a:cubicBezTo>
                  <a:pt x="2717723" y="3439768"/>
                  <a:pt x="2717723" y="3439768"/>
                  <a:pt x="138599" y="857051"/>
                </a:cubicBezTo>
                <a:cubicBezTo>
                  <a:pt x="-52865" y="654338"/>
                  <a:pt x="-45356" y="331498"/>
                  <a:pt x="157370" y="140047"/>
                </a:cubicBezTo>
                <a:cubicBezTo>
                  <a:pt x="258733" y="42444"/>
                  <a:pt x="389191" y="-3542"/>
                  <a:pt x="518710" y="212"/>
                </a:cubicBezTo>
                <a:close/>
              </a:path>
            </a:pathLst>
          </a:custGeom>
          <a:solidFill>
            <a:schemeClr val="tx2"/>
          </a:solidFill>
          <a:ln>
            <a:noFill/>
          </a:ln>
        </p:spPr>
        <p:txBody>
          <a:bodyPr anchor="ctr">
            <a:scene3d>
              <a:camera prst="orthographicFront"/>
              <a:lightRig rig="threePt" dir="t"/>
            </a:scene3d>
            <a:sp3d>
              <a:contourClr>
                <a:srgbClr val="FFFFFF"/>
              </a:contourClr>
            </a:sp3d>
          </a:bodyPr>
          <a:lstStyle/>
          <a:p>
            <a:pPr algn="ctr" eaLnBrk="0" fontAlgn="base" hangingPunct="0">
              <a:spcBef>
                <a:spcPct val="0"/>
              </a:spcBef>
              <a:spcAft>
                <a:spcPct val="0"/>
              </a:spcAft>
            </a:pPr>
            <a:endParaRPr lang="zh-CN" altLang="en-US">
              <a:solidFill>
                <a:srgbClr val="FFFFFF"/>
              </a:solidFill>
              <a:cs typeface="+mn-ea"/>
              <a:sym typeface="+mn-lt"/>
            </a:endParaRPr>
          </a:p>
        </p:txBody>
      </p:sp>
      <p:sp>
        <p:nvSpPr>
          <p:cNvPr id="12" name="KSO_Shape"/>
          <p:cNvSpPr/>
          <p:nvPr/>
        </p:nvSpPr>
        <p:spPr bwMode="auto">
          <a:xfrm>
            <a:off x="9586049" y="1433033"/>
            <a:ext cx="1080000" cy="1260000"/>
          </a:xfrm>
          <a:custGeom>
            <a:avLst/>
            <a:gdLst>
              <a:gd name="T0" fmla="*/ 1660229 w 8965002"/>
              <a:gd name="T1" fmla="*/ 723707 h 8673857"/>
              <a:gd name="T2" fmla="*/ 1707743 w 8965002"/>
              <a:gd name="T3" fmla="*/ 723707 h 8673857"/>
              <a:gd name="T4" fmla="*/ 1786179 w 8965002"/>
              <a:gd name="T5" fmla="*/ 872262 h 8673857"/>
              <a:gd name="T6" fmla="*/ 1398524 w 8965002"/>
              <a:gd name="T7" fmla="*/ 1455923 h 8673857"/>
              <a:gd name="T8" fmla="*/ 1307266 w 8965002"/>
              <a:gd name="T9" fmla="*/ 1501168 h 8673857"/>
              <a:gd name="T10" fmla="*/ 1079500 w 8965002"/>
              <a:gd name="T11" fmla="*/ 1501168 h 8673857"/>
              <a:gd name="T12" fmla="*/ 1079500 w 8965002"/>
              <a:gd name="T13" fmla="*/ 1685165 h 8673857"/>
              <a:gd name="T14" fmla="*/ 1049332 w 8965002"/>
              <a:gd name="T15" fmla="*/ 1734934 h 8673857"/>
              <a:gd name="T16" fmla="*/ 1021427 w 8965002"/>
              <a:gd name="T17" fmla="*/ 1741721 h 8673857"/>
              <a:gd name="T18" fmla="*/ 985980 w 8965002"/>
              <a:gd name="T19" fmla="*/ 1731164 h 8673857"/>
              <a:gd name="T20" fmla="*/ 808744 w 8965002"/>
              <a:gd name="T21" fmla="*/ 1611265 h 8673857"/>
              <a:gd name="T22" fmla="*/ 635280 w 8965002"/>
              <a:gd name="T23" fmla="*/ 1731164 h 8673857"/>
              <a:gd name="T24" fmla="*/ 571927 w 8965002"/>
              <a:gd name="T25" fmla="*/ 1734934 h 8673857"/>
              <a:gd name="T26" fmla="*/ 539497 w 8965002"/>
              <a:gd name="T27" fmla="*/ 1685165 h 8673857"/>
              <a:gd name="T28" fmla="*/ 539497 w 8965002"/>
              <a:gd name="T29" fmla="*/ 1225173 h 8673857"/>
              <a:gd name="T30" fmla="*/ 636788 w 8965002"/>
              <a:gd name="T31" fmla="*/ 1030619 h 8673857"/>
              <a:gd name="T32" fmla="*/ 667710 w 8965002"/>
              <a:gd name="T33" fmla="*/ 1022324 h 8673857"/>
              <a:gd name="T34" fmla="*/ 1142852 w 8965002"/>
              <a:gd name="T35" fmla="*/ 1022324 h 8673857"/>
              <a:gd name="T36" fmla="*/ 1077992 w 8965002"/>
              <a:gd name="T37" fmla="*/ 1261369 h 8673857"/>
              <a:gd name="T38" fmla="*/ 1250702 w 8965002"/>
              <a:gd name="T39" fmla="*/ 1261369 h 8673857"/>
              <a:gd name="T40" fmla="*/ 1660229 w 8965002"/>
              <a:gd name="T41" fmla="*/ 723707 h 8673857"/>
              <a:gd name="T42" fmla="*/ 1227016 w 8965002"/>
              <a:gd name="T43" fmla="*/ 26 h 8673857"/>
              <a:gd name="T44" fmla="*/ 1646524 w 8965002"/>
              <a:gd name="T45" fmla="*/ 27634 h 8673857"/>
              <a:gd name="T46" fmla="*/ 1722691 w 8965002"/>
              <a:gd name="T47" fmla="*/ 177681 h 8673857"/>
              <a:gd name="T48" fmla="*/ 1246833 w 8965002"/>
              <a:gd name="T49" fmla="*/ 798230 h 8673857"/>
              <a:gd name="T50" fmla="*/ 1160861 w 8965002"/>
              <a:gd name="T51" fmla="*/ 838946 h 8673857"/>
              <a:gd name="T52" fmla="*/ 443680 w 8965002"/>
              <a:gd name="T53" fmla="*/ 838946 h 8673857"/>
              <a:gd name="T54" fmla="*/ 231014 w 8965002"/>
              <a:gd name="T55" fmla="*/ 1099833 h 8673857"/>
              <a:gd name="T56" fmla="*/ 361479 w 8965002"/>
              <a:gd name="T57" fmla="*/ 1249880 h 8673857"/>
              <a:gd name="T58" fmla="*/ 418794 w 8965002"/>
              <a:gd name="T59" fmla="*/ 1261190 h 8673857"/>
              <a:gd name="T60" fmla="*/ 418794 w 8965002"/>
              <a:gd name="T61" fmla="*/ 1500965 h 8673857"/>
              <a:gd name="T62" fmla="*/ 10807 w 8965002"/>
              <a:gd name="T63" fmla="*/ 1148843 h 8673857"/>
              <a:gd name="T64" fmla="*/ 13069 w 8965002"/>
              <a:gd name="T65" fmla="*/ 949785 h 8673857"/>
              <a:gd name="T66" fmla="*/ 545488 w 8965002"/>
              <a:gd name="T67" fmla="*/ 134703 h 8673857"/>
              <a:gd name="T68" fmla="*/ 706119 w 8965002"/>
              <a:gd name="T69" fmla="*/ 45730 h 8673857"/>
              <a:gd name="T70" fmla="*/ 1227016 w 8965002"/>
              <a:gd name="T71" fmla="*/ 26 h 86738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965002" h="8673857">
                <a:moveTo>
                  <a:pt x="8267042" y="3603669"/>
                </a:moveTo>
                <a:cubicBezTo>
                  <a:pt x="8267042" y="3603669"/>
                  <a:pt x="8267042" y="3603669"/>
                  <a:pt x="8503636" y="3603669"/>
                </a:cubicBezTo>
                <a:cubicBezTo>
                  <a:pt x="8770275" y="3603669"/>
                  <a:pt x="9115779" y="3885289"/>
                  <a:pt x="8894206" y="4343392"/>
                </a:cubicBezTo>
                <a:cubicBezTo>
                  <a:pt x="8894206" y="4343392"/>
                  <a:pt x="8894206" y="4343392"/>
                  <a:pt x="6963891" y="7249712"/>
                </a:cubicBezTo>
                <a:cubicBezTo>
                  <a:pt x="6817428" y="7463743"/>
                  <a:pt x="6610877" y="7475008"/>
                  <a:pt x="6509479" y="7475008"/>
                </a:cubicBezTo>
                <a:cubicBezTo>
                  <a:pt x="6509479" y="7475008"/>
                  <a:pt x="6509479" y="7475008"/>
                  <a:pt x="5375325" y="7475008"/>
                </a:cubicBezTo>
                <a:cubicBezTo>
                  <a:pt x="5375325" y="7475008"/>
                  <a:pt x="5375325" y="7475008"/>
                  <a:pt x="5375325" y="8391212"/>
                </a:cubicBezTo>
                <a:cubicBezTo>
                  <a:pt x="5375325" y="8503860"/>
                  <a:pt x="5326504" y="8586469"/>
                  <a:pt x="5225106" y="8639038"/>
                </a:cubicBezTo>
                <a:cubicBezTo>
                  <a:pt x="5180040" y="8661567"/>
                  <a:pt x="5131219" y="8672833"/>
                  <a:pt x="5086153" y="8672833"/>
                </a:cubicBezTo>
                <a:cubicBezTo>
                  <a:pt x="5026066" y="8672833"/>
                  <a:pt x="4962223" y="8654057"/>
                  <a:pt x="4909646" y="8620263"/>
                </a:cubicBezTo>
                <a:cubicBezTo>
                  <a:pt x="4909646" y="8620263"/>
                  <a:pt x="4909646" y="8620263"/>
                  <a:pt x="4027109" y="8023229"/>
                </a:cubicBezTo>
                <a:cubicBezTo>
                  <a:pt x="4027109" y="8023229"/>
                  <a:pt x="4027109" y="8023229"/>
                  <a:pt x="3163349" y="8620263"/>
                </a:cubicBezTo>
                <a:cubicBezTo>
                  <a:pt x="3069463" y="8684097"/>
                  <a:pt x="2949287" y="8691607"/>
                  <a:pt x="2847889" y="8639038"/>
                </a:cubicBezTo>
                <a:cubicBezTo>
                  <a:pt x="2750247" y="8586469"/>
                  <a:pt x="2686404" y="8503860"/>
                  <a:pt x="2686404" y="8391212"/>
                </a:cubicBezTo>
                <a:cubicBezTo>
                  <a:pt x="2686404" y="8391212"/>
                  <a:pt x="2686404" y="8391212"/>
                  <a:pt x="2686404" y="6100701"/>
                </a:cubicBezTo>
                <a:cubicBezTo>
                  <a:pt x="2686404" y="5559991"/>
                  <a:pt x="2990598" y="5237066"/>
                  <a:pt x="3170860" y="5131928"/>
                </a:cubicBezTo>
                <a:cubicBezTo>
                  <a:pt x="3215926" y="5105644"/>
                  <a:pt x="3268503" y="5090624"/>
                  <a:pt x="3324835" y="5090624"/>
                </a:cubicBezTo>
                <a:cubicBezTo>
                  <a:pt x="3324835" y="5090624"/>
                  <a:pt x="3324835" y="5090624"/>
                  <a:pt x="5690785" y="5090624"/>
                </a:cubicBezTo>
                <a:cubicBezTo>
                  <a:pt x="5371570" y="5406038"/>
                  <a:pt x="5367814" y="5980543"/>
                  <a:pt x="5367814" y="6280938"/>
                </a:cubicBezTo>
                <a:cubicBezTo>
                  <a:pt x="5367814" y="6280938"/>
                  <a:pt x="5367814" y="6280938"/>
                  <a:pt x="6227818" y="6280938"/>
                </a:cubicBezTo>
                <a:cubicBezTo>
                  <a:pt x="6227818" y="6280938"/>
                  <a:pt x="6227818" y="6280938"/>
                  <a:pt x="8267042" y="3603669"/>
                </a:cubicBezTo>
                <a:close/>
                <a:moveTo>
                  <a:pt x="6109875" y="128"/>
                </a:moveTo>
                <a:cubicBezTo>
                  <a:pt x="6829153" y="-2490"/>
                  <a:pt x="7579192" y="34821"/>
                  <a:pt x="8198796" y="137601"/>
                </a:cubicBezTo>
                <a:cubicBezTo>
                  <a:pt x="8705745" y="220201"/>
                  <a:pt x="8739542" y="678257"/>
                  <a:pt x="8578069" y="884757"/>
                </a:cubicBezTo>
                <a:cubicBezTo>
                  <a:pt x="8578069" y="884757"/>
                  <a:pt x="6234838" y="3955980"/>
                  <a:pt x="6208552" y="3974753"/>
                </a:cubicBezTo>
                <a:cubicBezTo>
                  <a:pt x="6107162" y="4098653"/>
                  <a:pt x="5953199" y="4177498"/>
                  <a:pt x="5780461" y="4177498"/>
                </a:cubicBezTo>
                <a:cubicBezTo>
                  <a:pt x="5780461" y="4177498"/>
                  <a:pt x="5780461" y="4177498"/>
                  <a:pt x="2209285" y="4177498"/>
                </a:cubicBezTo>
                <a:cubicBezTo>
                  <a:pt x="1818747" y="4177498"/>
                  <a:pt x="970076" y="4545444"/>
                  <a:pt x="1150325" y="5476573"/>
                </a:cubicBezTo>
                <a:cubicBezTo>
                  <a:pt x="1217918" y="5825746"/>
                  <a:pt x="1465760" y="6103583"/>
                  <a:pt x="1799971" y="6223729"/>
                </a:cubicBezTo>
                <a:cubicBezTo>
                  <a:pt x="1875075" y="6253765"/>
                  <a:pt x="2002751" y="6268783"/>
                  <a:pt x="2085365" y="6280047"/>
                </a:cubicBezTo>
                <a:cubicBezTo>
                  <a:pt x="2085365" y="6280047"/>
                  <a:pt x="2085365" y="6280047"/>
                  <a:pt x="2085365" y="7473994"/>
                </a:cubicBezTo>
                <a:cubicBezTo>
                  <a:pt x="1582171" y="7440203"/>
                  <a:pt x="335451" y="7004675"/>
                  <a:pt x="53813" y="5720619"/>
                </a:cubicBezTo>
                <a:cubicBezTo>
                  <a:pt x="-25046" y="5397728"/>
                  <a:pt x="-13780" y="5056063"/>
                  <a:pt x="65078" y="4729417"/>
                </a:cubicBezTo>
                <a:cubicBezTo>
                  <a:pt x="282879" y="3283915"/>
                  <a:pt x="2351982" y="944830"/>
                  <a:pt x="2716235" y="670748"/>
                </a:cubicBezTo>
                <a:cubicBezTo>
                  <a:pt x="2960321" y="471756"/>
                  <a:pt x="3234449" y="310311"/>
                  <a:pt x="3516088" y="227711"/>
                </a:cubicBezTo>
                <a:cubicBezTo>
                  <a:pt x="3797726" y="119767"/>
                  <a:pt x="4911078" y="4491"/>
                  <a:pt x="6109875" y="128"/>
                </a:cubicBezTo>
                <a:close/>
              </a:path>
            </a:pathLst>
          </a:custGeom>
          <a:solidFill>
            <a:schemeClr val="tx2"/>
          </a:solidFill>
          <a:ln>
            <a:noFill/>
          </a:ln>
        </p:spPr>
        <p:txBody>
          <a:bodyPr anchor="ctr">
            <a:scene3d>
              <a:camera prst="orthographicFront"/>
              <a:lightRig rig="threePt" dir="t"/>
            </a:scene3d>
            <a:sp3d>
              <a:contourClr>
                <a:srgbClr val="FFFFFF"/>
              </a:contourClr>
            </a:sp3d>
          </a:bodyPr>
          <a:lstStyle/>
          <a:p>
            <a:pPr algn="ctr" eaLnBrk="0" fontAlgn="base" hangingPunct="0">
              <a:spcBef>
                <a:spcPct val="0"/>
              </a:spcBef>
              <a:spcAft>
                <a:spcPct val="0"/>
              </a:spcAft>
            </a:pPr>
            <a:endParaRPr lang="zh-CN" altLang="en-US">
              <a:solidFill>
                <a:srgbClr val="FFFFFF"/>
              </a:solidFill>
              <a:cs typeface="+mn-ea"/>
              <a:sym typeface="+mn-lt"/>
            </a:endParaRPr>
          </a:p>
        </p:txBody>
      </p:sp>
      <p:sp>
        <p:nvSpPr>
          <p:cNvPr id="15" name="KSO_Shape"/>
          <p:cNvSpPr/>
          <p:nvPr/>
        </p:nvSpPr>
        <p:spPr bwMode="auto">
          <a:xfrm>
            <a:off x="9586049" y="5096910"/>
            <a:ext cx="1227434" cy="1547917"/>
          </a:xfrm>
          <a:custGeom>
            <a:avLst/>
            <a:gdLst>
              <a:gd name="T0" fmla="*/ 1366642 w 3058"/>
              <a:gd name="T1" fmla="*/ 267199 h 3241"/>
              <a:gd name="T2" fmla="*/ 1120080 w 3058"/>
              <a:gd name="T3" fmla="*/ 814373 h 3241"/>
              <a:gd name="T4" fmla="*/ 1048444 w 3058"/>
              <a:gd name="T5" fmla="*/ 814373 h 3241"/>
              <a:gd name="T6" fmla="*/ 1311665 w 3058"/>
              <a:gd name="T7" fmla="*/ 234979 h 3241"/>
              <a:gd name="T8" fmla="*/ 905727 w 3058"/>
              <a:gd name="T9" fmla="*/ 234979 h 3241"/>
              <a:gd name="T10" fmla="*/ 905727 w 3058"/>
              <a:gd name="T11" fmla="*/ 1588749 h 3241"/>
              <a:gd name="T12" fmla="*/ 1416066 w 3058"/>
              <a:gd name="T13" fmla="*/ 1730403 h 3241"/>
              <a:gd name="T14" fmla="*/ 1416066 w 3058"/>
              <a:gd name="T15" fmla="*/ 1800397 h 3241"/>
              <a:gd name="T16" fmla="*/ 268775 w 3058"/>
              <a:gd name="T17" fmla="*/ 1800397 h 3241"/>
              <a:gd name="T18" fmla="*/ 268775 w 3058"/>
              <a:gd name="T19" fmla="*/ 1725959 h 3241"/>
              <a:gd name="T20" fmla="*/ 761899 w 3058"/>
              <a:gd name="T21" fmla="*/ 1588749 h 3241"/>
              <a:gd name="T22" fmla="*/ 761899 w 3058"/>
              <a:gd name="T23" fmla="*/ 234979 h 3241"/>
              <a:gd name="T24" fmla="*/ 378173 w 3058"/>
              <a:gd name="T25" fmla="*/ 234979 h 3241"/>
              <a:gd name="T26" fmla="*/ 640839 w 3058"/>
              <a:gd name="T27" fmla="*/ 814373 h 3241"/>
              <a:gd name="T28" fmla="*/ 569203 w 3058"/>
              <a:gd name="T29" fmla="*/ 814373 h 3241"/>
              <a:gd name="T30" fmla="*/ 322641 w 3058"/>
              <a:gd name="T31" fmla="*/ 267199 h 3241"/>
              <a:gd name="T32" fmla="*/ 76079 w 3058"/>
              <a:gd name="T33" fmla="*/ 814373 h 3241"/>
              <a:gd name="T34" fmla="*/ 4443 w 3058"/>
              <a:gd name="T35" fmla="*/ 814373 h 3241"/>
              <a:gd name="T36" fmla="*/ 268775 w 3058"/>
              <a:gd name="T37" fmla="*/ 228313 h 3241"/>
              <a:gd name="T38" fmla="*/ 268775 w 3058"/>
              <a:gd name="T39" fmla="*/ 161097 h 3241"/>
              <a:gd name="T40" fmla="*/ 273217 w 3058"/>
              <a:gd name="T41" fmla="*/ 161097 h 3241"/>
              <a:gd name="T42" fmla="*/ 710254 w 3058"/>
              <a:gd name="T43" fmla="*/ 161097 h 3241"/>
              <a:gd name="T44" fmla="*/ 838533 w 3058"/>
              <a:gd name="T45" fmla="*/ 0 h 3241"/>
              <a:gd name="T46" fmla="*/ 966812 w 3058"/>
              <a:gd name="T47" fmla="*/ 161097 h 3241"/>
              <a:gd name="T48" fmla="*/ 1416066 w 3058"/>
              <a:gd name="T49" fmla="*/ 161097 h 3241"/>
              <a:gd name="T50" fmla="*/ 1416066 w 3058"/>
              <a:gd name="T51" fmla="*/ 218870 h 3241"/>
              <a:gd name="T52" fmla="*/ 1684840 w 3058"/>
              <a:gd name="T53" fmla="*/ 814373 h 3241"/>
              <a:gd name="T54" fmla="*/ 1613204 w 3058"/>
              <a:gd name="T55" fmla="*/ 814373 h 3241"/>
              <a:gd name="T56" fmla="*/ 1366642 w 3058"/>
              <a:gd name="T57" fmla="*/ 267199 h 3241"/>
              <a:gd name="T58" fmla="*/ 645282 w 3058"/>
              <a:gd name="T59" fmla="*/ 889922 h 3241"/>
              <a:gd name="T60" fmla="*/ 322641 w 3058"/>
              <a:gd name="T61" fmla="*/ 1226003 h 3241"/>
              <a:gd name="T62" fmla="*/ 0 w 3058"/>
              <a:gd name="T63" fmla="*/ 889922 h 3241"/>
              <a:gd name="T64" fmla="*/ 645282 w 3058"/>
              <a:gd name="T65" fmla="*/ 889922 h 3241"/>
              <a:gd name="T66" fmla="*/ 1052886 w 3058"/>
              <a:gd name="T67" fmla="*/ 889922 h 3241"/>
              <a:gd name="T68" fmla="*/ 1698168 w 3058"/>
              <a:gd name="T69" fmla="*/ 889922 h 3241"/>
              <a:gd name="T70" fmla="*/ 1375527 w 3058"/>
              <a:gd name="T71" fmla="*/ 1226003 h 3241"/>
              <a:gd name="T72" fmla="*/ 1052886 w 3058"/>
              <a:gd name="T73" fmla="*/ 889922 h 32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058" h="3241">
                <a:moveTo>
                  <a:pt x="2461" y="481"/>
                </a:moveTo>
                <a:cubicBezTo>
                  <a:pt x="2017" y="1466"/>
                  <a:pt x="2017" y="1466"/>
                  <a:pt x="2017" y="1466"/>
                </a:cubicBezTo>
                <a:cubicBezTo>
                  <a:pt x="1888" y="1466"/>
                  <a:pt x="1888" y="1466"/>
                  <a:pt x="1888" y="1466"/>
                </a:cubicBezTo>
                <a:cubicBezTo>
                  <a:pt x="2362" y="423"/>
                  <a:pt x="2362" y="423"/>
                  <a:pt x="2362" y="423"/>
                </a:cubicBezTo>
                <a:cubicBezTo>
                  <a:pt x="1631" y="423"/>
                  <a:pt x="1631" y="423"/>
                  <a:pt x="1631" y="423"/>
                </a:cubicBezTo>
                <a:cubicBezTo>
                  <a:pt x="1631" y="2860"/>
                  <a:pt x="1631" y="2860"/>
                  <a:pt x="1631" y="2860"/>
                </a:cubicBezTo>
                <a:cubicBezTo>
                  <a:pt x="1782" y="2866"/>
                  <a:pt x="2550" y="3115"/>
                  <a:pt x="2550" y="3115"/>
                </a:cubicBezTo>
                <a:cubicBezTo>
                  <a:pt x="2550" y="3241"/>
                  <a:pt x="2550" y="3241"/>
                  <a:pt x="2550" y="3241"/>
                </a:cubicBezTo>
                <a:cubicBezTo>
                  <a:pt x="484" y="3241"/>
                  <a:pt x="484" y="3241"/>
                  <a:pt x="484" y="3241"/>
                </a:cubicBezTo>
                <a:cubicBezTo>
                  <a:pt x="484" y="3107"/>
                  <a:pt x="484" y="3107"/>
                  <a:pt x="484" y="3107"/>
                </a:cubicBezTo>
                <a:cubicBezTo>
                  <a:pt x="484" y="3107"/>
                  <a:pt x="1253" y="2860"/>
                  <a:pt x="1372" y="2860"/>
                </a:cubicBezTo>
                <a:cubicBezTo>
                  <a:pt x="1372" y="423"/>
                  <a:pt x="1372" y="423"/>
                  <a:pt x="1372" y="423"/>
                </a:cubicBezTo>
                <a:cubicBezTo>
                  <a:pt x="681" y="423"/>
                  <a:pt x="681" y="423"/>
                  <a:pt x="681" y="423"/>
                </a:cubicBezTo>
                <a:cubicBezTo>
                  <a:pt x="1154" y="1466"/>
                  <a:pt x="1154" y="1466"/>
                  <a:pt x="1154" y="1466"/>
                </a:cubicBezTo>
                <a:cubicBezTo>
                  <a:pt x="1025" y="1466"/>
                  <a:pt x="1025" y="1466"/>
                  <a:pt x="1025" y="1466"/>
                </a:cubicBezTo>
                <a:cubicBezTo>
                  <a:pt x="581" y="481"/>
                  <a:pt x="581" y="481"/>
                  <a:pt x="581" y="481"/>
                </a:cubicBezTo>
                <a:cubicBezTo>
                  <a:pt x="137" y="1466"/>
                  <a:pt x="137" y="1466"/>
                  <a:pt x="137" y="1466"/>
                </a:cubicBezTo>
                <a:cubicBezTo>
                  <a:pt x="8" y="1466"/>
                  <a:pt x="8" y="1466"/>
                  <a:pt x="8" y="1466"/>
                </a:cubicBezTo>
                <a:cubicBezTo>
                  <a:pt x="484" y="411"/>
                  <a:pt x="484" y="411"/>
                  <a:pt x="484" y="411"/>
                </a:cubicBezTo>
                <a:cubicBezTo>
                  <a:pt x="484" y="290"/>
                  <a:pt x="484" y="290"/>
                  <a:pt x="484" y="290"/>
                </a:cubicBezTo>
                <a:cubicBezTo>
                  <a:pt x="492" y="290"/>
                  <a:pt x="492" y="290"/>
                  <a:pt x="492" y="290"/>
                </a:cubicBezTo>
                <a:cubicBezTo>
                  <a:pt x="1279" y="290"/>
                  <a:pt x="1279" y="290"/>
                  <a:pt x="1279" y="290"/>
                </a:cubicBezTo>
                <a:cubicBezTo>
                  <a:pt x="1279" y="131"/>
                  <a:pt x="1385" y="0"/>
                  <a:pt x="1510" y="0"/>
                </a:cubicBezTo>
                <a:cubicBezTo>
                  <a:pt x="1641" y="0"/>
                  <a:pt x="1741" y="138"/>
                  <a:pt x="1741" y="290"/>
                </a:cubicBezTo>
                <a:cubicBezTo>
                  <a:pt x="2550" y="290"/>
                  <a:pt x="2550" y="290"/>
                  <a:pt x="2550" y="290"/>
                </a:cubicBezTo>
                <a:cubicBezTo>
                  <a:pt x="2550" y="394"/>
                  <a:pt x="2550" y="394"/>
                  <a:pt x="2550" y="394"/>
                </a:cubicBezTo>
                <a:cubicBezTo>
                  <a:pt x="3034" y="1466"/>
                  <a:pt x="3034" y="1466"/>
                  <a:pt x="3034" y="1466"/>
                </a:cubicBezTo>
                <a:cubicBezTo>
                  <a:pt x="2905" y="1466"/>
                  <a:pt x="2905" y="1466"/>
                  <a:pt x="2905" y="1466"/>
                </a:cubicBezTo>
                <a:lnTo>
                  <a:pt x="2461" y="481"/>
                </a:lnTo>
                <a:close/>
                <a:moveTo>
                  <a:pt x="1162" y="1602"/>
                </a:moveTo>
                <a:cubicBezTo>
                  <a:pt x="1162" y="1919"/>
                  <a:pt x="942" y="2207"/>
                  <a:pt x="581" y="2207"/>
                </a:cubicBezTo>
                <a:cubicBezTo>
                  <a:pt x="228" y="2207"/>
                  <a:pt x="0" y="1919"/>
                  <a:pt x="0" y="1602"/>
                </a:cubicBezTo>
                <a:cubicBezTo>
                  <a:pt x="0" y="1603"/>
                  <a:pt x="1162" y="1603"/>
                  <a:pt x="1162" y="1602"/>
                </a:cubicBezTo>
                <a:close/>
                <a:moveTo>
                  <a:pt x="1896" y="1602"/>
                </a:moveTo>
                <a:cubicBezTo>
                  <a:pt x="1896" y="1603"/>
                  <a:pt x="3058" y="1603"/>
                  <a:pt x="3058" y="1602"/>
                </a:cubicBezTo>
                <a:cubicBezTo>
                  <a:pt x="3058" y="1919"/>
                  <a:pt x="2839" y="2207"/>
                  <a:pt x="2477" y="2207"/>
                </a:cubicBezTo>
                <a:cubicBezTo>
                  <a:pt x="2124" y="2207"/>
                  <a:pt x="1896" y="1919"/>
                  <a:pt x="1896" y="1602"/>
                </a:cubicBezTo>
                <a:close/>
              </a:path>
            </a:pathLst>
          </a:custGeom>
          <a:solidFill>
            <a:schemeClr val="tx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6" name="文本框 15"/>
          <p:cNvSpPr txBox="1">
            <a:spLocks noChangeArrowheads="1"/>
          </p:cNvSpPr>
          <p:nvPr/>
        </p:nvSpPr>
        <p:spPr bwMode="auto">
          <a:xfrm>
            <a:off x="1781614" y="300579"/>
            <a:ext cx="75452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新时代</a:t>
            </a:r>
            <a:r>
              <a:rPr lang="zh-CN" altLang="zh-CN" sz="3200" b="1" dirty="0">
                <a:solidFill>
                  <a:srgbClr val="D8060A"/>
                </a:solidFill>
                <a:latin typeface="微软雅黑" panose="020B0503020204020204" pitchFamily="34" charset="-122"/>
                <a:ea typeface="微软雅黑" panose="020B0503020204020204" pitchFamily="34" charset="-122"/>
                <a:sym typeface="+mn-lt"/>
              </a:rPr>
              <a:t>中国特色</a:t>
            </a: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社会主义</a:t>
            </a:r>
            <a:r>
              <a:rPr lang="zh-CN" altLang="zh-CN" sz="3200" b="1" dirty="0">
                <a:solidFill>
                  <a:srgbClr val="D8060A"/>
                </a:solidFill>
                <a:latin typeface="微软雅黑" panose="020B0503020204020204" pitchFamily="34" charset="-122"/>
                <a:ea typeface="微软雅黑" panose="020B0503020204020204" pitchFamily="34" charset="-122"/>
                <a:sym typeface="+mn-lt"/>
              </a:rPr>
              <a:t>十四条</a:t>
            </a: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基本方略</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3" name="矩形 2"/>
          <p:cNvSpPr/>
          <p:nvPr/>
        </p:nvSpPr>
        <p:spPr>
          <a:xfrm>
            <a:off x="1320624" y="1175618"/>
            <a:ext cx="4801314" cy="497316"/>
          </a:xfrm>
          <a:prstGeom prst="rect">
            <a:avLst/>
          </a:prstGeom>
        </p:spPr>
        <p:txBody>
          <a:bodyPr wrap="none">
            <a:spAutoFit/>
          </a:bodyPr>
          <a:lstStyle/>
          <a:p>
            <a:pPr>
              <a:lnSpc>
                <a:spcPct val="120000"/>
              </a:lnSpc>
              <a:spcBef>
                <a:spcPts val="60"/>
              </a:spcBef>
            </a:pPr>
            <a:r>
              <a:rPr lang="zh-CN" altLang="zh-CN" sz="2400" b="1" dirty="0">
                <a:solidFill>
                  <a:schemeClr val="tx1">
                    <a:lumMod val="75000"/>
                    <a:lumOff val="25000"/>
                  </a:schemeClr>
                </a:solidFill>
                <a:cs typeface="+mn-ea"/>
                <a:sym typeface="+mn-lt"/>
              </a:rPr>
              <a:t>第七，坚持社会主义核心价值</a:t>
            </a:r>
            <a:r>
              <a:rPr lang="zh-CN" altLang="zh-CN" sz="2400" b="1" dirty="0" smtClean="0">
                <a:solidFill>
                  <a:schemeClr val="tx1">
                    <a:lumMod val="75000"/>
                    <a:lumOff val="25000"/>
                  </a:schemeClr>
                </a:solidFill>
                <a:cs typeface="+mn-ea"/>
                <a:sym typeface="+mn-lt"/>
              </a:rPr>
              <a:t>体系</a:t>
            </a:r>
            <a:endParaRPr lang="zh-CN" altLang="en-US" sz="2400" b="1" dirty="0">
              <a:solidFill>
                <a:schemeClr val="tx1">
                  <a:lumMod val="75000"/>
                  <a:lumOff val="25000"/>
                </a:schemeClr>
              </a:solidFill>
              <a:cs typeface="+mn-ea"/>
              <a:sym typeface="+mn-lt"/>
            </a:endParaRPr>
          </a:p>
        </p:txBody>
      </p:sp>
      <p:sp>
        <p:nvSpPr>
          <p:cNvPr id="5" name="矩形 4"/>
          <p:cNvSpPr/>
          <p:nvPr/>
        </p:nvSpPr>
        <p:spPr>
          <a:xfrm>
            <a:off x="1320624" y="1987723"/>
            <a:ext cx="9946117" cy="1200329"/>
          </a:xfrm>
          <a:prstGeom prst="rect">
            <a:avLst/>
          </a:prstGeom>
        </p:spPr>
        <p:txBody>
          <a:bodyPr wrap="square">
            <a:spAutoFit/>
          </a:bodyPr>
          <a:lstStyle/>
          <a:p>
            <a:pPr marL="285750" indent="-285750" algn="just">
              <a:lnSpc>
                <a:spcPct val="120000"/>
              </a:lnSpc>
              <a:spcBef>
                <a:spcPts val="60"/>
              </a:spcBef>
              <a:buFont typeface="Wingdings" panose="05000000000000000000" pitchFamily="2" charset="2"/>
              <a:buChar char="l"/>
            </a:pPr>
            <a:r>
              <a:rPr lang="zh-CN" altLang="zh-CN" sz="2000" dirty="0">
                <a:solidFill>
                  <a:schemeClr val="tx1">
                    <a:lumMod val="75000"/>
                    <a:lumOff val="25000"/>
                  </a:schemeClr>
                </a:solidFill>
                <a:cs typeface="+mn-ea"/>
                <a:sym typeface="+mn-lt"/>
              </a:rPr>
              <a:t>培育和践行社会主义核心价值观，为新时代中国特色社会主义提供了基本的价值准则和价值遵循，明确</a:t>
            </a:r>
            <a:r>
              <a:rPr lang="zh-CN" altLang="zh-CN" sz="2000" dirty="0" smtClean="0">
                <a:solidFill>
                  <a:schemeClr val="tx1">
                    <a:lumMod val="75000"/>
                    <a:lumOff val="25000"/>
                  </a:schemeClr>
                </a:solidFill>
                <a:cs typeface="+mn-ea"/>
                <a:sym typeface="+mn-lt"/>
              </a:rPr>
              <a:t>了</a:t>
            </a:r>
            <a:r>
              <a:rPr lang="zh-CN" altLang="en-US" sz="2000" dirty="0">
                <a:solidFill>
                  <a:schemeClr val="tx1">
                    <a:lumMod val="75000"/>
                    <a:lumOff val="25000"/>
                  </a:schemeClr>
                </a:solidFill>
                <a:cs typeface="+mn-ea"/>
                <a:sym typeface="+mn-lt"/>
              </a:rPr>
              <a:t>“</a:t>
            </a:r>
            <a:r>
              <a:rPr lang="zh-CN" altLang="zh-CN" sz="2000" dirty="0" smtClean="0">
                <a:solidFill>
                  <a:schemeClr val="tx1">
                    <a:lumMod val="75000"/>
                    <a:lumOff val="25000"/>
                  </a:schemeClr>
                </a:solidFill>
                <a:cs typeface="+mn-ea"/>
                <a:sym typeface="+mn-lt"/>
              </a:rPr>
              <a:t>要</a:t>
            </a:r>
            <a:r>
              <a:rPr lang="zh-CN" altLang="zh-CN" sz="2000" dirty="0">
                <a:solidFill>
                  <a:schemeClr val="tx1">
                    <a:lumMod val="75000"/>
                    <a:lumOff val="25000"/>
                  </a:schemeClr>
                </a:solidFill>
                <a:cs typeface="+mn-ea"/>
                <a:sym typeface="+mn-lt"/>
              </a:rPr>
              <a:t>建设一个什么样的国家，建设一个什么样的社会，培育什么样的</a:t>
            </a:r>
            <a:r>
              <a:rPr lang="zh-CN" altLang="zh-CN" sz="2000" dirty="0" smtClean="0">
                <a:solidFill>
                  <a:schemeClr val="tx1">
                    <a:lumMod val="75000"/>
                    <a:lumOff val="25000"/>
                  </a:schemeClr>
                </a:solidFill>
                <a:cs typeface="+mn-ea"/>
                <a:sym typeface="+mn-lt"/>
              </a:rPr>
              <a:t>公民</a:t>
            </a:r>
            <a:r>
              <a:rPr lang="zh-CN" altLang="en-US" sz="2000" dirty="0">
                <a:solidFill>
                  <a:schemeClr val="tx1">
                    <a:lumMod val="75000"/>
                    <a:lumOff val="25000"/>
                  </a:schemeClr>
                </a:solidFill>
                <a:cs typeface="+mn-ea"/>
                <a:sym typeface="+mn-lt"/>
              </a:rPr>
              <a:t>”</a:t>
            </a:r>
            <a:r>
              <a:rPr lang="zh-CN" altLang="zh-CN" sz="2000" dirty="0" smtClean="0">
                <a:solidFill>
                  <a:schemeClr val="tx1">
                    <a:lumMod val="75000"/>
                    <a:lumOff val="25000"/>
                  </a:schemeClr>
                </a:solidFill>
                <a:cs typeface="+mn-ea"/>
                <a:sym typeface="+mn-lt"/>
              </a:rPr>
              <a:t>这个</a:t>
            </a:r>
            <a:r>
              <a:rPr lang="zh-CN" altLang="zh-CN" sz="2000" dirty="0">
                <a:solidFill>
                  <a:schemeClr val="tx1">
                    <a:lumMod val="75000"/>
                    <a:lumOff val="25000"/>
                  </a:schemeClr>
                </a:solidFill>
                <a:cs typeface="+mn-ea"/>
                <a:sym typeface="+mn-lt"/>
              </a:rPr>
              <a:t>重大问题。</a:t>
            </a:r>
            <a:endParaRPr lang="zh-CN" altLang="en-US" sz="2000" dirty="0">
              <a:solidFill>
                <a:schemeClr val="tx1">
                  <a:lumMod val="75000"/>
                  <a:lumOff val="25000"/>
                </a:schemeClr>
              </a:solidFill>
              <a:cs typeface="+mn-ea"/>
              <a:sym typeface="+mn-lt"/>
            </a:endParaRPr>
          </a:p>
        </p:txBody>
      </p:sp>
      <p:sp>
        <p:nvSpPr>
          <p:cNvPr id="6" name="矩形 5"/>
          <p:cNvSpPr/>
          <p:nvPr/>
        </p:nvSpPr>
        <p:spPr>
          <a:xfrm>
            <a:off x="1320624" y="3502841"/>
            <a:ext cx="5109091" cy="497316"/>
          </a:xfrm>
          <a:prstGeom prst="rect">
            <a:avLst/>
          </a:prstGeom>
        </p:spPr>
        <p:txBody>
          <a:bodyPr wrap="none">
            <a:spAutoFit/>
          </a:bodyPr>
          <a:lstStyle/>
          <a:p>
            <a:pPr>
              <a:lnSpc>
                <a:spcPct val="120000"/>
              </a:lnSpc>
              <a:spcBef>
                <a:spcPts val="60"/>
              </a:spcBef>
            </a:pPr>
            <a:r>
              <a:rPr lang="zh-CN" altLang="zh-CN" sz="2400" b="1" dirty="0">
                <a:solidFill>
                  <a:schemeClr val="tx1">
                    <a:lumMod val="75000"/>
                    <a:lumOff val="25000"/>
                  </a:schemeClr>
                </a:solidFill>
                <a:cs typeface="+mn-ea"/>
                <a:sym typeface="+mn-lt"/>
              </a:rPr>
              <a:t>第八，坚持在发展中保障和改善</a:t>
            </a:r>
            <a:r>
              <a:rPr lang="zh-CN" altLang="zh-CN" sz="2400" b="1" dirty="0" smtClean="0">
                <a:solidFill>
                  <a:schemeClr val="tx1">
                    <a:lumMod val="75000"/>
                    <a:lumOff val="25000"/>
                  </a:schemeClr>
                </a:solidFill>
                <a:cs typeface="+mn-ea"/>
                <a:sym typeface="+mn-lt"/>
              </a:rPr>
              <a:t>民生</a:t>
            </a:r>
            <a:endParaRPr lang="zh-CN" altLang="en-US" sz="2400" b="1" dirty="0">
              <a:solidFill>
                <a:schemeClr val="tx1">
                  <a:lumMod val="75000"/>
                  <a:lumOff val="25000"/>
                </a:schemeClr>
              </a:solidFill>
              <a:cs typeface="+mn-ea"/>
              <a:sym typeface="+mn-lt"/>
            </a:endParaRPr>
          </a:p>
        </p:txBody>
      </p:sp>
      <p:sp>
        <p:nvSpPr>
          <p:cNvPr id="7" name="矩形 6"/>
          <p:cNvSpPr/>
          <p:nvPr/>
        </p:nvSpPr>
        <p:spPr>
          <a:xfrm>
            <a:off x="1320624" y="4314946"/>
            <a:ext cx="9946117" cy="1200329"/>
          </a:xfrm>
          <a:prstGeom prst="rect">
            <a:avLst/>
          </a:prstGeom>
        </p:spPr>
        <p:txBody>
          <a:bodyPr wrap="square">
            <a:spAutoFit/>
          </a:bodyPr>
          <a:lstStyle/>
          <a:p>
            <a:pPr marL="285750" indent="-285750" algn="just">
              <a:lnSpc>
                <a:spcPct val="120000"/>
              </a:lnSpc>
              <a:spcBef>
                <a:spcPts val="60"/>
              </a:spcBef>
              <a:buFont typeface="Wingdings" panose="05000000000000000000" pitchFamily="2" charset="2"/>
              <a:buChar char="l"/>
            </a:pPr>
            <a:r>
              <a:rPr lang="zh-CN" altLang="zh-CN" sz="2000" dirty="0">
                <a:solidFill>
                  <a:schemeClr val="tx1">
                    <a:lumMod val="75000"/>
                    <a:lumOff val="25000"/>
                  </a:schemeClr>
                </a:solidFill>
                <a:cs typeface="+mn-ea"/>
                <a:sym typeface="+mn-lt"/>
              </a:rPr>
              <a:t>教育、医疗、就业、住房、社会保障等方方面面都关系到广大人民群众的切身利益。保障和改善民生的前提是发展，只有实现更好的发展、更快的发展、更加公平和更有效率的发展，才能使保障和改善民生有基本的物质条件和物质基础。</a:t>
            </a:r>
            <a:endParaRPr lang="zh-CN" altLang="en-US" sz="2000" dirty="0">
              <a:solidFill>
                <a:schemeClr val="tx1">
                  <a:lumMod val="75000"/>
                  <a:lumOff val="25000"/>
                </a:schemeClr>
              </a:solidFill>
              <a:cs typeface="+mn-ea"/>
              <a:sym typeface="+mn-lt"/>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82" y="5701899"/>
            <a:ext cx="4298733" cy="1156099"/>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0289" y="5701901"/>
            <a:ext cx="4298733" cy="1156099"/>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9022" y="5701900"/>
            <a:ext cx="4298733" cy="1156099"/>
          </a:xfrm>
          <a:prstGeom prst="rect">
            <a:avLst/>
          </a:prstGeom>
        </p:spPr>
      </p:pic>
      <p:sp>
        <p:nvSpPr>
          <p:cNvPr id="13" name="文本框 12"/>
          <p:cNvSpPr txBox="1">
            <a:spLocks noChangeArrowheads="1"/>
          </p:cNvSpPr>
          <p:nvPr/>
        </p:nvSpPr>
        <p:spPr bwMode="auto">
          <a:xfrm>
            <a:off x="1781614" y="300579"/>
            <a:ext cx="75452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新时代</a:t>
            </a:r>
            <a:r>
              <a:rPr lang="zh-CN" altLang="zh-CN" sz="3200" b="1" dirty="0">
                <a:solidFill>
                  <a:srgbClr val="D8060A"/>
                </a:solidFill>
                <a:latin typeface="微软雅黑" panose="020B0503020204020204" pitchFamily="34" charset="-122"/>
                <a:ea typeface="微软雅黑" panose="020B0503020204020204" pitchFamily="34" charset="-122"/>
                <a:sym typeface="+mn-lt"/>
              </a:rPr>
              <a:t>中国特色</a:t>
            </a: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社会主义</a:t>
            </a:r>
            <a:r>
              <a:rPr lang="zh-CN" altLang="zh-CN" sz="3200" b="1" dirty="0">
                <a:solidFill>
                  <a:srgbClr val="D8060A"/>
                </a:solidFill>
                <a:latin typeface="微软雅黑" panose="020B0503020204020204" pitchFamily="34" charset="-122"/>
                <a:ea typeface="微软雅黑" panose="020B0503020204020204" pitchFamily="34" charset="-122"/>
                <a:sym typeface="+mn-lt"/>
              </a:rPr>
              <a:t>十四条</a:t>
            </a: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基本方略</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3" name="矩形 2"/>
          <p:cNvSpPr/>
          <p:nvPr/>
        </p:nvSpPr>
        <p:spPr>
          <a:xfrm>
            <a:off x="1318757" y="1212679"/>
            <a:ext cx="4185761" cy="497316"/>
          </a:xfrm>
          <a:prstGeom prst="rect">
            <a:avLst/>
          </a:prstGeom>
        </p:spPr>
        <p:txBody>
          <a:bodyPr wrap="none">
            <a:spAutoFit/>
          </a:bodyPr>
          <a:lstStyle/>
          <a:p>
            <a:pPr>
              <a:lnSpc>
                <a:spcPct val="120000"/>
              </a:lnSpc>
              <a:spcBef>
                <a:spcPts val="60"/>
              </a:spcBef>
            </a:pPr>
            <a:r>
              <a:rPr lang="zh-CN" altLang="zh-CN" sz="2400" b="1" dirty="0">
                <a:solidFill>
                  <a:schemeClr val="tx1">
                    <a:lumMod val="75000"/>
                    <a:lumOff val="25000"/>
                  </a:schemeClr>
                </a:solidFill>
                <a:cs typeface="+mn-ea"/>
                <a:sym typeface="+mn-lt"/>
              </a:rPr>
              <a:t>第九，坚持人与自然和谐</a:t>
            </a:r>
            <a:r>
              <a:rPr lang="zh-CN" altLang="zh-CN" sz="2400" b="1" dirty="0" smtClean="0">
                <a:solidFill>
                  <a:schemeClr val="tx1">
                    <a:lumMod val="75000"/>
                    <a:lumOff val="25000"/>
                  </a:schemeClr>
                </a:solidFill>
                <a:cs typeface="+mn-ea"/>
                <a:sym typeface="+mn-lt"/>
              </a:rPr>
              <a:t>共生</a:t>
            </a:r>
            <a:endParaRPr lang="zh-CN" altLang="en-US" sz="2400" b="1" dirty="0">
              <a:solidFill>
                <a:schemeClr val="tx1">
                  <a:lumMod val="75000"/>
                  <a:lumOff val="25000"/>
                </a:schemeClr>
              </a:solidFill>
              <a:cs typeface="+mn-ea"/>
              <a:sym typeface="+mn-lt"/>
            </a:endParaRPr>
          </a:p>
        </p:txBody>
      </p:sp>
      <p:sp>
        <p:nvSpPr>
          <p:cNvPr id="5" name="矩形 4"/>
          <p:cNvSpPr/>
          <p:nvPr/>
        </p:nvSpPr>
        <p:spPr>
          <a:xfrm>
            <a:off x="2603798" y="1836201"/>
            <a:ext cx="6096000" cy="830997"/>
          </a:xfrm>
          <a:prstGeom prst="rect">
            <a:avLst/>
          </a:prstGeom>
        </p:spPr>
        <p:txBody>
          <a:bodyPr wrap="square">
            <a:spAutoFit/>
          </a:bodyPr>
          <a:lstStyle/>
          <a:p>
            <a:pPr marL="285750" indent="-285750" algn="just">
              <a:lnSpc>
                <a:spcPct val="120000"/>
              </a:lnSpc>
              <a:spcBef>
                <a:spcPts val="60"/>
              </a:spcBef>
              <a:buFont typeface="Wingdings" panose="05000000000000000000" pitchFamily="2" charset="2"/>
              <a:buChar char="l"/>
            </a:pPr>
            <a:r>
              <a:rPr lang="zh-CN" altLang="zh-CN" sz="2000" dirty="0">
                <a:solidFill>
                  <a:schemeClr val="tx1">
                    <a:lumMod val="75000"/>
                    <a:lumOff val="25000"/>
                  </a:schemeClr>
                </a:solidFill>
                <a:cs typeface="+mn-ea"/>
                <a:sym typeface="+mn-lt"/>
              </a:rPr>
              <a:t>要建设有绿水青山的、美丽的、美好的、宜人的、清新的生产生活环境和空间。</a:t>
            </a:r>
            <a:endParaRPr lang="zh-CN" altLang="en-US" sz="2000" dirty="0">
              <a:solidFill>
                <a:schemeClr val="tx1">
                  <a:lumMod val="75000"/>
                  <a:lumOff val="25000"/>
                </a:schemeClr>
              </a:solidFill>
              <a:cs typeface="+mn-ea"/>
              <a:sym typeface="+mn-lt"/>
            </a:endParaRPr>
          </a:p>
        </p:txBody>
      </p:sp>
      <p:sp>
        <p:nvSpPr>
          <p:cNvPr id="6" name="矩形 5"/>
          <p:cNvSpPr/>
          <p:nvPr/>
        </p:nvSpPr>
        <p:spPr>
          <a:xfrm>
            <a:off x="1318757" y="2793404"/>
            <a:ext cx="3877985" cy="497316"/>
          </a:xfrm>
          <a:prstGeom prst="rect">
            <a:avLst/>
          </a:prstGeom>
        </p:spPr>
        <p:txBody>
          <a:bodyPr wrap="none">
            <a:spAutoFit/>
          </a:bodyPr>
          <a:lstStyle/>
          <a:p>
            <a:pPr>
              <a:lnSpc>
                <a:spcPct val="120000"/>
              </a:lnSpc>
              <a:spcBef>
                <a:spcPts val="60"/>
              </a:spcBef>
            </a:pPr>
            <a:r>
              <a:rPr lang="zh-CN" altLang="zh-CN" sz="2400" b="1" dirty="0">
                <a:solidFill>
                  <a:schemeClr val="tx1">
                    <a:lumMod val="75000"/>
                    <a:lumOff val="25000"/>
                  </a:schemeClr>
                </a:solidFill>
                <a:cs typeface="+mn-ea"/>
                <a:sym typeface="+mn-lt"/>
              </a:rPr>
              <a:t>第十，坚持总体国家安全</a:t>
            </a:r>
            <a:r>
              <a:rPr lang="zh-CN" altLang="zh-CN" sz="2400" b="1" dirty="0" smtClean="0">
                <a:solidFill>
                  <a:schemeClr val="tx1">
                    <a:lumMod val="75000"/>
                    <a:lumOff val="25000"/>
                  </a:schemeClr>
                </a:solidFill>
                <a:cs typeface="+mn-ea"/>
                <a:sym typeface="+mn-lt"/>
              </a:rPr>
              <a:t>观</a:t>
            </a:r>
            <a:endParaRPr lang="zh-CN" altLang="en-US" sz="2400" b="1" dirty="0">
              <a:solidFill>
                <a:schemeClr val="tx1">
                  <a:lumMod val="75000"/>
                  <a:lumOff val="25000"/>
                </a:schemeClr>
              </a:solidFill>
              <a:cs typeface="+mn-ea"/>
              <a:sym typeface="+mn-lt"/>
            </a:endParaRPr>
          </a:p>
        </p:txBody>
      </p:sp>
      <p:sp>
        <p:nvSpPr>
          <p:cNvPr id="7" name="矩形 6"/>
          <p:cNvSpPr/>
          <p:nvPr/>
        </p:nvSpPr>
        <p:spPr>
          <a:xfrm>
            <a:off x="2603798" y="3414450"/>
            <a:ext cx="6096000" cy="830997"/>
          </a:xfrm>
          <a:prstGeom prst="rect">
            <a:avLst/>
          </a:prstGeom>
        </p:spPr>
        <p:txBody>
          <a:bodyPr wrap="square">
            <a:spAutoFit/>
          </a:bodyPr>
          <a:lstStyle/>
          <a:p>
            <a:pPr marL="285750" indent="-285750" algn="just">
              <a:lnSpc>
                <a:spcPct val="120000"/>
              </a:lnSpc>
              <a:spcBef>
                <a:spcPts val="60"/>
              </a:spcBef>
              <a:buFont typeface="Wingdings" panose="05000000000000000000" pitchFamily="2" charset="2"/>
              <a:buChar char="l"/>
            </a:pPr>
            <a:r>
              <a:rPr lang="zh-CN" altLang="zh-CN" sz="2000" dirty="0">
                <a:solidFill>
                  <a:schemeClr val="tx1">
                    <a:lumMod val="75000"/>
                    <a:lumOff val="25000"/>
                  </a:schemeClr>
                </a:solidFill>
                <a:cs typeface="+mn-ea"/>
                <a:sym typeface="+mn-lt"/>
              </a:rPr>
              <a:t>总体国家安全观为新时代坚持和发展中国特色社会主义构建了安全网和安全盾牌。</a:t>
            </a:r>
            <a:endParaRPr lang="zh-CN" altLang="en-US" sz="2000" dirty="0">
              <a:solidFill>
                <a:schemeClr val="tx1">
                  <a:lumMod val="75000"/>
                  <a:lumOff val="25000"/>
                </a:schemeClr>
              </a:solidFill>
              <a:cs typeface="+mn-ea"/>
              <a:sym typeface="+mn-lt"/>
            </a:endParaRPr>
          </a:p>
        </p:txBody>
      </p:sp>
      <p:sp>
        <p:nvSpPr>
          <p:cNvPr id="8" name="矩形 7"/>
          <p:cNvSpPr/>
          <p:nvPr/>
        </p:nvSpPr>
        <p:spPr>
          <a:xfrm>
            <a:off x="1318757" y="4369178"/>
            <a:ext cx="5416868" cy="497316"/>
          </a:xfrm>
          <a:prstGeom prst="rect">
            <a:avLst/>
          </a:prstGeom>
        </p:spPr>
        <p:txBody>
          <a:bodyPr wrap="none">
            <a:spAutoFit/>
          </a:bodyPr>
          <a:lstStyle/>
          <a:p>
            <a:pPr>
              <a:lnSpc>
                <a:spcPct val="120000"/>
              </a:lnSpc>
              <a:spcBef>
                <a:spcPts val="60"/>
              </a:spcBef>
            </a:pPr>
            <a:r>
              <a:rPr lang="zh-CN" altLang="zh-CN" sz="2400" b="1" dirty="0">
                <a:solidFill>
                  <a:schemeClr val="tx1">
                    <a:lumMod val="75000"/>
                    <a:lumOff val="25000"/>
                  </a:schemeClr>
                </a:solidFill>
                <a:cs typeface="+mn-ea"/>
                <a:sym typeface="+mn-lt"/>
              </a:rPr>
              <a:t>第十一，坚持党对人民军队的绝对</a:t>
            </a:r>
            <a:r>
              <a:rPr lang="zh-CN" altLang="zh-CN" sz="2400" b="1" dirty="0" smtClean="0">
                <a:solidFill>
                  <a:schemeClr val="tx1">
                    <a:lumMod val="75000"/>
                    <a:lumOff val="25000"/>
                  </a:schemeClr>
                </a:solidFill>
                <a:cs typeface="+mn-ea"/>
                <a:sym typeface="+mn-lt"/>
              </a:rPr>
              <a:t>领导</a:t>
            </a:r>
            <a:endParaRPr lang="zh-CN" altLang="en-US" sz="2400" b="1" dirty="0">
              <a:solidFill>
                <a:schemeClr val="tx1">
                  <a:lumMod val="75000"/>
                  <a:lumOff val="25000"/>
                </a:schemeClr>
              </a:solidFill>
              <a:cs typeface="+mn-ea"/>
              <a:sym typeface="+mn-lt"/>
            </a:endParaRPr>
          </a:p>
        </p:txBody>
      </p:sp>
      <p:sp>
        <p:nvSpPr>
          <p:cNvPr id="9" name="矩形 8"/>
          <p:cNvSpPr/>
          <p:nvPr/>
        </p:nvSpPr>
        <p:spPr>
          <a:xfrm>
            <a:off x="2603798" y="4990225"/>
            <a:ext cx="6096000" cy="1569660"/>
          </a:xfrm>
          <a:prstGeom prst="rect">
            <a:avLst/>
          </a:prstGeom>
        </p:spPr>
        <p:txBody>
          <a:bodyPr wrap="square">
            <a:spAutoFit/>
          </a:bodyPr>
          <a:lstStyle/>
          <a:p>
            <a:pPr marL="285750" indent="-285750" algn="just">
              <a:lnSpc>
                <a:spcPct val="120000"/>
              </a:lnSpc>
              <a:spcBef>
                <a:spcPts val="60"/>
              </a:spcBef>
              <a:buFont typeface="Wingdings" panose="05000000000000000000" pitchFamily="2" charset="2"/>
              <a:buChar char="l"/>
            </a:pPr>
            <a:r>
              <a:rPr lang="zh-CN" altLang="zh-CN" sz="2000" dirty="0">
                <a:solidFill>
                  <a:schemeClr val="tx1">
                    <a:lumMod val="75000"/>
                    <a:lumOff val="25000"/>
                  </a:schemeClr>
                </a:solidFill>
                <a:cs typeface="+mn-ea"/>
                <a:sym typeface="+mn-lt"/>
              </a:rPr>
              <a:t>人民军队是在中国共产党绝对领导下的一支忠诚军队。党对人民军队的绝对领导是军队永远不变的军魂。我们强调政治建军，而政治建军的最根本任务就是要巩固和强化党对军队的绝对领导。</a:t>
            </a:r>
            <a:endParaRPr lang="zh-CN" altLang="en-US" sz="2000" dirty="0">
              <a:solidFill>
                <a:schemeClr val="tx1">
                  <a:lumMod val="75000"/>
                  <a:lumOff val="25000"/>
                </a:schemeClr>
              </a:solidFill>
              <a:cs typeface="+mn-ea"/>
              <a:sym typeface="+mn-lt"/>
            </a:endParaRPr>
          </a:p>
        </p:txBody>
      </p:sp>
      <p:sp>
        <p:nvSpPr>
          <p:cNvPr id="10" name="KSO_Shape"/>
          <p:cNvSpPr/>
          <p:nvPr/>
        </p:nvSpPr>
        <p:spPr bwMode="auto">
          <a:xfrm>
            <a:off x="9460692" y="3300858"/>
            <a:ext cx="1260000" cy="1260000"/>
          </a:xfrm>
          <a:custGeom>
            <a:avLst/>
            <a:gdLst>
              <a:gd name="T0" fmla="*/ 900088 w 3432"/>
              <a:gd name="T1" fmla="*/ 1800397 h 3432"/>
              <a:gd name="T2" fmla="*/ 0 w 3432"/>
              <a:gd name="T3" fmla="*/ 900199 h 3432"/>
              <a:gd name="T4" fmla="*/ 900088 w 3432"/>
              <a:gd name="T5" fmla="*/ 0 h 3432"/>
              <a:gd name="T6" fmla="*/ 1800175 w 3432"/>
              <a:gd name="T7" fmla="*/ 900199 h 3432"/>
              <a:gd name="T8" fmla="*/ 900088 w 3432"/>
              <a:gd name="T9" fmla="*/ 1800397 h 3432"/>
              <a:gd name="T10" fmla="*/ 1404157 w 3432"/>
              <a:gd name="T11" fmla="*/ 720264 h 3432"/>
              <a:gd name="T12" fmla="*/ 1278271 w 3432"/>
              <a:gd name="T13" fmla="*/ 720264 h 3432"/>
              <a:gd name="T14" fmla="*/ 1278271 w 3432"/>
              <a:gd name="T15" fmla="*/ 558165 h 3432"/>
              <a:gd name="T16" fmla="*/ 900088 w 3432"/>
              <a:gd name="T17" fmla="*/ 179935 h 3432"/>
              <a:gd name="T18" fmla="*/ 521904 w 3432"/>
              <a:gd name="T19" fmla="*/ 558165 h 3432"/>
              <a:gd name="T20" fmla="*/ 521904 w 3432"/>
              <a:gd name="T21" fmla="*/ 720264 h 3432"/>
              <a:gd name="T22" fmla="*/ 396018 w 3432"/>
              <a:gd name="T23" fmla="*/ 720264 h 3432"/>
              <a:gd name="T24" fmla="*/ 396018 w 3432"/>
              <a:gd name="T25" fmla="*/ 1440527 h 3432"/>
              <a:gd name="T26" fmla="*/ 1404157 w 3432"/>
              <a:gd name="T27" fmla="*/ 1440527 h 3432"/>
              <a:gd name="T28" fmla="*/ 1404157 w 3432"/>
              <a:gd name="T29" fmla="*/ 720264 h 3432"/>
              <a:gd name="T30" fmla="*/ 900088 w 3432"/>
              <a:gd name="T31" fmla="*/ 288001 h 3432"/>
              <a:gd name="T32" fmla="*/ 1170219 w 3432"/>
              <a:gd name="T33" fmla="*/ 558165 h 3432"/>
              <a:gd name="T34" fmla="*/ 1170219 w 3432"/>
              <a:gd name="T35" fmla="*/ 720264 h 3432"/>
              <a:gd name="T36" fmla="*/ 629956 w 3432"/>
              <a:gd name="T37" fmla="*/ 720264 h 3432"/>
              <a:gd name="T38" fmla="*/ 629956 w 3432"/>
              <a:gd name="T39" fmla="*/ 558690 h 3432"/>
              <a:gd name="T40" fmla="*/ 900088 w 3432"/>
              <a:gd name="T41" fmla="*/ 288001 h 3432"/>
              <a:gd name="T42" fmla="*/ 900088 w 3432"/>
              <a:gd name="T43" fmla="*/ 936395 h 3432"/>
              <a:gd name="T44" fmla="*/ 1008140 w 3432"/>
              <a:gd name="T45" fmla="*/ 1044461 h 3432"/>
              <a:gd name="T46" fmla="*/ 954114 w 3432"/>
              <a:gd name="T47" fmla="*/ 1137314 h 3432"/>
              <a:gd name="T48" fmla="*/ 954114 w 3432"/>
              <a:gd name="T49" fmla="*/ 1329839 h 3432"/>
              <a:gd name="T50" fmla="*/ 846061 w 3432"/>
              <a:gd name="T51" fmla="*/ 1329839 h 3432"/>
              <a:gd name="T52" fmla="*/ 846061 w 3432"/>
              <a:gd name="T53" fmla="*/ 1137314 h 3432"/>
              <a:gd name="T54" fmla="*/ 792035 w 3432"/>
              <a:gd name="T55" fmla="*/ 1044461 h 3432"/>
              <a:gd name="T56" fmla="*/ 900088 w 3432"/>
              <a:gd name="T57" fmla="*/ 936395 h 34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32" h="3432">
                <a:moveTo>
                  <a:pt x="1716" y="3432"/>
                </a:moveTo>
                <a:cubicBezTo>
                  <a:pt x="768" y="3432"/>
                  <a:pt x="0" y="2664"/>
                  <a:pt x="0" y="1716"/>
                </a:cubicBezTo>
                <a:cubicBezTo>
                  <a:pt x="0" y="768"/>
                  <a:pt x="768" y="0"/>
                  <a:pt x="1716" y="0"/>
                </a:cubicBezTo>
                <a:cubicBezTo>
                  <a:pt x="2663" y="0"/>
                  <a:pt x="3432" y="768"/>
                  <a:pt x="3432" y="1716"/>
                </a:cubicBezTo>
                <a:cubicBezTo>
                  <a:pt x="3432" y="2664"/>
                  <a:pt x="2663" y="3432"/>
                  <a:pt x="1716" y="3432"/>
                </a:cubicBezTo>
                <a:close/>
                <a:moveTo>
                  <a:pt x="2677" y="1373"/>
                </a:moveTo>
                <a:cubicBezTo>
                  <a:pt x="2437" y="1373"/>
                  <a:pt x="2437" y="1373"/>
                  <a:pt x="2437" y="1373"/>
                </a:cubicBezTo>
                <a:cubicBezTo>
                  <a:pt x="2437" y="1064"/>
                  <a:pt x="2437" y="1064"/>
                  <a:pt x="2437" y="1064"/>
                </a:cubicBezTo>
                <a:cubicBezTo>
                  <a:pt x="2437" y="1064"/>
                  <a:pt x="2436" y="343"/>
                  <a:pt x="1716" y="343"/>
                </a:cubicBezTo>
                <a:cubicBezTo>
                  <a:pt x="995" y="343"/>
                  <a:pt x="995" y="1064"/>
                  <a:pt x="995" y="1064"/>
                </a:cubicBezTo>
                <a:cubicBezTo>
                  <a:pt x="995" y="1373"/>
                  <a:pt x="995" y="1373"/>
                  <a:pt x="995" y="1373"/>
                </a:cubicBezTo>
                <a:cubicBezTo>
                  <a:pt x="755" y="1373"/>
                  <a:pt x="755" y="1373"/>
                  <a:pt x="755" y="1373"/>
                </a:cubicBezTo>
                <a:cubicBezTo>
                  <a:pt x="755" y="2746"/>
                  <a:pt x="755" y="2746"/>
                  <a:pt x="755" y="2746"/>
                </a:cubicBezTo>
                <a:cubicBezTo>
                  <a:pt x="2677" y="2746"/>
                  <a:pt x="2677" y="2746"/>
                  <a:pt x="2677" y="2746"/>
                </a:cubicBezTo>
                <a:lnTo>
                  <a:pt x="2677" y="1373"/>
                </a:lnTo>
                <a:close/>
                <a:moveTo>
                  <a:pt x="1716" y="549"/>
                </a:moveTo>
                <a:cubicBezTo>
                  <a:pt x="2199" y="549"/>
                  <a:pt x="2230" y="979"/>
                  <a:pt x="2231" y="1064"/>
                </a:cubicBezTo>
                <a:cubicBezTo>
                  <a:pt x="2231" y="1373"/>
                  <a:pt x="2231" y="1373"/>
                  <a:pt x="2231" y="1373"/>
                </a:cubicBezTo>
                <a:cubicBezTo>
                  <a:pt x="1201" y="1373"/>
                  <a:pt x="1201" y="1373"/>
                  <a:pt x="1201" y="1373"/>
                </a:cubicBezTo>
                <a:cubicBezTo>
                  <a:pt x="1201" y="1065"/>
                  <a:pt x="1201" y="1065"/>
                  <a:pt x="1201" y="1065"/>
                </a:cubicBezTo>
                <a:cubicBezTo>
                  <a:pt x="1202" y="979"/>
                  <a:pt x="1233" y="549"/>
                  <a:pt x="1716" y="549"/>
                </a:cubicBezTo>
                <a:close/>
                <a:moveTo>
                  <a:pt x="1716" y="1785"/>
                </a:moveTo>
                <a:cubicBezTo>
                  <a:pt x="1830" y="1785"/>
                  <a:pt x="1922" y="1877"/>
                  <a:pt x="1922" y="1991"/>
                </a:cubicBezTo>
                <a:cubicBezTo>
                  <a:pt x="1922" y="2067"/>
                  <a:pt x="1880" y="2132"/>
                  <a:pt x="1819" y="2168"/>
                </a:cubicBezTo>
                <a:cubicBezTo>
                  <a:pt x="1819" y="2535"/>
                  <a:pt x="1819" y="2535"/>
                  <a:pt x="1819" y="2535"/>
                </a:cubicBezTo>
                <a:cubicBezTo>
                  <a:pt x="1613" y="2535"/>
                  <a:pt x="1613" y="2535"/>
                  <a:pt x="1613" y="2535"/>
                </a:cubicBezTo>
                <a:cubicBezTo>
                  <a:pt x="1613" y="2168"/>
                  <a:pt x="1613" y="2168"/>
                  <a:pt x="1613" y="2168"/>
                </a:cubicBezTo>
                <a:cubicBezTo>
                  <a:pt x="1552" y="2132"/>
                  <a:pt x="1510" y="2067"/>
                  <a:pt x="1510" y="1991"/>
                </a:cubicBezTo>
                <a:cubicBezTo>
                  <a:pt x="1510" y="1877"/>
                  <a:pt x="1602" y="1785"/>
                  <a:pt x="1716" y="1785"/>
                </a:cubicBezTo>
                <a:close/>
              </a:path>
            </a:pathLst>
          </a:custGeom>
          <a:solidFill>
            <a:schemeClr val="tx2"/>
          </a:solidFill>
          <a:ln>
            <a:noFill/>
          </a:ln>
        </p:spPr>
        <p:txBody>
          <a:bodyPr anchor="ctr">
            <a:scene3d>
              <a:camera prst="orthographicFront"/>
              <a:lightRig rig="threePt" dir="t"/>
            </a:scene3d>
            <a:sp3d>
              <a:contourClr>
                <a:srgbClr val="FFFFFF"/>
              </a:contourClr>
            </a:sp3d>
          </a:bodyPr>
          <a:lstStyle/>
          <a:p>
            <a:pPr algn="ctr" eaLnBrk="0" fontAlgn="base" hangingPunct="0">
              <a:spcBef>
                <a:spcPct val="0"/>
              </a:spcBef>
              <a:spcAft>
                <a:spcPct val="0"/>
              </a:spcAft>
            </a:pPr>
            <a:endParaRPr lang="zh-CN" altLang="en-US">
              <a:solidFill>
                <a:srgbClr val="FFFFFF"/>
              </a:solidFill>
              <a:cs typeface="+mn-ea"/>
              <a:sym typeface="+mn-lt"/>
            </a:endParaRP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0692" y="1199897"/>
            <a:ext cx="1260000" cy="1467301"/>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0692" y="5194518"/>
            <a:ext cx="1260450" cy="1161073"/>
          </a:xfrm>
          <a:prstGeom prst="rect">
            <a:avLst/>
          </a:prstGeom>
        </p:spPr>
      </p:pic>
      <p:sp>
        <p:nvSpPr>
          <p:cNvPr id="15" name="文本框 14"/>
          <p:cNvSpPr txBox="1">
            <a:spLocks noChangeArrowheads="1"/>
          </p:cNvSpPr>
          <p:nvPr/>
        </p:nvSpPr>
        <p:spPr bwMode="auto">
          <a:xfrm>
            <a:off x="1781614" y="300579"/>
            <a:ext cx="75452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新时代</a:t>
            </a:r>
            <a:r>
              <a:rPr lang="zh-CN" altLang="zh-CN" sz="3200" b="1" dirty="0">
                <a:solidFill>
                  <a:srgbClr val="D8060A"/>
                </a:solidFill>
                <a:latin typeface="微软雅黑" panose="020B0503020204020204" pitchFamily="34" charset="-122"/>
                <a:ea typeface="微软雅黑" panose="020B0503020204020204" pitchFamily="34" charset="-122"/>
                <a:sym typeface="+mn-lt"/>
              </a:rPr>
              <a:t>中国特色</a:t>
            </a: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社会主义</a:t>
            </a:r>
            <a:r>
              <a:rPr lang="zh-CN" altLang="zh-CN" sz="3200" b="1" dirty="0">
                <a:solidFill>
                  <a:srgbClr val="D8060A"/>
                </a:solidFill>
                <a:latin typeface="微软雅黑" panose="020B0503020204020204" pitchFamily="34" charset="-122"/>
                <a:ea typeface="微软雅黑" panose="020B0503020204020204" pitchFamily="34" charset="-122"/>
                <a:sym typeface="+mn-lt"/>
              </a:rPr>
              <a:t>十四条</a:t>
            </a: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基本方略</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3" name="矩形 2"/>
          <p:cNvSpPr/>
          <p:nvPr/>
        </p:nvSpPr>
        <p:spPr>
          <a:xfrm>
            <a:off x="1019005" y="1109760"/>
            <a:ext cx="6032421" cy="497957"/>
          </a:xfrm>
          <a:prstGeom prst="rect">
            <a:avLst/>
          </a:prstGeom>
        </p:spPr>
        <p:txBody>
          <a:bodyPr wrap="none">
            <a:spAutoFit/>
          </a:bodyPr>
          <a:lstStyle/>
          <a:p>
            <a:pPr>
              <a:lnSpc>
                <a:spcPct val="120000"/>
              </a:lnSpc>
              <a:spcBef>
                <a:spcPts val="60"/>
              </a:spcBef>
            </a:pPr>
            <a:r>
              <a:rPr lang="zh-CN" altLang="zh-CN" sz="2400" b="1" dirty="0">
                <a:solidFill>
                  <a:schemeClr val="tx1">
                    <a:lumMod val="75000"/>
                    <a:lumOff val="25000"/>
                  </a:schemeClr>
                </a:solidFill>
                <a:latin typeface="+mn-ea"/>
                <a:cs typeface="+mn-ea"/>
                <a:sym typeface="+mn-lt"/>
              </a:rPr>
              <a:t>第十二，坚持</a:t>
            </a:r>
            <a:r>
              <a:rPr lang="en-US" altLang="zh-CN" sz="2400" b="1" dirty="0">
                <a:solidFill>
                  <a:schemeClr val="tx1">
                    <a:lumMod val="75000"/>
                    <a:lumOff val="25000"/>
                  </a:schemeClr>
                </a:solidFill>
                <a:latin typeface="+mn-ea"/>
                <a:cs typeface="+mn-ea"/>
                <a:sym typeface="+mn-lt"/>
              </a:rPr>
              <a:t>“</a:t>
            </a:r>
            <a:r>
              <a:rPr lang="zh-CN" altLang="zh-CN" sz="2400" b="1" dirty="0">
                <a:solidFill>
                  <a:schemeClr val="tx1">
                    <a:lumMod val="75000"/>
                    <a:lumOff val="25000"/>
                  </a:schemeClr>
                </a:solidFill>
                <a:latin typeface="+mn-ea"/>
                <a:cs typeface="+mn-ea"/>
                <a:sym typeface="+mn-lt"/>
              </a:rPr>
              <a:t>一国两制</a:t>
            </a:r>
            <a:r>
              <a:rPr lang="en-US" altLang="zh-CN" sz="2400" b="1" dirty="0">
                <a:solidFill>
                  <a:schemeClr val="tx1">
                    <a:lumMod val="75000"/>
                    <a:lumOff val="25000"/>
                  </a:schemeClr>
                </a:solidFill>
                <a:latin typeface="+mn-ea"/>
                <a:cs typeface="+mn-ea"/>
                <a:sym typeface="+mn-lt"/>
              </a:rPr>
              <a:t>”</a:t>
            </a:r>
            <a:r>
              <a:rPr lang="zh-CN" altLang="zh-CN" sz="2400" b="1" dirty="0">
                <a:solidFill>
                  <a:schemeClr val="tx1">
                    <a:lumMod val="75000"/>
                    <a:lumOff val="25000"/>
                  </a:schemeClr>
                </a:solidFill>
                <a:latin typeface="+mn-ea"/>
                <a:cs typeface="+mn-ea"/>
                <a:sym typeface="+mn-lt"/>
              </a:rPr>
              <a:t>和推进祖国</a:t>
            </a:r>
            <a:r>
              <a:rPr lang="zh-CN" altLang="zh-CN" sz="2400" b="1" dirty="0" smtClean="0">
                <a:solidFill>
                  <a:schemeClr val="tx1">
                    <a:lumMod val="75000"/>
                    <a:lumOff val="25000"/>
                  </a:schemeClr>
                </a:solidFill>
                <a:latin typeface="+mn-ea"/>
                <a:cs typeface="+mn-ea"/>
                <a:sym typeface="+mn-lt"/>
              </a:rPr>
              <a:t>统一</a:t>
            </a:r>
            <a:endParaRPr lang="zh-CN" altLang="en-US" sz="2400" b="1" dirty="0">
              <a:solidFill>
                <a:schemeClr val="tx1">
                  <a:lumMod val="75000"/>
                  <a:lumOff val="25000"/>
                </a:schemeClr>
              </a:solidFill>
              <a:latin typeface="+mn-ea"/>
              <a:cs typeface="+mn-ea"/>
              <a:sym typeface="+mn-lt"/>
            </a:endParaRPr>
          </a:p>
        </p:txBody>
      </p:sp>
      <p:sp>
        <p:nvSpPr>
          <p:cNvPr id="5" name="矩形 4"/>
          <p:cNvSpPr/>
          <p:nvPr/>
        </p:nvSpPr>
        <p:spPr>
          <a:xfrm>
            <a:off x="4503420" y="1685119"/>
            <a:ext cx="6537960" cy="1569660"/>
          </a:xfrm>
          <a:prstGeom prst="rect">
            <a:avLst/>
          </a:prstGeom>
        </p:spPr>
        <p:txBody>
          <a:bodyPr wrap="square">
            <a:spAutoFit/>
          </a:bodyPr>
          <a:lstStyle/>
          <a:p>
            <a:pPr marL="285750" indent="-285750" algn="just">
              <a:lnSpc>
                <a:spcPct val="120000"/>
              </a:lnSpc>
              <a:spcBef>
                <a:spcPts val="60"/>
              </a:spcBef>
              <a:buFont typeface="Wingdings" panose="05000000000000000000" pitchFamily="2" charset="2"/>
              <a:buChar char="l"/>
            </a:pPr>
            <a:r>
              <a:rPr lang="zh-CN" altLang="zh-CN" sz="2000" dirty="0">
                <a:solidFill>
                  <a:schemeClr val="tx1">
                    <a:lumMod val="75000"/>
                    <a:lumOff val="25000"/>
                  </a:schemeClr>
                </a:solidFill>
                <a:latin typeface="+mn-ea"/>
                <a:cs typeface="+mn-ea"/>
                <a:sym typeface="+mn-lt"/>
              </a:rPr>
              <a:t>十九大报告中，</a:t>
            </a:r>
            <a:r>
              <a:rPr lang="zh-CN" altLang="zh-CN" sz="2000" dirty="0" smtClean="0">
                <a:solidFill>
                  <a:schemeClr val="tx1">
                    <a:lumMod val="75000"/>
                    <a:lumOff val="25000"/>
                  </a:schemeClr>
                </a:solidFill>
                <a:latin typeface="+mn-ea"/>
                <a:cs typeface="+mn-ea"/>
                <a:sym typeface="+mn-lt"/>
              </a:rPr>
              <a:t>习近平</a:t>
            </a:r>
            <a:r>
              <a:rPr lang="zh-CN" altLang="en-US" sz="2000" dirty="0" smtClean="0">
                <a:solidFill>
                  <a:schemeClr val="tx1">
                    <a:lumMod val="75000"/>
                    <a:lumOff val="25000"/>
                  </a:schemeClr>
                </a:solidFill>
                <a:latin typeface="+mn-ea"/>
                <a:cs typeface="+mn-ea"/>
                <a:sym typeface="+mn-lt"/>
              </a:rPr>
              <a:t>同志</a:t>
            </a:r>
            <a:r>
              <a:rPr lang="zh-CN" altLang="zh-CN" sz="2000" dirty="0" smtClean="0">
                <a:solidFill>
                  <a:schemeClr val="tx1">
                    <a:lumMod val="75000"/>
                    <a:lumOff val="25000"/>
                  </a:schemeClr>
                </a:solidFill>
                <a:latin typeface="+mn-ea"/>
                <a:cs typeface="+mn-ea"/>
                <a:sym typeface="+mn-lt"/>
              </a:rPr>
              <a:t>对坚持</a:t>
            </a:r>
            <a:r>
              <a:rPr lang="zh-CN" altLang="en-US" sz="2000" dirty="0" smtClean="0">
                <a:solidFill>
                  <a:schemeClr val="tx1">
                    <a:lumMod val="75000"/>
                    <a:lumOff val="25000"/>
                  </a:schemeClr>
                </a:solidFill>
                <a:latin typeface="+mn-ea"/>
                <a:cs typeface="+mn-ea"/>
                <a:sym typeface="+mn-lt"/>
              </a:rPr>
              <a:t>“</a:t>
            </a:r>
            <a:r>
              <a:rPr lang="zh-CN" altLang="zh-CN" sz="2000" dirty="0" smtClean="0">
                <a:solidFill>
                  <a:schemeClr val="tx1">
                    <a:lumMod val="75000"/>
                    <a:lumOff val="25000"/>
                  </a:schemeClr>
                </a:solidFill>
                <a:latin typeface="+mn-ea"/>
                <a:cs typeface="+mn-ea"/>
                <a:sym typeface="+mn-lt"/>
              </a:rPr>
              <a:t>一国两制</a:t>
            </a:r>
            <a:r>
              <a:rPr lang="zh-CN" altLang="en-US" sz="2000" dirty="0" smtClean="0">
                <a:solidFill>
                  <a:schemeClr val="tx1">
                    <a:lumMod val="75000"/>
                    <a:lumOff val="25000"/>
                  </a:schemeClr>
                </a:solidFill>
                <a:latin typeface="+mn-ea"/>
                <a:cs typeface="+mn-ea"/>
                <a:sym typeface="+mn-lt"/>
              </a:rPr>
              <a:t>”</a:t>
            </a:r>
            <a:r>
              <a:rPr lang="zh-CN" altLang="zh-CN" sz="2000" dirty="0" smtClean="0">
                <a:solidFill>
                  <a:schemeClr val="tx1">
                    <a:lumMod val="75000"/>
                    <a:lumOff val="25000"/>
                  </a:schemeClr>
                </a:solidFill>
                <a:latin typeface="+mn-ea"/>
                <a:cs typeface="+mn-ea"/>
                <a:sym typeface="+mn-lt"/>
              </a:rPr>
              <a:t>和</a:t>
            </a:r>
            <a:r>
              <a:rPr lang="zh-CN" altLang="zh-CN" sz="2000" dirty="0">
                <a:solidFill>
                  <a:schemeClr val="tx1">
                    <a:lumMod val="75000"/>
                    <a:lumOff val="25000"/>
                  </a:schemeClr>
                </a:solidFill>
                <a:latin typeface="+mn-ea"/>
                <a:cs typeface="+mn-ea"/>
                <a:sym typeface="+mn-lt"/>
              </a:rPr>
              <a:t>推进祖国统一作了重要的论述，是党和国家、全体中国人民对</a:t>
            </a:r>
            <a:r>
              <a:rPr lang="zh-CN" altLang="zh-CN" sz="2000" dirty="0" smtClean="0">
                <a:solidFill>
                  <a:schemeClr val="tx1">
                    <a:lumMod val="75000"/>
                    <a:lumOff val="25000"/>
                  </a:schemeClr>
                </a:solidFill>
                <a:latin typeface="+mn-ea"/>
                <a:cs typeface="+mn-ea"/>
                <a:sym typeface="+mn-lt"/>
              </a:rPr>
              <a:t>坚持</a:t>
            </a:r>
            <a:r>
              <a:rPr lang="zh-CN" altLang="en-US" sz="2000" dirty="0" smtClean="0">
                <a:solidFill>
                  <a:schemeClr val="tx1">
                    <a:lumMod val="75000"/>
                    <a:lumOff val="25000"/>
                  </a:schemeClr>
                </a:solidFill>
                <a:latin typeface="+mn-ea"/>
                <a:cs typeface="+mn-ea"/>
                <a:sym typeface="+mn-lt"/>
              </a:rPr>
              <a:t>“</a:t>
            </a:r>
            <a:r>
              <a:rPr lang="zh-CN" altLang="zh-CN" sz="2000" dirty="0" smtClean="0">
                <a:solidFill>
                  <a:schemeClr val="tx1">
                    <a:lumMod val="75000"/>
                    <a:lumOff val="25000"/>
                  </a:schemeClr>
                </a:solidFill>
                <a:latin typeface="+mn-ea"/>
                <a:cs typeface="+mn-ea"/>
                <a:sym typeface="+mn-lt"/>
              </a:rPr>
              <a:t>一国两制</a:t>
            </a:r>
            <a:r>
              <a:rPr lang="zh-CN" altLang="en-US" sz="2000" dirty="0" smtClean="0">
                <a:solidFill>
                  <a:schemeClr val="tx1">
                    <a:lumMod val="75000"/>
                    <a:lumOff val="25000"/>
                  </a:schemeClr>
                </a:solidFill>
                <a:latin typeface="+mn-ea"/>
                <a:cs typeface="+mn-ea"/>
                <a:sym typeface="+mn-lt"/>
              </a:rPr>
              <a:t>”</a:t>
            </a:r>
            <a:r>
              <a:rPr lang="zh-CN" altLang="zh-CN" sz="2000" dirty="0" smtClean="0">
                <a:solidFill>
                  <a:schemeClr val="tx1">
                    <a:lumMod val="75000"/>
                    <a:lumOff val="25000"/>
                  </a:schemeClr>
                </a:solidFill>
                <a:latin typeface="+mn-ea"/>
                <a:cs typeface="+mn-ea"/>
                <a:sym typeface="+mn-lt"/>
              </a:rPr>
              <a:t>、</a:t>
            </a:r>
            <a:r>
              <a:rPr lang="zh-CN" altLang="zh-CN" sz="2000" dirty="0">
                <a:solidFill>
                  <a:schemeClr val="tx1">
                    <a:lumMod val="75000"/>
                    <a:lumOff val="25000"/>
                  </a:schemeClr>
                </a:solidFill>
                <a:latin typeface="+mn-ea"/>
                <a:cs typeface="+mn-ea"/>
                <a:sym typeface="+mn-lt"/>
              </a:rPr>
              <a:t>推进祖国统一、坚决反对分裂祖国行径的铿锵有力、掷地有声的回答。</a:t>
            </a:r>
            <a:endParaRPr lang="zh-CN" altLang="en-US" sz="2000" dirty="0">
              <a:solidFill>
                <a:schemeClr val="tx1">
                  <a:lumMod val="75000"/>
                  <a:lumOff val="25000"/>
                </a:schemeClr>
              </a:solidFill>
              <a:latin typeface="+mn-ea"/>
              <a:cs typeface="+mn-ea"/>
              <a:sym typeface="+mn-lt"/>
            </a:endParaRPr>
          </a:p>
        </p:txBody>
      </p:sp>
      <p:sp>
        <p:nvSpPr>
          <p:cNvPr id="6" name="矩形 5"/>
          <p:cNvSpPr/>
          <p:nvPr/>
        </p:nvSpPr>
        <p:spPr>
          <a:xfrm>
            <a:off x="1019005" y="3316018"/>
            <a:ext cx="5416868" cy="497957"/>
          </a:xfrm>
          <a:prstGeom prst="rect">
            <a:avLst/>
          </a:prstGeom>
        </p:spPr>
        <p:txBody>
          <a:bodyPr wrap="none">
            <a:spAutoFit/>
          </a:bodyPr>
          <a:lstStyle/>
          <a:p>
            <a:pPr>
              <a:lnSpc>
                <a:spcPct val="120000"/>
              </a:lnSpc>
              <a:spcBef>
                <a:spcPts val="60"/>
              </a:spcBef>
            </a:pPr>
            <a:r>
              <a:rPr lang="zh-CN" altLang="zh-CN" sz="2400" b="1" dirty="0">
                <a:solidFill>
                  <a:schemeClr val="tx1">
                    <a:lumMod val="75000"/>
                    <a:lumOff val="25000"/>
                  </a:schemeClr>
                </a:solidFill>
                <a:latin typeface="+mn-ea"/>
                <a:cs typeface="+mn-ea"/>
                <a:sym typeface="+mn-lt"/>
              </a:rPr>
              <a:t>第十三，坚持推动构建人类命运</a:t>
            </a:r>
            <a:r>
              <a:rPr lang="zh-CN" altLang="zh-CN" sz="2400" b="1" dirty="0" smtClean="0">
                <a:solidFill>
                  <a:schemeClr val="tx1">
                    <a:lumMod val="75000"/>
                    <a:lumOff val="25000"/>
                  </a:schemeClr>
                </a:solidFill>
                <a:latin typeface="+mn-ea"/>
                <a:cs typeface="+mn-ea"/>
                <a:sym typeface="+mn-lt"/>
              </a:rPr>
              <a:t>共同体</a:t>
            </a:r>
            <a:endParaRPr lang="zh-CN" altLang="en-US" sz="2400" b="1" dirty="0">
              <a:solidFill>
                <a:schemeClr val="tx1">
                  <a:lumMod val="75000"/>
                  <a:lumOff val="25000"/>
                </a:schemeClr>
              </a:solidFill>
              <a:latin typeface="+mn-ea"/>
              <a:cs typeface="+mn-ea"/>
              <a:sym typeface="+mn-lt"/>
            </a:endParaRPr>
          </a:p>
        </p:txBody>
      </p:sp>
      <p:sp>
        <p:nvSpPr>
          <p:cNvPr id="7" name="矩形 6"/>
          <p:cNvSpPr/>
          <p:nvPr/>
        </p:nvSpPr>
        <p:spPr>
          <a:xfrm>
            <a:off x="1019004" y="3891378"/>
            <a:ext cx="6340199" cy="1569660"/>
          </a:xfrm>
          <a:prstGeom prst="rect">
            <a:avLst/>
          </a:prstGeom>
        </p:spPr>
        <p:txBody>
          <a:bodyPr wrap="square">
            <a:spAutoFit/>
          </a:bodyPr>
          <a:lstStyle/>
          <a:p>
            <a:pPr marL="285750" indent="-285750" algn="just">
              <a:lnSpc>
                <a:spcPct val="120000"/>
              </a:lnSpc>
              <a:spcBef>
                <a:spcPts val="60"/>
              </a:spcBef>
              <a:buFont typeface="Wingdings" panose="05000000000000000000" pitchFamily="2" charset="2"/>
              <a:buChar char="l"/>
            </a:pPr>
            <a:r>
              <a:rPr lang="zh-CN" altLang="zh-CN" sz="2000" dirty="0">
                <a:solidFill>
                  <a:schemeClr val="tx1">
                    <a:lumMod val="75000"/>
                    <a:lumOff val="25000"/>
                  </a:schemeClr>
                </a:solidFill>
                <a:latin typeface="+mn-ea"/>
                <a:cs typeface="+mn-ea"/>
                <a:sym typeface="+mn-lt"/>
              </a:rPr>
              <a:t>十八大以来，我们党对建设一个什么样的世界的探索所取得的一个重大成果，就是提出了构建人类命运共同体的重大概念。可以说，人类命运共同体是当今社会建立国与国之间基本关系的总体构思和框架。</a:t>
            </a:r>
            <a:endParaRPr lang="zh-CN" altLang="en-US" sz="2000" dirty="0">
              <a:solidFill>
                <a:schemeClr val="tx1">
                  <a:lumMod val="75000"/>
                  <a:lumOff val="25000"/>
                </a:schemeClr>
              </a:solidFill>
              <a:latin typeface="+mn-ea"/>
              <a:cs typeface="+mn-ea"/>
              <a:sym typeface="+mn-lt"/>
            </a:endParaRPr>
          </a:p>
        </p:txBody>
      </p:sp>
      <p:sp>
        <p:nvSpPr>
          <p:cNvPr id="8" name="矩形 7"/>
          <p:cNvSpPr/>
          <p:nvPr/>
        </p:nvSpPr>
        <p:spPr>
          <a:xfrm>
            <a:off x="1019005" y="5522276"/>
            <a:ext cx="3877985" cy="497957"/>
          </a:xfrm>
          <a:prstGeom prst="rect">
            <a:avLst/>
          </a:prstGeom>
        </p:spPr>
        <p:txBody>
          <a:bodyPr wrap="none">
            <a:spAutoFit/>
          </a:bodyPr>
          <a:lstStyle/>
          <a:p>
            <a:pPr>
              <a:lnSpc>
                <a:spcPct val="120000"/>
              </a:lnSpc>
              <a:spcBef>
                <a:spcPts val="60"/>
              </a:spcBef>
            </a:pPr>
            <a:r>
              <a:rPr lang="zh-CN" altLang="zh-CN" sz="2400" b="1" dirty="0">
                <a:solidFill>
                  <a:schemeClr val="tx1">
                    <a:lumMod val="75000"/>
                    <a:lumOff val="25000"/>
                  </a:schemeClr>
                </a:solidFill>
                <a:latin typeface="+mn-ea"/>
                <a:cs typeface="+mn-ea"/>
                <a:sym typeface="+mn-lt"/>
              </a:rPr>
              <a:t>第十四，坚持全面从严治</a:t>
            </a:r>
            <a:r>
              <a:rPr lang="zh-CN" altLang="zh-CN" sz="2400" b="1" dirty="0" smtClean="0">
                <a:solidFill>
                  <a:schemeClr val="tx1">
                    <a:lumMod val="75000"/>
                    <a:lumOff val="25000"/>
                  </a:schemeClr>
                </a:solidFill>
                <a:latin typeface="+mn-ea"/>
                <a:cs typeface="+mn-ea"/>
                <a:sym typeface="+mn-lt"/>
              </a:rPr>
              <a:t>党</a:t>
            </a:r>
            <a:endParaRPr lang="zh-CN" altLang="en-US" sz="2400" b="1" dirty="0">
              <a:solidFill>
                <a:schemeClr val="tx1">
                  <a:lumMod val="75000"/>
                  <a:lumOff val="25000"/>
                </a:schemeClr>
              </a:solidFill>
              <a:latin typeface="+mn-ea"/>
              <a:cs typeface="+mn-ea"/>
              <a:sym typeface="+mn-lt"/>
            </a:endParaRPr>
          </a:p>
        </p:txBody>
      </p:sp>
      <p:sp>
        <p:nvSpPr>
          <p:cNvPr id="9" name="矩形 8"/>
          <p:cNvSpPr/>
          <p:nvPr/>
        </p:nvSpPr>
        <p:spPr>
          <a:xfrm>
            <a:off x="1019004" y="6097636"/>
            <a:ext cx="9348006" cy="430374"/>
          </a:xfrm>
          <a:prstGeom prst="rect">
            <a:avLst/>
          </a:prstGeom>
        </p:spPr>
        <p:txBody>
          <a:bodyPr wrap="square">
            <a:spAutoFit/>
          </a:bodyPr>
          <a:lstStyle/>
          <a:p>
            <a:pPr marL="285750" indent="-285750" algn="just">
              <a:lnSpc>
                <a:spcPct val="120000"/>
              </a:lnSpc>
              <a:spcBef>
                <a:spcPts val="60"/>
              </a:spcBef>
              <a:buFont typeface="Wingdings" panose="05000000000000000000" pitchFamily="2" charset="2"/>
              <a:buChar char="l"/>
            </a:pPr>
            <a:r>
              <a:rPr lang="zh-CN" altLang="zh-CN" sz="2000" dirty="0">
                <a:solidFill>
                  <a:schemeClr val="tx1">
                    <a:lumMod val="75000"/>
                    <a:lumOff val="25000"/>
                  </a:schemeClr>
                </a:solidFill>
                <a:latin typeface="+mn-ea"/>
                <a:cs typeface="+mn-ea"/>
                <a:sym typeface="+mn-lt"/>
              </a:rPr>
              <a:t>党的领导、党的建设，对于新时代中国特色社会主义起到重大的、攸关的作用。</a:t>
            </a:r>
            <a:endParaRPr lang="zh-CN" altLang="en-US" sz="2000" dirty="0">
              <a:solidFill>
                <a:schemeClr val="tx1">
                  <a:lumMod val="75000"/>
                  <a:lumOff val="25000"/>
                </a:schemeClr>
              </a:solidFill>
              <a:latin typeface="+mn-ea"/>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4590" y="1697962"/>
            <a:ext cx="3062108" cy="1527810"/>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0870"/>
          <a:stretch>
            <a:fillRect/>
          </a:stretch>
        </p:blipFill>
        <p:spPr>
          <a:xfrm>
            <a:off x="7692390" y="3628853"/>
            <a:ext cx="3348990" cy="2123767"/>
          </a:xfrm>
          <a:prstGeom prst="rect">
            <a:avLst/>
          </a:prstGeom>
        </p:spPr>
      </p:pic>
      <p:sp>
        <p:nvSpPr>
          <p:cNvPr id="14" name="文本框 13"/>
          <p:cNvSpPr txBox="1">
            <a:spLocks noChangeArrowheads="1"/>
          </p:cNvSpPr>
          <p:nvPr/>
        </p:nvSpPr>
        <p:spPr bwMode="auto">
          <a:xfrm>
            <a:off x="1781614" y="300579"/>
            <a:ext cx="75452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新时代</a:t>
            </a:r>
            <a:r>
              <a:rPr lang="zh-CN" altLang="zh-CN" sz="3200" b="1" dirty="0">
                <a:solidFill>
                  <a:srgbClr val="D8060A"/>
                </a:solidFill>
                <a:latin typeface="微软雅黑" panose="020B0503020204020204" pitchFamily="34" charset="-122"/>
                <a:ea typeface="微软雅黑" panose="020B0503020204020204" pitchFamily="34" charset="-122"/>
                <a:sym typeface="+mn-lt"/>
              </a:rPr>
              <a:t>中国特色</a:t>
            </a: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社会主义</a:t>
            </a:r>
            <a:r>
              <a:rPr lang="zh-CN" altLang="zh-CN" sz="3200" b="1" dirty="0">
                <a:solidFill>
                  <a:srgbClr val="D8060A"/>
                </a:solidFill>
                <a:latin typeface="微软雅黑" panose="020B0503020204020204" pitchFamily="34" charset="-122"/>
                <a:ea typeface="微软雅黑" panose="020B0503020204020204" pitchFamily="34" charset="-122"/>
                <a:sym typeface="+mn-lt"/>
              </a:rPr>
              <a:t>十四条</a:t>
            </a:r>
            <a:r>
              <a:rPr lang="zh-CN" altLang="zh-CN" sz="3200" b="1" dirty="0" smtClean="0">
                <a:solidFill>
                  <a:srgbClr val="D8060A"/>
                </a:solidFill>
                <a:latin typeface="微软雅黑" panose="020B0503020204020204" pitchFamily="34" charset="-122"/>
                <a:ea typeface="微软雅黑" panose="020B0503020204020204" pitchFamily="34" charset="-122"/>
                <a:sym typeface="+mn-lt"/>
              </a:rPr>
              <a:t>基本方略</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r="47036" b="75016"/>
          <a:stretch>
            <a:fillRect/>
          </a:stretch>
        </p:blipFill>
        <p:spPr>
          <a:xfrm>
            <a:off x="0" y="-1"/>
            <a:ext cx="6457361" cy="1522784"/>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38815" t="69371"/>
          <a:stretch>
            <a:fillRect/>
          </a:stretch>
        </p:blipFill>
        <p:spPr>
          <a:xfrm>
            <a:off x="4732256" y="4991137"/>
            <a:ext cx="7459744" cy="1866863"/>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26375" r="47191"/>
          <a:stretch>
            <a:fillRect/>
          </a:stretch>
        </p:blipFill>
        <p:spPr>
          <a:xfrm>
            <a:off x="0" y="2370487"/>
            <a:ext cx="6438507" cy="4487514"/>
          </a:xfrm>
          <a:prstGeom prst="rect">
            <a:avLst/>
          </a:prstGeom>
        </p:spPr>
      </p:pic>
      <p:grpSp>
        <p:nvGrpSpPr>
          <p:cNvPr id="30" name="组合 29"/>
          <p:cNvGrpSpPr/>
          <p:nvPr/>
        </p:nvGrpSpPr>
        <p:grpSpPr>
          <a:xfrm>
            <a:off x="5750771" y="1876369"/>
            <a:ext cx="1964528" cy="1002509"/>
            <a:chOff x="5090838" y="1334805"/>
            <a:chExt cx="1964528" cy="1002509"/>
          </a:xfrm>
        </p:grpSpPr>
        <p:sp>
          <p:nvSpPr>
            <p:cNvPr id="31" name="Freeform 8"/>
            <p:cNvSpPr/>
            <p:nvPr/>
          </p:nvSpPr>
          <p:spPr bwMode="auto">
            <a:xfrm>
              <a:off x="5144417" y="1396720"/>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2" name="Oval 9"/>
            <p:cNvSpPr>
              <a:spLocks noChangeArrowheads="1"/>
            </p:cNvSpPr>
            <p:nvPr/>
          </p:nvSpPr>
          <p:spPr bwMode="auto">
            <a:xfrm>
              <a:off x="6950591" y="1334805"/>
              <a:ext cx="104775" cy="104775"/>
            </a:xfrm>
            <a:prstGeom prst="ellipse">
              <a:avLst/>
            </a:prstGeom>
            <a:solidFill>
              <a:srgbClr val="DB201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b="1">
                <a:latin typeface="方正姚体" panose="02010601030101010101" pitchFamily="2" charset="-122"/>
                <a:ea typeface="方正姚体" panose="02010601030101010101" pitchFamily="2" charset="-122"/>
              </a:endParaRPr>
            </a:p>
          </p:txBody>
        </p:sp>
        <p:sp>
          <p:nvSpPr>
            <p:cNvPr id="33" name="Oval 10"/>
            <p:cNvSpPr>
              <a:spLocks noChangeArrowheads="1"/>
            </p:cNvSpPr>
            <p:nvPr/>
          </p:nvSpPr>
          <p:spPr bwMode="auto">
            <a:xfrm>
              <a:off x="5090838" y="1334805"/>
              <a:ext cx="103585" cy="104775"/>
            </a:xfrm>
            <a:prstGeom prst="ellipse">
              <a:avLst/>
            </a:prstGeom>
            <a:solidFill>
              <a:srgbClr val="DB201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b="1">
                <a:latin typeface="方正姚体" panose="02010601030101010101" pitchFamily="2" charset="-122"/>
                <a:ea typeface="方正姚体" panose="02010601030101010101" pitchFamily="2" charset="-122"/>
              </a:endParaRPr>
            </a:p>
          </p:txBody>
        </p:sp>
      </p:grpSp>
      <p:grpSp>
        <p:nvGrpSpPr>
          <p:cNvPr id="34" name="组合 33"/>
          <p:cNvGrpSpPr/>
          <p:nvPr/>
        </p:nvGrpSpPr>
        <p:grpSpPr>
          <a:xfrm>
            <a:off x="5887691" y="1096512"/>
            <a:ext cx="1691878" cy="1699022"/>
            <a:chOff x="5227758" y="554948"/>
            <a:chExt cx="1691878" cy="1699022"/>
          </a:xfrm>
        </p:grpSpPr>
        <p:sp>
          <p:nvSpPr>
            <p:cNvPr id="35" name="Oval 5"/>
            <p:cNvSpPr>
              <a:spLocks noChangeArrowheads="1"/>
            </p:cNvSpPr>
            <p:nvPr/>
          </p:nvSpPr>
          <p:spPr bwMode="auto">
            <a:xfrm>
              <a:off x="5227758" y="554948"/>
              <a:ext cx="1691878" cy="1699022"/>
            </a:xfrm>
            <a:prstGeom prst="ellipse">
              <a:avLst/>
            </a:prstGeom>
            <a:solidFill>
              <a:srgbClr val="D8060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姚体" panose="02010601030101010101" pitchFamily="2" charset="-122"/>
                <a:ea typeface="方正姚体" panose="02010601030101010101" pitchFamily="2" charset="-122"/>
              </a:endParaRPr>
            </a:p>
          </p:txBody>
        </p:sp>
        <p:sp>
          <p:nvSpPr>
            <p:cNvPr id="36" name="TextBox 13"/>
            <p:cNvSpPr txBox="1">
              <a:spLocks noChangeArrowheads="1"/>
            </p:cNvSpPr>
            <p:nvPr/>
          </p:nvSpPr>
          <p:spPr bwMode="auto">
            <a:xfrm>
              <a:off x="5417106" y="801592"/>
              <a:ext cx="131318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sz="7500" dirty="0" smtClean="0">
                  <a:solidFill>
                    <a:srgbClr val="F8F8F8"/>
                  </a:solidFill>
                  <a:latin typeface="微软雅黑" panose="020B0503020204020204" pitchFamily="34" charset="-122"/>
                  <a:ea typeface="微软雅黑" panose="020B0503020204020204" pitchFamily="34" charset="-122"/>
                </a:rPr>
                <a:t>05</a:t>
              </a:r>
              <a:endParaRPr lang="zh-CN" altLang="en-US" sz="7500" dirty="0">
                <a:solidFill>
                  <a:srgbClr val="F8F8F8"/>
                </a:solidFill>
                <a:latin typeface="微软雅黑" panose="020B0503020204020204" pitchFamily="34" charset="-122"/>
                <a:ea typeface="微软雅黑" panose="020B0503020204020204" pitchFamily="34" charset="-122"/>
              </a:endParaRPr>
            </a:p>
          </p:txBody>
        </p:sp>
      </p:grpSp>
      <p:sp>
        <p:nvSpPr>
          <p:cNvPr id="37" name="矩形 259"/>
          <p:cNvSpPr>
            <a:spLocks noChangeArrowheads="1"/>
          </p:cNvSpPr>
          <p:nvPr/>
        </p:nvSpPr>
        <p:spPr bwMode="auto">
          <a:xfrm>
            <a:off x="2470240" y="3429000"/>
            <a:ext cx="852677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defRPr/>
            </a:pPr>
            <a:r>
              <a:rPr lang="zh-CN" altLang="zh-CN" sz="5400" dirty="0" smtClean="0">
                <a:solidFill>
                  <a:srgbClr val="D8060A"/>
                </a:solidFill>
                <a:cs typeface="Arial" panose="020B0604020202020204" pitchFamily="34" charset="0"/>
              </a:rPr>
              <a:t>新时代</a:t>
            </a:r>
            <a:r>
              <a:rPr lang="zh-CN" altLang="zh-CN" sz="5400" dirty="0">
                <a:solidFill>
                  <a:srgbClr val="D8060A"/>
                </a:solidFill>
                <a:cs typeface="Arial" panose="020B0604020202020204" pitchFamily="34" charset="0"/>
              </a:rPr>
              <a:t>中国特色社会主义的</a:t>
            </a:r>
            <a:r>
              <a:rPr lang="zh-CN" altLang="zh-CN" sz="6000" b="1" dirty="0">
                <a:solidFill>
                  <a:schemeClr val="tx1">
                    <a:lumMod val="75000"/>
                    <a:lumOff val="25000"/>
                  </a:schemeClr>
                </a:solidFill>
                <a:cs typeface="Arial" panose="020B0604020202020204" pitchFamily="34" charset="0"/>
              </a:rPr>
              <a:t>战略安排</a:t>
            </a:r>
            <a:endParaRPr lang="zh-CN" altLang="en-US" sz="6000" b="1" dirty="0">
              <a:solidFill>
                <a:schemeClr val="tx1">
                  <a:lumMod val="75000"/>
                  <a:lumOff val="25000"/>
                </a:schemeClr>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cTn>
                              </p:par>
                              <p:par>
                                <p:cTn id="12" presetID="22" presetClass="entr" presetSubtype="4" fill="hold" nodeType="with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1000"/>
                                        <p:tgtEl>
                                          <p:spTgt spid="4"/>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1000"/>
                                        <p:tgtEl>
                                          <p:spTgt spid="3"/>
                                        </p:tgtEl>
                                      </p:cBhvr>
                                    </p:animEffect>
                                  </p:childTnLst>
                                </p:cTn>
                              </p:par>
                            </p:childTnLst>
                          </p:cTn>
                        </p:par>
                        <p:par>
                          <p:cTn id="19" fill="hold">
                            <p:stCondLst>
                              <p:cond delay="2500"/>
                            </p:stCondLst>
                            <p:childTnLst>
                              <p:par>
                                <p:cTn id="20" presetID="12" presetClass="entr" presetSubtype="4"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750"/>
                                        <p:tgtEl>
                                          <p:spTgt spid="34"/>
                                        </p:tgtEl>
                                        <p:attrNameLst>
                                          <p:attrName>ppt_y</p:attrName>
                                        </p:attrNameLst>
                                      </p:cBhvr>
                                      <p:tavLst>
                                        <p:tav tm="0">
                                          <p:val>
                                            <p:strVal val="#ppt_y+#ppt_h*1.125000"/>
                                          </p:val>
                                        </p:tav>
                                        <p:tav tm="100000">
                                          <p:val>
                                            <p:strVal val="#ppt_y"/>
                                          </p:val>
                                        </p:tav>
                                      </p:tavLst>
                                    </p:anim>
                                    <p:animEffect transition="in" filter="wipe(up)">
                                      <p:cBhvr>
                                        <p:cTn id="23" dur="750"/>
                                        <p:tgtEl>
                                          <p:spTgt spid="34"/>
                                        </p:tgtEl>
                                      </p:cBhvr>
                                    </p:animEffect>
                                  </p:childTnLst>
                                </p:cTn>
                              </p:par>
                              <p:par>
                                <p:cTn id="24" presetID="16" presetClass="entr" presetSubtype="37" fill="hold" nodeType="withEffect">
                                  <p:stCondLst>
                                    <p:cond delay="250"/>
                                  </p:stCondLst>
                                  <p:childTnLst>
                                    <p:set>
                                      <p:cBhvr>
                                        <p:cTn id="25" dur="1" fill="hold">
                                          <p:stCondLst>
                                            <p:cond delay="0"/>
                                          </p:stCondLst>
                                        </p:cTn>
                                        <p:tgtEl>
                                          <p:spTgt spid="30"/>
                                        </p:tgtEl>
                                        <p:attrNameLst>
                                          <p:attrName>style.visibility</p:attrName>
                                        </p:attrNameLst>
                                      </p:cBhvr>
                                      <p:to>
                                        <p:strVal val="visible"/>
                                      </p:to>
                                    </p:set>
                                    <p:animEffect transition="in" filter="barn(outVertical)">
                                      <p:cBhvr>
                                        <p:cTn id="26" dur="500"/>
                                        <p:tgtEl>
                                          <p:spTgt spid="30"/>
                                        </p:tgtEl>
                                      </p:cBhvr>
                                    </p:animEffect>
                                  </p:childTnLst>
                                </p:cTn>
                              </p:par>
                            </p:childTnLst>
                          </p:cTn>
                        </p:par>
                        <p:par>
                          <p:cTn id="27" fill="hold">
                            <p:stCondLst>
                              <p:cond delay="3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7"/>
                                        </p:tgtEl>
                                        <p:attrNameLst>
                                          <p:attrName>style.visibility</p:attrName>
                                        </p:attrNameLst>
                                      </p:cBhvr>
                                      <p:to>
                                        <p:strVal val="visible"/>
                                      </p:to>
                                    </p:set>
                                    <p:anim calcmode="lin" valueType="num">
                                      <p:cBhvr>
                                        <p:cTn id="30"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7"/>
                                        </p:tgtEl>
                                        <p:attrNameLst>
                                          <p:attrName>ppt_y</p:attrName>
                                        </p:attrNameLst>
                                      </p:cBhvr>
                                      <p:tavLst>
                                        <p:tav tm="0">
                                          <p:val>
                                            <p:strVal val="#ppt_y"/>
                                          </p:val>
                                        </p:tav>
                                        <p:tav tm="100000">
                                          <p:val>
                                            <p:strVal val="#ppt_y"/>
                                          </p:val>
                                        </p:tav>
                                      </p:tavLst>
                                    </p:anim>
                                    <p:anim calcmode="lin" valueType="num">
                                      <p:cBhvr>
                                        <p:cTn id="32"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7"/>
                                        </p:tgtEl>
                                      </p:cBhvr>
                                    </p:animEffect>
                                  </p:childTnLst>
                                </p:cTn>
                              </p:par>
                            </p:childTnLst>
                          </p:cTn>
                        </p:par>
                        <p:par>
                          <p:cTn id="35" fill="hold">
                            <p:stCondLst>
                              <p:cond delay="47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37"/>
                                        </p:tgtEl>
                                      </p:cBhvr>
                                    </p:animEffect>
                                    <p:animScale>
                                      <p:cBhvr>
                                        <p:cTn id="38" dur="2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8" name="文本框 7"/>
          <p:cNvSpPr txBox="1"/>
          <p:nvPr/>
        </p:nvSpPr>
        <p:spPr>
          <a:xfrm>
            <a:off x="4458459" y="3450167"/>
            <a:ext cx="3084363" cy="2862322"/>
          </a:xfrm>
          <a:prstGeom prst="rect">
            <a:avLst/>
          </a:prstGeom>
          <a:noFill/>
        </p:spPr>
        <p:txBody>
          <a:bodyPr wrap="square" rtlCol="0">
            <a:spAutoFit/>
          </a:bodyPr>
          <a:lstStyle>
            <a:defPPr>
              <a:defRPr lang="zh-CN"/>
            </a:defPPr>
            <a:lvl1pPr>
              <a:lnSpc>
                <a:spcPct val="150000"/>
              </a:lnSpc>
              <a:defRPr sz="20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zh-CN" dirty="0"/>
              <a:t>建成经济更加</a:t>
            </a:r>
            <a:r>
              <a:rPr lang="zh-CN" altLang="zh-CN" dirty="0" smtClean="0"/>
              <a:t>发展、民主更加健全、科教</a:t>
            </a:r>
            <a:r>
              <a:rPr lang="zh-CN" altLang="zh-CN" dirty="0"/>
              <a:t>更加进步</a:t>
            </a:r>
            <a:r>
              <a:rPr lang="zh-CN" altLang="zh-CN" dirty="0" smtClean="0"/>
              <a:t>、文化</a:t>
            </a:r>
            <a:r>
              <a:rPr lang="zh-CN" altLang="zh-CN" dirty="0"/>
              <a:t>更加繁荣</a:t>
            </a:r>
            <a:r>
              <a:rPr lang="zh-CN" altLang="zh-CN" dirty="0" smtClean="0"/>
              <a:t>、社会</a:t>
            </a:r>
            <a:r>
              <a:rPr lang="zh-CN" altLang="zh-CN" dirty="0"/>
              <a:t>更加和谐</a:t>
            </a:r>
            <a:r>
              <a:rPr lang="zh-CN" altLang="zh-CN" dirty="0" smtClean="0"/>
              <a:t>、人民</a:t>
            </a:r>
            <a:r>
              <a:rPr lang="zh-CN" altLang="zh-CN" dirty="0"/>
              <a:t>生活更加殷实</a:t>
            </a:r>
            <a:r>
              <a:rPr lang="zh-CN" altLang="zh-CN" dirty="0" smtClean="0"/>
              <a:t>的小康社会</a:t>
            </a:r>
            <a:endParaRPr lang="en-US" altLang="zh-CN" dirty="0"/>
          </a:p>
          <a:p>
            <a:pPr algn="ctr"/>
            <a:r>
              <a:rPr lang="zh-CN" altLang="en-US" dirty="0" smtClean="0">
                <a:solidFill>
                  <a:schemeClr val="accent1"/>
                </a:solidFill>
                <a:sym typeface="微软雅黑" panose="020B0503020204020204" pitchFamily="34" charset="-122"/>
              </a:rPr>
              <a:t>（全面建成小康社会）</a:t>
            </a:r>
            <a:endParaRPr lang="zh-CN" altLang="en-US" dirty="0">
              <a:solidFill>
                <a:schemeClr val="accent1"/>
              </a:solidFill>
              <a:sym typeface="微软雅黑" panose="020B0503020204020204" pitchFamily="34" charset="-122"/>
            </a:endParaRPr>
          </a:p>
        </p:txBody>
      </p:sp>
      <p:sp>
        <p:nvSpPr>
          <p:cNvPr id="17" name="文本框 16"/>
          <p:cNvSpPr txBox="1">
            <a:spLocks noChangeArrowheads="1"/>
          </p:cNvSpPr>
          <p:nvPr/>
        </p:nvSpPr>
        <p:spPr bwMode="auto">
          <a:xfrm>
            <a:off x="1781614" y="300579"/>
            <a:ext cx="804818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zh-CN" sz="3200" b="1" dirty="0" smtClean="0">
                <a:solidFill>
                  <a:srgbClr val="D8060A"/>
                </a:solidFill>
                <a:latin typeface="微软雅黑" panose="020B0503020204020204" pitchFamily="34" charset="-122"/>
                <a:ea typeface="微软雅黑" panose="020B0503020204020204" pitchFamily="34" charset="-122"/>
              </a:rPr>
              <a:t>我们</a:t>
            </a:r>
            <a:r>
              <a:rPr lang="zh-CN" altLang="zh-CN" sz="3200" b="1" dirty="0">
                <a:solidFill>
                  <a:srgbClr val="D8060A"/>
                </a:solidFill>
                <a:latin typeface="微软雅黑" panose="020B0503020204020204" pitchFamily="34" charset="-122"/>
                <a:ea typeface="微软雅黑" panose="020B0503020204020204" pitchFamily="34" charset="-122"/>
              </a:rPr>
              <a:t>党</a:t>
            </a:r>
            <a:r>
              <a:rPr lang="zh-CN" altLang="zh-CN" sz="3200" b="1" dirty="0" smtClean="0">
                <a:solidFill>
                  <a:srgbClr val="D8060A"/>
                </a:solidFill>
                <a:latin typeface="微软雅黑" panose="020B0503020204020204" pitchFamily="34" charset="-122"/>
                <a:ea typeface="微软雅黑" panose="020B0503020204020204" pitchFamily="34" charset="-122"/>
              </a:rPr>
              <a:t>对社会主义</a:t>
            </a:r>
            <a:r>
              <a:rPr lang="zh-CN" altLang="zh-CN" sz="3200" b="1" dirty="0">
                <a:solidFill>
                  <a:srgbClr val="D8060A"/>
                </a:solidFill>
                <a:latin typeface="微软雅黑" panose="020B0503020204020204" pitchFamily="34" charset="-122"/>
                <a:ea typeface="微软雅黑" panose="020B0503020204020204" pitchFamily="34" charset="-122"/>
              </a:rPr>
              <a:t>现代化建设作出战略安排（十三大）</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498942" y="1723905"/>
            <a:ext cx="10950444" cy="1522197"/>
            <a:chOff x="7452" y="1643895"/>
            <a:chExt cx="10950444" cy="1522197"/>
          </a:xfrm>
        </p:grpSpPr>
        <p:sp>
          <p:nvSpPr>
            <p:cNvPr id="32" name="燕尾形 31"/>
            <p:cNvSpPr/>
            <p:nvPr/>
          </p:nvSpPr>
          <p:spPr>
            <a:xfrm>
              <a:off x="7452" y="2500544"/>
              <a:ext cx="3650148" cy="665548"/>
            </a:xfrm>
            <a:prstGeom prst="chevron">
              <a:avLst/>
            </a:prstGeom>
            <a:solidFill>
              <a:schemeClr val="accent2"/>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30" tIns="45716" rIns="91430" bIns="45716" numCol="1" anchor="t" anchorCtr="0" compatLnSpc="1"/>
            <a:lstStyle/>
            <a:p>
              <a:pPr>
                <a:lnSpc>
                  <a:spcPct val="120000"/>
                </a:lnSpc>
              </a:pPr>
              <a:endParaRPr lang="zh-CN" altLang="en-US" sz="900" dirty="0">
                <a:solidFill>
                  <a:prstClr val="white"/>
                </a:solidFill>
                <a:latin typeface="迷你简菱心" panose="02010609000101010101" pitchFamily="49" charset="-122"/>
                <a:ea typeface="迷你简菱心" panose="02010609000101010101" pitchFamily="49" charset="-122"/>
                <a:cs typeface="+mn-ea"/>
                <a:sym typeface="微软雅黑" panose="020B0503020204020204" pitchFamily="34" charset="-122"/>
              </a:endParaRPr>
            </a:p>
          </p:txBody>
        </p:sp>
        <p:sp>
          <p:nvSpPr>
            <p:cNvPr id="9" name="文本框 8"/>
            <p:cNvSpPr txBox="1"/>
            <p:nvPr/>
          </p:nvSpPr>
          <p:spPr>
            <a:xfrm>
              <a:off x="4505466" y="1643895"/>
              <a:ext cx="1954417" cy="769441"/>
            </a:xfrm>
            <a:prstGeom prst="rect">
              <a:avLst/>
            </a:prstGeom>
            <a:noFill/>
          </p:spPr>
          <p:txBody>
            <a:bodyPr wrap="square" rtlCol="0">
              <a:spAutoFit/>
            </a:bodyPr>
            <a:lstStyle>
              <a:defPPr>
                <a:defRPr lang="zh-CN"/>
              </a:defPPr>
              <a:lvl1pPr algn="ctr">
                <a:defRPr sz="2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zh-CN" dirty="0"/>
                <a:t>到建党一百年</a:t>
              </a:r>
              <a:endParaRPr lang="en-US" altLang="zh-CN" dirty="0"/>
            </a:p>
            <a:p>
              <a:r>
                <a:rPr lang="zh-CN" altLang="zh-CN" dirty="0"/>
                <a:t>（</a:t>
              </a:r>
              <a:r>
                <a:rPr lang="en-US" altLang="zh-CN" dirty="0"/>
                <a:t>2020</a:t>
              </a:r>
              <a:r>
                <a:rPr lang="zh-CN" altLang="zh-CN" dirty="0"/>
                <a:t>年）</a:t>
              </a:r>
              <a:endParaRPr lang="zh-CN" altLang="en-US" dirty="0">
                <a:sym typeface="微软雅黑" panose="020B0503020204020204" pitchFamily="34" charset="-122"/>
              </a:endParaRPr>
            </a:p>
          </p:txBody>
        </p:sp>
        <p:sp>
          <p:nvSpPr>
            <p:cNvPr id="24" name="文本框 23"/>
            <p:cNvSpPr txBox="1"/>
            <p:nvPr/>
          </p:nvSpPr>
          <p:spPr>
            <a:xfrm>
              <a:off x="810363" y="1643895"/>
              <a:ext cx="2044326" cy="769441"/>
            </a:xfrm>
            <a:prstGeom prst="rect">
              <a:avLst/>
            </a:prstGeom>
            <a:noFill/>
          </p:spPr>
          <p:txBody>
            <a:bodyPr wrap="square" rtlCol="0">
              <a:spAutoFit/>
            </a:bodyPr>
            <a:lstStyle/>
            <a:p>
              <a:pPr algn="ctr"/>
              <a:r>
                <a:rPr lang="zh-CN" altLang="en-US" sz="22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改革开放以后</a:t>
              </a:r>
              <a:endParaRPr lang="en-US" altLang="zh-CN" sz="22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22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2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1978</a:t>
              </a:r>
              <a:r>
                <a:rPr lang="zh-CN" altLang="en-US" sz="2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以后</a:t>
              </a:r>
              <a:r>
                <a:rPr lang="zh-CN" altLang="en-US" sz="22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26" name="燕尾形 25"/>
            <p:cNvSpPr/>
            <p:nvPr/>
          </p:nvSpPr>
          <p:spPr>
            <a:xfrm>
              <a:off x="7307748" y="2500544"/>
              <a:ext cx="3650148" cy="665548"/>
            </a:xfrm>
            <a:prstGeom prst="chevron">
              <a:avLst/>
            </a:prstGeom>
            <a:solidFill>
              <a:schemeClr val="accent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30" tIns="45716" rIns="91430" bIns="45716" numCol="1" anchor="t" anchorCtr="0" compatLnSpc="1"/>
            <a:lstStyle/>
            <a:p>
              <a:pPr>
                <a:lnSpc>
                  <a:spcPct val="120000"/>
                </a:lnSpc>
              </a:pPr>
              <a:endParaRPr lang="zh-CN" altLang="en-US" sz="900" dirty="0">
                <a:solidFill>
                  <a:prstClr val="white"/>
                </a:solidFill>
                <a:latin typeface="迷你简菱心" panose="02010609000101010101" pitchFamily="49" charset="-122"/>
                <a:ea typeface="迷你简菱心" panose="02010609000101010101" pitchFamily="49" charset="-122"/>
                <a:cs typeface="+mn-ea"/>
                <a:sym typeface="微软雅黑" panose="020B0503020204020204" pitchFamily="34" charset="-122"/>
              </a:endParaRPr>
            </a:p>
          </p:txBody>
        </p:sp>
        <p:sp>
          <p:nvSpPr>
            <p:cNvPr id="3" name="矩形 2"/>
            <p:cNvSpPr/>
            <p:nvPr/>
          </p:nvSpPr>
          <p:spPr>
            <a:xfrm>
              <a:off x="342653" y="2609093"/>
              <a:ext cx="2979746" cy="461665"/>
            </a:xfrm>
            <a:prstGeom prst="rect">
              <a:avLst/>
            </a:prstGeom>
          </p:spPr>
          <p:txBody>
            <a:bodyPr wrap="square">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三步走</a:t>
              </a:r>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战略</a:t>
              </a:r>
              <a:r>
                <a:rPr lang="zh-CN"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目标</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7727928" y="1643895"/>
              <a:ext cx="2809788" cy="769441"/>
            </a:xfrm>
            <a:prstGeom prst="rect">
              <a:avLst/>
            </a:prstGeom>
            <a:noFill/>
          </p:spPr>
          <p:txBody>
            <a:bodyPr wrap="square" rtlCol="0">
              <a:spAutoFit/>
            </a:bodyPr>
            <a:lstStyle>
              <a:defPPr>
                <a:defRPr lang="zh-CN"/>
              </a:defPPr>
              <a:lvl1pPr algn="ctr">
                <a:defRPr sz="2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zh-CN" dirty="0"/>
                <a:t>到新中国成立一百年</a:t>
              </a:r>
              <a:r>
                <a:rPr lang="zh-CN" altLang="en-US" dirty="0"/>
                <a:t>（本世纪中叶）</a:t>
              </a:r>
              <a:endParaRPr lang="zh-CN" altLang="en-US" dirty="0">
                <a:sym typeface="微软雅黑" panose="020B0503020204020204" pitchFamily="34" charset="-122"/>
              </a:endParaRPr>
            </a:p>
          </p:txBody>
        </p:sp>
        <p:sp>
          <p:nvSpPr>
            <p:cNvPr id="33" name="燕尾形 32"/>
            <p:cNvSpPr/>
            <p:nvPr/>
          </p:nvSpPr>
          <p:spPr>
            <a:xfrm>
              <a:off x="3657600" y="2500544"/>
              <a:ext cx="3650148" cy="665548"/>
            </a:xfrm>
            <a:prstGeom prst="chevron">
              <a:avLst/>
            </a:prstGeom>
            <a:solidFill>
              <a:schemeClr val="accent5"/>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30" tIns="45716" rIns="91430" bIns="45716" numCol="1" anchor="t" anchorCtr="0" compatLnSpc="1"/>
            <a:lstStyle/>
            <a:p>
              <a:pPr>
                <a:lnSpc>
                  <a:spcPct val="120000"/>
                </a:lnSpc>
              </a:pPr>
              <a:endParaRPr lang="zh-CN" altLang="en-US" sz="900" dirty="0">
                <a:solidFill>
                  <a:prstClr val="white"/>
                </a:solidFill>
                <a:latin typeface="迷你简菱心" panose="02010609000101010101" pitchFamily="49" charset="-122"/>
                <a:ea typeface="迷你简菱心" panose="02010609000101010101" pitchFamily="49" charset="-122"/>
                <a:cs typeface="+mn-ea"/>
                <a:sym typeface="微软雅黑" panose="020B0503020204020204" pitchFamily="34" charset="-122"/>
              </a:endParaRPr>
            </a:p>
          </p:txBody>
        </p:sp>
        <p:sp>
          <p:nvSpPr>
            <p:cNvPr id="34" name="矩形 33"/>
            <p:cNvSpPr/>
            <p:nvPr/>
          </p:nvSpPr>
          <p:spPr>
            <a:xfrm>
              <a:off x="4019278" y="2602485"/>
              <a:ext cx="2979746" cy="461665"/>
            </a:xfrm>
            <a:prstGeom prst="rect">
              <a:avLst/>
            </a:prstGeom>
          </p:spPr>
          <p:txBody>
            <a:bodyPr wrap="square">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rPr>
                <a:t>第一个百年奋斗目标</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5" name="矩形 34"/>
            <p:cNvSpPr/>
            <p:nvPr/>
          </p:nvSpPr>
          <p:spPr>
            <a:xfrm>
              <a:off x="7642949" y="2602486"/>
              <a:ext cx="2979746" cy="461665"/>
            </a:xfrm>
            <a:prstGeom prst="rect">
              <a:avLst/>
            </a:prstGeom>
          </p:spPr>
          <p:txBody>
            <a:bodyPr wrap="square">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rPr>
                <a:t>第二个百年奋斗目标</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sp>
        <p:nvSpPr>
          <p:cNvPr id="12" name="矩形 11"/>
          <p:cNvSpPr/>
          <p:nvPr/>
        </p:nvSpPr>
        <p:spPr>
          <a:xfrm>
            <a:off x="781834" y="3450167"/>
            <a:ext cx="3084363" cy="1938992"/>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解决人民的温饱</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问题</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p"/>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人民</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生活达到小康</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水平</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p"/>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基本</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实现</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现代化</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2000" dirty="0" smtClean="0">
                <a:solidFill>
                  <a:schemeClr val="accent1"/>
                </a:solidFill>
                <a:latin typeface="微软雅黑" panose="020B0503020204020204" pitchFamily="34" charset="-122"/>
                <a:ea typeface="微软雅黑" panose="020B0503020204020204" pitchFamily="34" charset="-122"/>
              </a:rPr>
              <a:t>（</a:t>
            </a:r>
            <a:r>
              <a:rPr lang="zh-CN" altLang="en-US" sz="2000" dirty="0">
                <a:solidFill>
                  <a:schemeClr val="accent1"/>
                </a:solidFill>
                <a:latin typeface="微软雅黑" panose="020B0503020204020204" pitchFamily="34" charset="-122"/>
                <a:ea typeface="微软雅黑" panose="020B0503020204020204" pitchFamily="34" charset="-122"/>
              </a:rPr>
              <a:t>前两个目标已基本</a:t>
            </a:r>
            <a:r>
              <a:rPr lang="zh-CN" altLang="en-US" sz="2000" dirty="0" smtClean="0">
                <a:solidFill>
                  <a:schemeClr val="accent1"/>
                </a:solidFill>
                <a:latin typeface="微软雅黑" panose="020B0503020204020204" pitchFamily="34" charset="-122"/>
                <a:ea typeface="微软雅黑" panose="020B0503020204020204" pitchFamily="34" charset="-122"/>
              </a:rPr>
              <a:t>实现）</a:t>
            </a:r>
            <a:endParaRPr lang="zh-CN" altLang="en-US" sz="2000" dirty="0">
              <a:solidFill>
                <a:schemeClr val="accent1"/>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8082130" y="3450167"/>
            <a:ext cx="3084363" cy="2346283"/>
          </a:xfrm>
          <a:prstGeom prst="rect">
            <a:avLst/>
          </a:prstGeom>
          <a:noFill/>
        </p:spPr>
        <p:txBody>
          <a:bodyPr wrap="square" rtlCol="0">
            <a:spAutoFit/>
          </a:bodyPr>
          <a:lstStyle>
            <a:defPPr>
              <a:defRPr lang="zh-CN"/>
            </a:defPPr>
            <a:lvl1pPr>
              <a:lnSpc>
                <a:spcPct val="150000"/>
              </a:lnSpc>
              <a:defRPr sz="20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zh-CN" dirty="0" smtClean="0"/>
              <a:t>基本</a:t>
            </a:r>
            <a:r>
              <a:rPr lang="zh-CN" altLang="zh-CN" dirty="0"/>
              <a:t>实现现代化</a:t>
            </a:r>
            <a:r>
              <a:rPr lang="zh-CN" altLang="zh-CN" dirty="0" smtClean="0"/>
              <a:t>，</a:t>
            </a:r>
            <a:r>
              <a:rPr lang="zh-CN" altLang="zh-CN" dirty="0"/>
              <a:t>把我国建成社会主义现代化</a:t>
            </a:r>
            <a:r>
              <a:rPr lang="zh-CN" altLang="zh-CN" dirty="0" smtClean="0"/>
              <a:t>国家</a:t>
            </a:r>
            <a:r>
              <a:rPr lang="zh-CN" altLang="en-US" dirty="0" smtClean="0">
                <a:solidFill>
                  <a:schemeClr val="accent1"/>
                </a:solidFill>
              </a:rPr>
              <a:t>（</a:t>
            </a:r>
            <a:r>
              <a:rPr lang="zh-CN" altLang="zh-CN" dirty="0">
                <a:solidFill>
                  <a:schemeClr val="accent1"/>
                </a:solidFill>
              </a:rPr>
              <a:t>把我国建成富强民主文明和谐美丽的社会主义现代化</a:t>
            </a:r>
            <a:r>
              <a:rPr lang="zh-CN" altLang="zh-CN" dirty="0" smtClean="0">
                <a:solidFill>
                  <a:schemeClr val="accent1"/>
                </a:solidFill>
              </a:rPr>
              <a:t>强国</a:t>
            </a:r>
            <a:r>
              <a:rPr lang="zh-CN" altLang="en-US" dirty="0" smtClean="0">
                <a:solidFill>
                  <a:schemeClr val="accent1"/>
                </a:solidFill>
              </a:rPr>
              <a:t>）</a:t>
            </a:r>
            <a:endParaRPr lang="zh-CN" altLang="en-US" dirty="0">
              <a:solidFill>
                <a:schemeClr val="accent1"/>
              </a:solidFill>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17" name="文本框 16"/>
          <p:cNvSpPr txBox="1">
            <a:spLocks noChangeArrowheads="1"/>
          </p:cNvSpPr>
          <p:nvPr/>
        </p:nvSpPr>
        <p:spPr bwMode="auto">
          <a:xfrm>
            <a:off x="1781615" y="300579"/>
            <a:ext cx="69051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200" b="1" dirty="0" smtClean="0">
                <a:solidFill>
                  <a:srgbClr val="D8060A"/>
                </a:solidFill>
                <a:latin typeface="微软雅黑" panose="020B0503020204020204" pitchFamily="34" charset="-122"/>
                <a:ea typeface="微软雅黑" panose="020B0503020204020204" pitchFamily="34" charset="-122"/>
              </a:rPr>
              <a:t>新时代</a:t>
            </a:r>
            <a:r>
              <a:rPr lang="zh-CN" altLang="en-US" sz="3200" b="1" dirty="0">
                <a:solidFill>
                  <a:srgbClr val="D8060A"/>
                </a:solidFill>
                <a:latin typeface="微软雅黑" panose="020B0503020204020204" pitchFamily="34" charset="-122"/>
                <a:ea typeface="微软雅黑" panose="020B0503020204020204" pitchFamily="34" charset="-122"/>
              </a:rPr>
              <a:t>中国特色社会主义的战略安排</a:t>
            </a:r>
          </a:p>
        </p:txBody>
      </p:sp>
      <p:grpSp>
        <p:nvGrpSpPr>
          <p:cNvPr id="10" name="组合 9"/>
          <p:cNvGrpSpPr/>
          <p:nvPr/>
        </p:nvGrpSpPr>
        <p:grpSpPr>
          <a:xfrm>
            <a:off x="462182" y="1132342"/>
            <a:ext cx="11306908" cy="1866850"/>
            <a:chOff x="1384766" y="1156412"/>
            <a:chExt cx="11306908" cy="1866850"/>
          </a:xfrm>
        </p:grpSpPr>
        <p:grpSp>
          <p:nvGrpSpPr>
            <p:cNvPr id="23" name="组合 22"/>
            <p:cNvGrpSpPr/>
            <p:nvPr/>
          </p:nvGrpSpPr>
          <p:grpSpPr>
            <a:xfrm>
              <a:off x="1384766" y="1858358"/>
              <a:ext cx="11306908" cy="1164904"/>
              <a:chOff x="4551364" y="2239963"/>
              <a:chExt cx="6264015" cy="2501901"/>
            </a:xfrm>
          </p:grpSpPr>
          <p:sp>
            <p:nvSpPr>
              <p:cNvPr id="25" name="MH_SubTitle_2"/>
              <p:cNvSpPr/>
              <p:nvPr>
                <p:custDataLst>
                  <p:tags r:id="rId1"/>
                </p:custDataLst>
              </p:nvPr>
            </p:nvSpPr>
            <p:spPr>
              <a:xfrm>
                <a:off x="4551364" y="2882901"/>
                <a:ext cx="2814637" cy="18589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0" anchor="ctr">
                <a:normAutofit/>
              </a:bodyPr>
              <a:lstStyle/>
              <a:p>
                <a:pPr>
                  <a:lnSpc>
                    <a:spcPct val="120000"/>
                  </a:lnSpc>
                  <a:defRPr/>
                </a:pPr>
                <a:endParaRPr lang="zh-CN" altLang="en-US" sz="2000" dirty="0">
                  <a:solidFill>
                    <a:srgbClr val="FFFFFF"/>
                  </a:solidFill>
                </a:endParaRPr>
              </a:p>
            </p:txBody>
          </p:sp>
          <p:sp>
            <p:nvSpPr>
              <p:cNvPr id="27" name="MH_Other_2"/>
              <p:cNvSpPr/>
              <p:nvPr>
                <p:custDataLst>
                  <p:tags r:id="rId2"/>
                </p:custDataLst>
              </p:nvPr>
            </p:nvSpPr>
            <p:spPr>
              <a:xfrm>
                <a:off x="6704014" y="4092575"/>
                <a:ext cx="661987" cy="649288"/>
              </a:xfrm>
              <a:custGeom>
                <a:avLst/>
                <a:gdLst>
                  <a:gd name="connsiteX0" fmla="*/ 0 w 390525"/>
                  <a:gd name="connsiteY0" fmla="*/ 0 h 400050"/>
                  <a:gd name="connsiteX1" fmla="*/ 390525 w 390525"/>
                  <a:gd name="connsiteY1" fmla="*/ 0 h 400050"/>
                  <a:gd name="connsiteX2" fmla="*/ 390525 w 390525"/>
                  <a:gd name="connsiteY2" fmla="*/ 400050 h 400050"/>
                  <a:gd name="connsiteX3" fmla="*/ 0 w 390525"/>
                  <a:gd name="connsiteY3" fmla="*/ 0 h 400050"/>
                </a:gdLst>
                <a:ahLst/>
                <a:cxnLst>
                  <a:cxn ang="0">
                    <a:pos x="connsiteX0" y="connsiteY0"/>
                  </a:cxn>
                  <a:cxn ang="0">
                    <a:pos x="connsiteX1" y="connsiteY1"/>
                  </a:cxn>
                  <a:cxn ang="0">
                    <a:pos x="connsiteX2" y="connsiteY2"/>
                  </a:cxn>
                  <a:cxn ang="0">
                    <a:pos x="connsiteX3" y="connsiteY3"/>
                  </a:cxn>
                </a:cxnLst>
                <a:rect l="l" t="t" r="r" b="b"/>
                <a:pathLst>
                  <a:path w="390525" h="400050">
                    <a:moveTo>
                      <a:pt x="0" y="0"/>
                    </a:moveTo>
                    <a:lnTo>
                      <a:pt x="390525" y="0"/>
                    </a:lnTo>
                    <a:lnTo>
                      <a:pt x="390525" y="400050"/>
                    </a:lnTo>
                    <a:lnTo>
                      <a:pt x="0" y="0"/>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rgbClr val="FFFFFF"/>
                  </a:solidFill>
                </a:endParaRPr>
              </a:p>
            </p:txBody>
          </p:sp>
          <p:sp>
            <p:nvSpPr>
              <p:cNvPr id="28" name="MH_SubTitle_3"/>
              <p:cNvSpPr/>
              <p:nvPr>
                <p:custDataLst>
                  <p:tags r:id="rId3"/>
                </p:custDataLst>
              </p:nvPr>
            </p:nvSpPr>
            <p:spPr>
              <a:xfrm>
                <a:off x="6704014" y="2239963"/>
                <a:ext cx="4111365" cy="1860550"/>
              </a:xfrm>
              <a:prstGeom prst="homePlate">
                <a:avLst>
                  <a:gd name="adj" fmla="val 318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0" anchor="ctr">
                <a:normAutofit/>
              </a:bodyPr>
              <a:lstStyle/>
              <a:p>
                <a:pPr>
                  <a:lnSpc>
                    <a:spcPct val="120000"/>
                  </a:lnSpc>
                  <a:defRPr/>
                </a:pPr>
                <a:endParaRPr lang="zh-CN" altLang="en-US" sz="2000" dirty="0">
                  <a:solidFill>
                    <a:srgbClr val="FFFFFF"/>
                  </a:solidFill>
                </a:endParaRPr>
              </a:p>
            </p:txBody>
          </p:sp>
        </p:grpSp>
        <p:sp>
          <p:nvSpPr>
            <p:cNvPr id="30" name="矩形 29"/>
            <p:cNvSpPr/>
            <p:nvPr/>
          </p:nvSpPr>
          <p:spPr>
            <a:xfrm>
              <a:off x="1938530" y="2372579"/>
              <a:ext cx="2979746" cy="461665"/>
            </a:xfrm>
            <a:prstGeom prst="rect">
              <a:avLst/>
            </a:prstGeom>
          </p:spPr>
          <p:txBody>
            <a:bodyPr wrap="square">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rPr>
                <a:t>第一个百年奋斗目标</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6817495" y="2060668"/>
              <a:ext cx="4947084" cy="461665"/>
            </a:xfrm>
            <a:prstGeom prst="rect">
              <a:avLst/>
            </a:prstGeom>
          </p:spPr>
          <p:txBody>
            <a:bodyPr wrap="square">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rPr>
                <a:t>第二个百年奋斗目标（分两个阶段）</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2348620" y="1537065"/>
              <a:ext cx="2159566" cy="430887"/>
            </a:xfrm>
            <a:prstGeom prst="rect">
              <a:avLst/>
            </a:prstGeom>
          </p:spPr>
          <p:txBody>
            <a:bodyPr wrap="none">
              <a:spAutoFit/>
            </a:bodyPr>
            <a:lstStyle/>
            <a:p>
              <a:r>
                <a:rPr lang="zh-CN" altLang="zh-CN" sz="220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第一个战略安排</a:t>
              </a:r>
              <a:endParaRPr lang="zh-CN" altLang="en-US" sz="2200" dirty="0">
                <a:latin typeface="微软雅黑" panose="020B0503020204020204" pitchFamily="34" charset="-122"/>
                <a:ea typeface="微软雅黑" panose="020B0503020204020204" pitchFamily="34" charset="-122"/>
              </a:endParaRPr>
            </a:p>
          </p:txBody>
        </p:sp>
        <p:sp>
          <p:nvSpPr>
            <p:cNvPr id="37" name="矩形 36"/>
            <p:cNvSpPr/>
            <p:nvPr/>
          </p:nvSpPr>
          <p:spPr>
            <a:xfrm>
              <a:off x="7998470" y="1156412"/>
              <a:ext cx="2159566" cy="430887"/>
            </a:xfrm>
            <a:prstGeom prst="rect">
              <a:avLst/>
            </a:prstGeom>
          </p:spPr>
          <p:txBody>
            <a:bodyPr wrap="none">
              <a:spAutoFit/>
            </a:bodyPr>
            <a:lstStyle/>
            <a:p>
              <a:r>
                <a:rPr lang="zh-CN" altLang="zh-CN" sz="220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第</a:t>
              </a:r>
              <a:r>
                <a:rPr lang="zh-CN" altLang="en-US" sz="220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二</a:t>
              </a:r>
              <a:r>
                <a:rPr lang="zh-CN" altLang="zh-CN" sz="220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个</a:t>
              </a:r>
              <a:r>
                <a:rPr lang="zh-CN" altLang="zh-CN" sz="220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战略安排</a:t>
              </a:r>
              <a:endParaRPr lang="zh-CN" altLang="en-US" sz="2200" dirty="0">
                <a:latin typeface="微软雅黑" panose="020B0503020204020204" pitchFamily="34" charset="-122"/>
                <a:ea typeface="微软雅黑" panose="020B0503020204020204" pitchFamily="34" charset="-122"/>
              </a:endParaRPr>
            </a:p>
          </p:txBody>
        </p:sp>
      </p:grpSp>
      <p:sp>
        <p:nvSpPr>
          <p:cNvPr id="11" name="矩形 10"/>
          <p:cNvSpPr/>
          <p:nvPr/>
        </p:nvSpPr>
        <p:spPr>
          <a:xfrm>
            <a:off x="462183" y="3298549"/>
            <a:ext cx="3012538" cy="1938992"/>
          </a:xfrm>
          <a:prstGeom prst="rect">
            <a:avLst/>
          </a:prstGeom>
        </p:spPr>
        <p:txBody>
          <a:bodyPr wrap="square">
            <a:spAutoFit/>
          </a:bodyPr>
          <a:lstStyle/>
          <a:p>
            <a:pPr>
              <a:lnSpc>
                <a:spcPct val="150000"/>
              </a:lnSpc>
            </a:pP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2017</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年到</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2020</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年，</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是</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全面</a:t>
            </a: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建成小康社会决胜期</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pP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在</a:t>
            </a: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这三年中</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我们</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要</a:t>
            </a: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实现第一个百年奋斗</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目标</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圆角矩形 37"/>
          <p:cNvSpPr/>
          <p:nvPr/>
        </p:nvSpPr>
        <p:spPr>
          <a:xfrm>
            <a:off x="3665672" y="3352947"/>
            <a:ext cx="2809173" cy="3111460"/>
          </a:xfrm>
          <a:prstGeom prst="roundRect">
            <a:avLst/>
          </a:prstGeom>
          <a:solidFill>
            <a:schemeClr val="bg1"/>
          </a:solidFill>
          <a:ln w="28575">
            <a:solidFill>
              <a:schemeClr val="tx2"/>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zh-CN" altLang="zh-CN" sz="2000" dirty="0">
                <a:solidFill>
                  <a:srgbClr val="0033CC"/>
                </a:solidFill>
                <a:latin typeface="微软雅黑" panose="020B0503020204020204" pitchFamily="34" charset="-122"/>
                <a:ea typeface="微软雅黑" panose="020B0503020204020204" pitchFamily="34" charset="-122"/>
                <a:cs typeface="宋体" panose="02010600030101010101" pitchFamily="2" charset="-122"/>
              </a:rPr>
              <a:t>从十九大到二十大，是</a:t>
            </a:r>
            <a:r>
              <a:rPr lang="en-US" altLang="zh-CN" sz="2000" dirty="0">
                <a:solidFill>
                  <a:srgbClr val="0033CC"/>
                </a:solidFill>
                <a:latin typeface="微软雅黑" panose="020B0503020204020204" pitchFamily="34" charset="-122"/>
                <a:ea typeface="微软雅黑" panose="020B0503020204020204" pitchFamily="34" charset="-122"/>
                <a:cs typeface="宋体" panose="02010600030101010101" pitchFamily="2" charset="-122"/>
              </a:rPr>
              <a:t>“</a:t>
            </a:r>
            <a:r>
              <a:rPr lang="zh-CN" altLang="zh-CN" sz="2000" dirty="0">
                <a:solidFill>
                  <a:srgbClr val="0033CC"/>
                </a:solidFill>
                <a:latin typeface="微软雅黑" panose="020B0503020204020204" pitchFamily="34" charset="-122"/>
                <a:ea typeface="微软雅黑" panose="020B0503020204020204" pitchFamily="34" charset="-122"/>
                <a:cs typeface="宋体" panose="02010600030101010101" pitchFamily="2" charset="-122"/>
              </a:rPr>
              <a:t>两个一百年</a:t>
            </a:r>
            <a:r>
              <a:rPr lang="en-US" altLang="zh-CN" sz="2000" dirty="0">
                <a:solidFill>
                  <a:srgbClr val="0033CC"/>
                </a:solidFill>
                <a:latin typeface="微软雅黑" panose="020B0503020204020204" pitchFamily="34" charset="-122"/>
                <a:ea typeface="微软雅黑" panose="020B0503020204020204" pitchFamily="34" charset="-122"/>
                <a:cs typeface="宋体" panose="02010600030101010101" pitchFamily="2" charset="-122"/>
              </a:rPr>
              <a:t>”</a:t>
            </a:r>
            <a:r>
              <a:rPr lang="zh-CN" altLang="zh-CN" sz="2000" dirty="0">
                <a:solidFill>
                  <a:srgbClr val="0033CC"/>
                </a:solidFill>
                <a:latin typeface="微软雅黑" panose="020B0503020204020204" pitchFamily="34" charset="-122"/>
                <a:ea typeface="微软雅黑" panose="020B0503020204020204" pitchFamily="34" charset="-122"/>
                <a:cs typeface="宋体" panose="02010600030101010101" pitchFamily="2" charset="-122"/>
              </a:rPr>
              <a:t>奋斗目标的历史交汇期</a:t>
            </a:r>
            <a:r>
              <a:rPr lang="zh-CN" altLang="zh-CN" sz="2000" dirty="0" smtClean="0">
                <a:solidFill>
                  <a:srgbClr val="0033CC"/>
                </a:solidFill>
                <a:latin typeface="微软雅黑" panose="020B0503020204020204" pitchFamily="34" charset="-122"/>
                <a:ea typeface="微软雅黑" panose="020B0503020204020204" pitchFamily="34" charset="-122"/>
                <a:cs typeface="宋体" panose="02010600030101010101" pitchFamily="2" charset="-122"/>
              </a:rPr>
              <a:t>。这</a:t>
            </a:r>
            <a:r>
              <a:rPr lang="zh-CN" altLang="zh-CN" sz="2000" dirty="0">
                <a:solidFill>
                  <a:srgbClr val="0033CC"/>
                </a:solidFill>
                <a:latin typeface="微软雅黑" panose="020B0503020204020204" pitchFamily="34" charset="-122"/>
                <a:ea typeface="微软雅黑" panose="020B0503020204020204" pitchFamily="34" charset="-122"/>
                <a:cs typeface="宋体" panose="02010600030101010101" pitchFamily="2" charset="-122"/>
              </a:rPr>
              <a:t>意味着</a:t>
            </a:r>
            <a:r>
              <a:rPr lang="en-US" altLang="zh-CN" sz="2000" dirty="0">
                <a:solidFill>
                  <a:srgbClr val="0033CC"/>
                </a:solidFill>
                <a:latin typeface="微软雅黑" panose="020B0503020204020204" pitchFamily="34" charset="-122"/>
                <a:ea typeface="微软雅黑" panose="020B0503020204020204" pitchFamily="34" charset="-122"/>
                <a:cs typeface="宋体" panose="02010600030101010101" pitchFamily="2" charset="-122"/>
              </a:rPr>
              <a:t>2020</a:t>
            </a:r>
            <a:r>
              <a:rPr lang="zh-CN" altLang="zh-CN" sz="2000" dirty="0">
                <a:solidFill>
                  <a:srgbClr val="0033CC"/>
                </a:solidFill>
                <a:latin typeface="微软雅黑" panose="020B0503020204020204" pitchFamily="34" charset="-122"/>
                <a:ea typeface="微软雅黑" panose="020B0503020204020204" pitchFamily="34" charset="-122"/>
                <a:cs typeface="宋体" panose="02010600030101010101" pitchFamily="2" charset="-122"/>
              </a:rPr>
              <a:t>年是十九大和二十大之间的衔接点、</a:t>
            </a:r>
            <a:r>
              <a:rPr lang="zh-CN" altLang="zh-CN" sz="2000" dirty="0" smtClean="0">
                <a:solidFill>
                  <a:srgbClr val="0033CC"/>
                </a:solidFill>
                <a:latin typeface="微软雅黑" panose="020B0503020204020204" pitchFamily="34" charset="-122"/>
                <a:ea typeface="微软雅黑" panose="020B0503020204020204" pitchFamily="34" charset="-122"/>
                <a:cs typeface="宋体" panose="02010600030101010101" pitchFamily="2" charset="-122"/>
              </a:rPr>
              <a:t>转折点</a:t>
            </a:r>
            <a:r>
              <a:rPr lang="zh-CN" altLang="zh-CN" dirty="0" smtClean="0">
                <a:solidFill>
                  <a:srgbClr val="0033CC"/>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zh-CN" sz="2400" dirty="0" smtClean="0">
              <a:solidFill>
                <a:srgbClr val="0033CC"/>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3" name="矩形 12"/>
          <p:cNvSpPr/>
          <p:nvPr/>
        </p:nvSpPr>
        <p:spPr>
          <a:xfrm>
            <a:off x="6665796" y="2919014"/>
            <a:ext cx="5103294" cy="1800493"/>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zh-CN" sz="2000" b="1" dirty="0">
                <a:solidFill>
                  <a:schemeClr val="accent1"/>
                </a:solidFill>
                <a:latin typeface="微软雅黑" panose="020B0503020204020204" pitchFamily="34" charset="-122"/>
                <a:ea typeface="微软雅黑" panose="020B0503020204020204" pitchFamily="34" charset="-122"/>
              </a:rPr>
              <a:t>第一个</a:t>
            </a:r>
            <a:r>
              <a:rPr lang="zh-CN" altLang="zh-CN" sz="2000" b="1" dirty="0" smtClean="0">
                <a:solidFill>
                  <a:schemeClr val="accent1"/>
                </a:solidFill>
                <a:latin typeface="微软雅黑" panose="020B0503020204020204" pitchFamily="34" charset="-122"/>
                <a:ea typeface="微软雅黑" panose="020B0503020204020204" pitchFamily="34" charset="-122"/>
              </a:rPr>
              <a:t>阶段</a:t>
            </a:r>
            <a:endParaRPr lang="en-US" altLang="zh-CN" sz="2000" b="1" dirty="0" smtClean="0">
              <a:solidFill>
                <a:schemeClr val="accent1"/>
              </a:solidFill>
              <a:latin typeface="微软雅黑" panose="020B0503020204020204" pitchFamily="34" charset="-122"/>
              <a:ea typeface="微软雅黑" panose="020B0503020204020204" pitchFamily="34" charset="-122"/>
            </a:endParaRPr>
          </a:p>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从</a:t>
            </a: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2020</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年到</a:t>
            </a: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2035</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年</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，在全面建成</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小康社会的</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基础</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上，再奋斗十五年，基本实现</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社会主义现</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代</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化</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6665796" y="4719507"/>
            <a:ext cx="5103294" cy="1800493"/>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zh-CN" sz="2000" b="1" dirty="0" smtClean="0">
                <a:solidFill>
                  <a:schemeClr val="accent1"/>
                </a:solidFill>
                <a:latin typeface="微软雅黑" panose="020B0503020204020204" pitchFamily="34" charset="-122"/>
                <a:ea typeface="微软雅黑" panose="020B0503020204020204" pitchFamily="34" charset="-122"/>
              </a:rPr>
              <a:t>第</a:t>
            </a:r>
            <a:r>
              <a:rPr lang="zh-CN" altLang="en-US" sz="2000" b="1" dirty="0" smtClean="0">
                <a:solidFill>
                  <a:schemeClr val="accent1"/>
                </a:solidFill>
                <a:latin typeface="微软雅黑" panose="020B0503020204020204" pitchFamily="34" charset="-122"/>
                <a:ea typeface="微软雅黑" panose="020B0503020204020204" pitchFamily="34" charset="-122"/>
              </a:rPr>
              <a:t>二</a:t>
            </a:r>
            <a:r>
              <a:rPr lang="zh-CN" altLang="zh-CN" sz="2000" b="1" dirty="0" smtClean="0">
                <a:solidFill>
                  <a:schemeClr val="accent1"/>
                </a:solidFill>
                <a:latin typeface="微软雅黑" panose="020B0503020204020204" pitchFamily="34" charset="-122"/>
                <a:ea typeface="微软雅黑" panose="020B0503020204020204" pitchFamily="34" charset="-122"/>
              </a:rPr>
              <a:t>个阶段</a:t>
            </a:r>
            <a:endParaRPr lang="en-US" altLang="zh-CN" sz="2000" b="1" dirty="0" smtClean="0">
              <a:solidFill>
                <a:schemeClr val="accent1"/>
              </a:solidFill>
              <a:latin typeface="微软雅黑" panose="020B0503020204020204" pitchFamily="34" charset="-122"/>
              <a:ea typeface="微软雅黑" panose="020B0503020204020204" pitchFamily="34" charset="-122"/>
            </a:endParaRPr>
          </a:p>
          <a:p>
            <a:pPr>
              <a:lnSpc>
                <a:spcPct val="150000"/>
              </a:lnSpc>
            </a:pP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从</a:t>
            </a: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2035</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年</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到本世纪中叶，在基本实现</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现代化</a:t>
            </a: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p>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的</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基础上，再奋斗十五年，把我国建成</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富强民</a:t>
            </a: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p>
          <a:p>
            <a:pPr>
              <a:lnSpc>
                <a:spcPct val="150000"/>
              </a:lnSpc>
            </a:pP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主文</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明和谐美丽的社会主义现代化强国</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26375" r="47191"/>
          <a:stretch>
            <a:fillRect/>
          </a:stretch>
        </p:blipFill>
        <p:spPr>
          <a:xfrm>
            <a:off x="0" y="3670935"/>
            <a:ext cx="4572000" cy="3187065"/>
          </a:xfrm>
          <a:prstGeom prst="rect">
            <a:avLst/>
          </a:prstGeom>
        </p:spPr>
      </p:pic>
      <p:sp>
        <p:nvSpPr>
          <p:cNvPr id="30" name="TextBox 67"/>
          <p:cNvSpPr txBox="1"/>
          <p:nvPr/>
        </p:nvSpPr>
        <p:spPr>
          <a:xfrm>
            <a:off x="1323533" y="1538976"/>
            <a:ext cx="1538883" cy="2801408"/>
          </a:xfrm>
          <a:prstGeom prst="rect">
            <a:avLst/>
          </a:prstGeom>
          <a:noFill/>
        </p:spPr>
        <p:txBody>
          <a:bodyPr vert="eaVert" wrap="none" rtlCol="0">
            <a:spAutoFit/>
          </a:bodyPr>
          <a:lstStyle/>
          <a:p>
            <a:r>
              <a:rPr lang="zh-CN" altLang="en-US" sz="8800" b="1" spc="300" dirty="0" smtClean="0">
                <a:ln>
                  <a:solidFill>
                    <a:schemeClr val="bg1"/>
                  </a:solidFill>
                </a:ln>
                <a:solidFill>
                  <a:srgbClr val="D8060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目 录</a:t>
            </a:r>
            <a:endParaRPr lang="zh-CN" altLang="en-US" sz="8800" b="1" spc="300" dirty="0">
              <a:ln>
                <a:solidFill>
                  <a:schemeClr val="bg1"/>
                </a:solidFill>
              </a:ln>
              <a:solidFill>
                <a:srgbClr val="D8060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32" name="组合 31"/>
          <p:cNvGrpSpPr/>
          <p:nvPr/>
        </p:nvGrpSpPr>
        <p:grpSpPr>
          <a:xfrm>
            <a:off x="3755006" y="592583"/>
            <a:ext cx="6664193" cy="730410"/>
            <a:chOff x="3395668" y="1416195"/>
            <a:chExt cx="6664193" cy="558761"/>
          </a:xfrm>
        </p:grpSpPr>
        <p:grpSp>
          <p:nvGrpSpPr>
            <p:cNvPr id="33" name="组合 32"/>
            <p:cNvGrpSpPr/>
            <p:nvPr/>
          </p:nvGrpSpPr>
          <p:grpSpPr>
            <a:xfrm>
              <a:off x="3395668" y="1416195"/>
              <a:ext cx="667816" cy="558761"/>
              <a:chOff x="2647254" y="1086463"/>
              <a:chExt cx="500861" cy="419071"/>
            </a:xfrm>
          </p:grpSpPr>
          <p:grpSp>
            <p:nvGrpSpPr>
              <p:cNvPr id="38" name="组合 37"/>
              <p:cNvGrpSpPr/>
              <p:nvPr/>
            </p:nvGrpSpPr>
            <p:grpSpPr>
              <a:xfrm>
                <a:off x="2647254" y="1086463"/>
                <a:ext cx="500861" cy="419071"/>
                <a:chOff x="2813325" y="1131630"/>
                <a:chExt cx="451903" cy="349226"/>
              </a:xfrm>
            </p:grpSpPr>
            <p:sp>
              <p:nvSpPr>
                <p:cNvPr id="40" name="圆角矩形 39"/>
                <p:cNvSpPr/>
                <p:nvPr/>
              </p:nvSpPr>
              <p:spPr bwMode="auto">
                <a:xfrm>
                  <a:off x="2813325" y="1146241"/>
                  <a:ext cx="451903" cy="308819"/>
                </a:xfrm>
                <a:prstGeom prst="roundRect">
                  <a:avLst>
                    <a:gd name="adj" fmla="val 30079"/>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9"/>
                <p:cNvSpPr/>
                <p:nvPr/>
              </p:nvSpPr>
              <p:spPr bwMode="auto">
                <a:xfrm>
                  <a:off x="2843856" y="1131630"/>
                  <a:ext cx="342030" cy="349226"/>
                </a:xfrm>
                <a:custGeom>
                  <a:avLst/>
                  <a:gdLst/>
                  <a:ahLst/>
                  <a:cxnLst/>
                  <a:rect l="l" t="t" r="r" b="b"/>
                  <a:pathLst>
                    <a:path w="342030" h="349226">
                      <a:moveTo>
                        <a:pt x="108293" y="0"/>
                      </a:moveTo>
                      <a:lnTo>
                        <a:pt x="323743" y="0"/>
                      </a:lnTo>
                      <a:lnTo>
                        <a:pt x="342030" y="3692"/>
                      </a:lnTo>
                      <a:lnTo>
                        <a:pt x="62738" y="349226"/>
                      </a:lnTo>
                      <a:cubicBezTo>
                        <a:pt x="25551" y="332604"/>
                        <a:pt x="0" y="295155"/>
                        <a:pt x="0" y="251737"/>
                      </a:cubicBezTo>
                      <a:lnTo>
                        <a:pt x="0" y="108293"/>
                      </a:lnTo>
                      <a:cubicBezTo>
                        <a:pt x="0" y="48484"/>
                        <a:pt x="48484" y="0"/>
                        <a:pt x="108293" y="0"/>
                      </a:cubicBezTo>
                      <a:close/>
                    </a:path>
                  </a:pathLst>
                </a:custGeom>
                <a:gradFill flip="none" rotWithShape="1">
                  <a:gsLst>
                    <a:gs pos="7000">
                      <a:sysClr val="window" lastClr="FFFFFF">
                        <a:alpha val="52000"/>
                      </a:sysClr>
                    </a:gs>
                    <a:gs pos="93000">
                      <a:sysClr val="window" lastClr="FFFFFF">
                        <a:alpha val="0"/>
                      </a:sysClr>
                    </a:gs>
                  </a:gsLst>
                  <a:lin ang="2700000" scaled="1"/>
                  <a:tileRect/>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8565" eaLnBrk="0" fontAlgn="base" hangingPunct="0">
                    <a:spcBef>
                      <a:spcPct val="0"/>
                    </a:spcBef>
                    <a:spcAft>
                      <a:spcPct val="0"/>
                    </a:spcAft>
                    <a:defRPr/>
                  </a:pPr>
                  <a:endParaRPr lang="zh-CN" altLang="en-US" sz="2400" kern="0">
                    <a:solidFill>
                      <a:sysClr val="windowText" lastClr="000000"/>
                    </a:solidFill>
                    <a:latin typeface="Calibri" panose="020F0502020204030204" pitchFamily="34" charset="0"/>
                    <a:ea typeface="宋体" panose="02010600030101010101" pitchFamily="2" charset="-122"/>
                  </a:endParaRPr>
                </a:p>
              </p:txBody>
            </p:sp>
          </p:grpSp>
          <p:sp>
            <p:nvSpPr>
              <p:cNvPr id="39" name="标题层"/>
              <p:cNvSpPr txBox="1"/>
              <p:nvPr/>
            </p:nvSpPr>
            <p:spPr bwMode="auto">
              <a:xfrm>
                <a:off x="2658265" y="1145900"/>
                <a:ext cx="478839" cy="300196"/>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8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01</a:t>
                </a:r>
                <a:endParaRPr lang="zh-CN" altLang="en-US" sz="28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34" name="组合 33"/>
            <p:cNvGrpSpPr/>
            <p:nvPr/>
          </p:nvGrpSpPr>
          <p:grpSpPr>
            <a:xfrm>
              <a:off x="4137962" y="1476942"/>
              <a:ext cx="5921899" cy="409817"/>
              <a:chOff x="3203979" y="1132026"/>
              <a:chExt cx="4441423" cy="307364"/>
            </a:xfrm>
          </p:grpSpPr>
          <p:sp>
            <p:nvSpPr>
              <p:cNvPr id="36" name="椭圆 14"/>
              <p:cNvSpPr/>
              <p:nvPr/>
            </p:nvSpPr>
            <p:spPr bwMode="auto">
              <a:xfrm>
                <a:off x="3401991" y="1132026"/>
                <a:ext cx="3122612" cy="285750"/>
              </a:xfrm>
              <a:custGeom>
                <a:avLst/>
                <a:gdLst/>
                <a:ahLst/>
                <a:cxnLst/>
                <a:rect l="l" t="t" r="r" b="b"/>
                <a:pathLst>
                  <a:path w="3024336" h="288032">
                    <a:moveTo>
                      <a:pt x="57791" y="0"/>
                    </a:moveTo>
                    <a:lnTo>
                      <a:pt x="2966545" y="0"/>
                    </a:lnTo>
                    <a:cubicBezTo>
                      <a:pt x="2998462" y="0"/>
                      <a:pt x="3024336" y="25874"/>
                      <a:pt x="3024336" y="57791"/>
                    </a:cubicBezTo>
                    <a:lnTo>
                      <a:pt x="3024336" y="141731"/>
                    </a:lnTo>
                    <a:cubicBezTo>
                      <a:pt x="2725568" y="229254"/>
                      <a:pt x="2160294" y="288032"/>
                      <a:pt x="1512169" y="288032"/>
                    </a:cubicBezTo>
                    <a:cubicBezTo>
                      <a:pt x="864044" y="288032"/>
                      <a:pt x="298767" y="229254"/>
                      <a:pt x="0" y="141731"/>
                    </a:cubicBezTo>
                    <a:lnTo>
                      <a:pt x="0" y="57791"/>
                    </a:lnTo>
                    <a:cubicBezTo>
                      <a:pt x="0" y="25874"/>
                      <a:pt x="25874" y="0"/>
                      <a:pt x="57791" y="0"/>
                    </a:cubicBezTo>
                    <a:close/>
                  </a:path>
                </a:pathLst>
              </a:custGeom>
              <a:solidFill>
                <a:sysClr val="window" lastClr="FFFFFF">
                  <a:alpha val="14000"/>
                </a:sysClr>
              </a:solidFill>
              <a:ln w="10795" cap="flat" cmpd="sng" algn="ctr">
                <a:noFill/>
                <a:prstDash val="solid"/>
              </a:ln>
              <a:effectLst/>
            </p:spPr>
            <p:txBody>
              <a:bodyPr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7" name="标题层"/>
              <p:cNvSpPr txBox="1"/>
              <p:nvPr/>
            </p:nvSpPr>
            <p:spPr bwMode="auto">
              <a:xfrm>
                <a:off x="3203979" y="1139193"/>
                <a:ext cx="4441423" cy="300197"/>
              </a:xfrm>
              <a:prstGeom prst="rect">
                <a:avLst/>
              </a:prstGeom>
              <a:noFill/>
              <a:effectLst>
                <a:outerShdw blurRad="12700" dist="12700" dir="4380000" algn="tl" rotWithShape="0">
                  <a:prstClr val="black">
                    <a:alpha val="40000"/>
                  </a:prstClr>
                </a:outerShdw>
              </a:effectLst>
            </p:spPr>
            <p:txBody>
              <a:bodyPr wrap="square">
                <a:spAutoFit/>
              </a:bodyPr>
              <a:lstStyle/>
              <a:p>
                <a:pPr defTabSz="1218565">
                  <a:defRPr/>
                </a:pPr>
                <a:r>
                  <a:rPr lang="zh-CN" altLang="zh-CN" sz="28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新时代</a:t>
                </a:r>
                <a:r>
                  <a:rPr lang="zh-CN" altLang="zh-CN" sz="28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中国特色社会主义的</a:t>
                </a:r>
                <a:r>
                  <a:rPr lang="zh-CN" altLang="zh-CN" sz="2800" b="1" kern="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深刻变革</a:t>
                </a:r>
                <a:endParaRPr lang="zh-CN" altLang="en-US" sz="2800" b="1" kern="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16" name="组合 15"/>
          <p:cNvGrpSpPr/>
          <p:nvPr/>
        </p:nvGrpSpPr>
        <p:grpSpPr>
          <a:xfrm>
            <a:off x="3755007" y="1435881"/>
            <a:ext cx="6664192" cy="730410"/>
            <a:chOff x="3395669" y="1416195"/>
            <a:chExt cx="6664192" cy="558761"/>
          </a:xfrm>
        </p:grpSpPr>
        <p:grpSp>
          <p:nvGrpSpPr>
            <p:cNvPr id="17" name="组合 16"/>
            <p:cNvGrpSpPr/>
            <p:nvPr/>
          </p:nvGrpSpPr>
          <p:grpSpPr>
            <a:xfrm>
              <a:off x="3395669" y="1416195"/>
              <a:ext cx="667816" cy="558761"/>
              <a:chOff x="2647255" y="1086463"/>
              <a:chExt cx="500861" cy="419071"/>
            </a:xfrm>
          </p:grpSpPr>
          <p:grpSp>
            <p:nvGrpSpPr>
              <p:cNvPr id="21" name="组合 20"/>
              <p:cNvGrpSpPr/>
              <p:nvPr/>
            </p:nvGrpSpPr>
            <p:grpSpPr>
              <a:xfrm>
                <a:off x="2647255" y="1086463"/>
                <a:ext cx="500861" cy="419071"/>
                <a:chOff x="2813326" y="1131630"/>
                <a:chExt cx="451903" cy="349226"/>
              </a:xfrm>
            </p:grpSpPr>
            <p:sp>
              <p:nvSpPr>
                <p:cNvPr id="23" name="圆角矩形 22"/>
                <p:cNvSpPr/>
                <p:nvPr/>
              </p:nvSpPr>
              <p:spPr bwMode="auto">
                <a:xfrm>
                  <a:off x="2813326" y="1146241"/>
                  <a:ext cx="451903" cy="308819"/>
                </a:xfrm>
                <a:prstGeom prst="roundRect">
                  <a:avLst>
                    <a:gd name="adj" fmla="val 30079"/>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9"/>
                <p:cNvSpPr/>
                <p:nvPr/>
              </p:nvSpPr>
              <p:spPr bwMode="auto">
                <a:xfrm>
                  <a:off x="2843856" y="1131630"/>
                  <a:ext cx="342030" cy="349226"/>
                </a:xfrm>
                <a:custGeom>
                  <a:avLst/>
                  <a:gdLst/>
                  <a:ahLst/>
                  <a:cxnLst/>
                  <a:rect l="l" t="t" r="r" b="b"/>
                  <a:pathLst>
                    <a:path w="342030" h="349226">
                      <a:moveTo>
                        <a:pt x="108293" y="0"/>
                      </a:moveTo>
                      <a:lnTo>
                        <a:pt x="323743" y="0"/>
                      </a:lnTo>
                      <a:lnTo>
                        <a:pt x="342030" y="3692"/>
                      </a:lnTo>
                      <a:lnTo>
                        <a:pt x="62738" y="349226"/>
                      </a:lnTo>
                      <a:cubicBezTo>
                        <a:pt x="25551" y="332604"/>
                        <a:pt x="0" y="295155"/>
                        <a:pt x="0" y="251737"/>
                      </a:cubicBezTo>
                      <a:lnTo>
                        <a:pt x="0" y="108293"/>
                      </a:lnTo>
                      <a:cubicBezTo>
                        <a:pt x="0" y="48484"/>
                        <a:pt x="48484" y="0"/>
                        <a:pt x="108293" y="0"/>
                      </a:cubicBezTo>
                      <a:close/>
                    </a:path>
                  </a:pathLst>
                </a:custGeom>
                <a:gradFill flip="none" rotWithShape="1">
                  <a:gsLst>
                    <a:gs pos="7000">
                      <a:sysClr val="window" lastClr="FFFFFF">
                        <a:alpha val="52000"/>
                      </a:sysClr>
                    </a:gs>
                    <a:gs pos="93000">
                      <a:sysClr val="window" lastClr="FFFFFF">
                        <a:alpha val="0"/>
                      </a:sysClr>
                    </a:gs>
                  </a:gsLst>
                  <a:lin ang="2700000" scaled="1"/>
                  <a:tileRect/>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8565" eaLnBrk="0" fontAlgn="base" hangingPunct="0">
                    <a:spcBef>
                      <a:spcPct val="0"/>
                    </a:spcBef>
                    <a:spcAft>
                      <a:spcPct val="0"/>
                    </a:spcAft>
                    <a:defRPr/>
                  </a:pPr>
                  <a:endParaRPr lang="zh-CN" altLang="en-US" sz="2400" kern="0">
                    <a:solidFill>
                      <a:sysClr val="windowText" lastClr="000000"/>
                    </a:solidFill>
                    <a:latin typeface="Calibri" panose="020F0502020204030204" pitchFamily="34" charset="0"/>
                    <a:ea typeface="宋体" panose="02010600030101010101" pitchFamily="2" charset="-122"/>
                  </a:endParaRPr>
                </a:p>
              </p:txBody>
            </p:sp>
          </p:grpSp>
          <p:sp>
            <p:nvSpPr>
              <p:cNvPr id="22" name="标题层"/>
              <p:cNvSpPr txBox="1"/>
              <p:nvPr/>
            </p:nvSpPr>
            <p:spPr bwMode="auto">
              <a:xfrm>
                <a:off x="2658265" y="1145900"/>
                <a:ext cx="478839" cy="300196"/>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800" kern="0" dirty="0" smtClean="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02</a:t>
                </a:r>
                <a:endParaRPr lang="zh-CN" altLang="en-US" sz="28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8" name="组合 17"/>
            <p:cNvGrpSpPr/>
            <p:nvPr/>
          </p:nvGrpSpPr>
          <p:grpSpPr>
            <a:xfrm>
              <a:off x="4137962" y="1476942"/>
              <a:ext cx="5921899" cy="409817"/>
              <a:chOff x="3203979" y="1132026"/>
              <a:chExt cx="4441423" cy="307364"/>
            </a:xfrm>
          </p:grpSpPr>
          <p:sp>
            <p:nvSpPr>
              <p:cNvPr id="19" name="椭圆 14"/>
              <p:cNvSpPr/>
              <p:nvPr/>
            </p:nvSpPr>
            <p:spPr bwMode="auto">
              <a:xfrm>
                <a:off x="3401991" y="1132026"/>
                <a:ext cx="3122612" cy="285750"/>
              </a:xfrm>
              <a:custGeom>
                <a:avLst/>
                <a:gdLst/>
                <a:ahLst/>
                <a:cxnLst/>
                <a:rect l="l" t="t" r="r" b="b"/>
                <a:pathLst>
                  <a:path w="3024336" h="288032">
                    <a:moveTo>
                      <a:pt x="57791" y="0"/>
                    </a:moveTo>
                    <a:lnTo>
                      <a:pt x="2966545" y="0"/>
                    </a:lnTo>
                    <a:cubicBezTo>
                      <a:pt x="2998462" y="0"/>
                      <a:pt x="3024336" y="25874"/>
                      <a:pt x="3024336" y="57791"/>
                    </a:cubicBezTo>
                    <a:lnTo>
                      <a:pt x="3024336" y="141731"/>
                    </a:lnTo>
                    <a:cubicBezTo>
                      <a:pt x="2725568" y="229254"/>
                      <a:pt x="2160294" y="288032"/>
                      <a:pt x="1512169" y="288032"/>
                    </a:cubicBezTo>
                    <a:cubicBezTo>
                      <a:pt x="864044" y="288032"/>
                      <a:pt x="298767" y="229254"/>
                      <a:pt x="0" y="141731"/>
                    </a:cubicBezTo>
                    <a:lnTo>
                      <a:pt x="0" y="57791"/>
                    </a:lnTo>
                    <a:cubicBezTo>
                      <a:pt x="0" y="25874"/>
                      <a:pt x="25874" y="0"/>
                      <a:pt x="57791" y="0"/>
                    </a:cubicBezTo>
                    <a:close/>
                  </a:path>
                </a:pathLst>
              </a:custGeom>
              <a:solidFill>
                <a:sysClr val="window" lastClr="FFFFFF">
                  <a:alpha val="14000"/>
                </a:sysClr>
              </a:solidFill>
              <a:ln w="10795" cap="flat" cmpd="sng" algn="ctr">
                <a:noFill/>
                <a:prstDash val="solid"/>
              </a:ln>
              <a:effectLst/>
            </p:spPr>
            <p:txBody>
              <a:bodyPr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20" name="标题层"/>
              <p:cNvSpPr txBox="1"/>
              <p:nvPr/>
            </p:nvSpPr>
            <p:spPr bwMode="auto">
              <a:xfrm>
                <a:off x="3203979" y="1139193"/>
                <a:ext cx="4441423" cy="300197"/>
              </a:xfrm>
              <a:prstGeom prst="rect">
                <a:avLst/>
              </a:prstGeom>
              <a:noFill/>
              <a:effectLst>
                <a:outerShdw blurRad="12700" dist="12700" dir="4380000" algn="tl" rotWithShape="0">
                  <a:prstClr val="black">
                    <a:alpha val="40000"/>
                  </a:prstClr>
                </a:outerShdw>
              </a:effectLst>
            </p:spPr>
            <p:txBody>
              <a:bodyPr wrap="square">
                <a:spAutoFit/>
              </a:bodyPr>
              <a:lstStyle/>
              <a:p>
                <a:pPr defTabSz="1218565">
                  <a:defRPr/>
                </a:pPr>
                <a:r>
                  <a:rPr lang="zh-CN" altLang="zh-CN" sz="28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新时代</a:t>
                </a:r>
                <a:r>
                  <a:rPr lang="zh-CN" altLang="zh-CN" sz="28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中国特色社会主义的</a:t>
                </a:r>
                <a:r>
                  <a:rPr lang="zh-CN" altLang="zh-CN" sz="2800" b="1" kern="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伟大实践</a:t>
                </a:r>
                <a:endParaRPr lang="zh-CN" altLang="en-US" sz="2800" b="1" kern="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26" name="组合 25"/>
          <p:cNvGrpSpPr/>
          <p:nvPr/>
        </p:nvGrpSpPr>
        <p:grpSpPr>
          <a:xfrm>
            <a:off x="3755006" y="2279179"/>
            <a:ext cx="6664193" cy="730410"/>
            <a:chOff x="3395668" y="1416195"/>
            <a:chExt cx="6664193" cy="558761"/>
          </a:xfrm>
        </p:grpSpPr>
        <p:grpSp>
          <p:nvGrpSpPr>
            <p:cNvPr id="27" name="组合 26"/>
            <p:cNvGrpSpPr/>
            <p:nvPr/>
          </p:nvGrpSpPr>
          <p:grpSpPr>
            <a:xfrm>
              <a:off x="3395668" y="1416195"/>
              <a:ext cx="667816" cy="558761"/>
              <a:chOff x="2647254" y="1086463"/>
              <a:chExt cx="500861" cy="419071"/>
            </a:xfrm>
          </p:grpSpPr>
          <p:grpSp>
            <p:nvGrpSpPr>
              <p:cNvPr id="43" name="组合 42"/>
              <p:cNvGrpSpPr/>
              <p:nvPr/>
            </p:nvGrpSpPr>
            <p:grpSpPr>
              <a:xfrm>
                <a:off x="2647254" y="1086463"/>
                <a:ext cx="500861" cy="419071"/>
                <a:chOff x="2813325" y="1131630"/>
                <a:chExt cx="451903" cy="349226"/>
              </a:xfrm>
            </p:grpSpPr>
            <p:sp>
              <p:nvSpPr>
                <p:cNvPr id="45" name="圆角矩形 44"/>
                <p:cNvSpPr/>
                <p:nvPr/>
              </p:nvSpPr>
              <p:spPr bwMode="auto">
                <a:xfrm>
                  <a:off x="2813325" y="1146241"/>
                  <a:ext cx="451903" cy="308819"/>
                </a:xfrm>
                <a:prstGeom prst="roundRect">
                  <a:avLst>
                    <a:gd name="adj" fmla="val 30079"/>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圆角矩形 9"/>
                <p:cNvSpPr/>
                <p:nvPr/>
              </p:nvSpPr>
              <p:spPr bwMode="auto">
                <a:xfrm>
                  <a:off x="2843856" y="1131630"/>
                  <a:ext cx="342030" cy="349226"/>
                </a:xfrm>
                <a:custGeom>
                  <a:avLst/>
                  <a:gdLst/>
                  <a:ahLst/>
                  <a:cxnLst/>
                  <a:rect l="l" t="t" r="r" b="b"/>
                  <a:pathLst>
                    <a:path w="342030" h="349226">
                      <a:moveTo>
                        <a:pt x="108293" y="0"/>
                      </a:moveTo>
                      <a:lnTo>
                        <a:pt x="323743" y="0"/>
                      </a:lnTo>
                      <a:lnTo>
                        <a:pt x="342030" y="3692"/>
                      </a:lnTo>
                      <a:lnTo>
                        <a:pt x="62738" y="349226"/>
                      </a:lnTo>
                      <a:cubicBezTo>
                        <a:pt x="25551" y="332604"/>
                        <a:pt x="0" y="295155"/>
                        <a:pt x="0" y="251737"/>
                      </a:cubicBezTo>
                      <a:lnTo>
                        <a:pt x="0" y="108293"/>
                      </a:lnTo>
                      <a:cubicBezTo>
                        <a:pt x="0" y="48484"/>
                        <a:pt x="48484" y="0"/>
                        <a:pt x="108293" y="0"/>
                      </a:cubicBezTo>
                      <a:close/>
                    </a:path>
                  </a:pathLst>
                </a:custGeom>
                <a:gradFill flip="none" rotWithShape="1">
                  <a:gsLst>
                    <a:gs pos="7000">
                      <a:sysClr val="window" lastClr="FFFFFF">
                        <a:alpha val="52000"/>
                      </a:sysClr>
                    </a:gs>
                    <a:gs pos="93000">
                      <a:sysClr val="window" lastClr="FFFFFF">
                        <a:alpha val="0"/>
                      </a:sysClr>
                    </a:gs>
                  </a:gsLst>
                  <a:lin ang="2700000" scaled="1"/>
                  <a:tileRect/>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8565" eaLnBrk="0" fontAlgn="base" hangingPunct="0">
                    <a:spcBef>
                      <a:spcPct val="0"/>
                    </a:spcBef>
                    <a:spcAft>
                      <a:spcPct val="0"/>
                    </a:spcAft>
                    <a:defRPr/>
                  </a:pPr>
                  <a:endParaRPr lang="zh-CN" altLang="en-US" sz="2400" kern="0">
                    <a:solidFill>
                      <a:sysClr val="windowText" lastClr="000000"/>
                    </a:solidFill>
                    <a:latin typeface="Calibri" panose="020F0502020204030204" pitchFamily="34" charset="0"/>
                    <a:ea typeface="宋体" panose="02010600030101010101" pitchFamily="2" charset="-122"/>
                  </a:endParaRPr>
                </a:p>
              </p:txBody>
            </p:sp>
          </p:grpSp>
          <p:sp>
            <p:nvSpPr>
              <p:cNvPr id="44" name="标题层"/>
              <p:cNvSpPr txBox="1"/>
              <p:nvPr/>
            </p:nvSpPr>
            <p:spPr bwMode="auto">
              <a:xfrm>
                <a:off x="2658265" y="1145900"/>
                <a:ext cx="478839" cy="300196"/>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800" kern="0" dirty="0" smtClean="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03</a:t>
                </a:r>
                <a:endParaRPr lang="zh-CN" altLang="en-US" sz="28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28" name="组合 27"/>
            <p:cNvGrpSpPr/>
            <p:nvPr/>
          </p:nvGrpSpPr>
          <p:grpSpPr>
            <a:xfrm>
              <a:off x="4137962" y="1476942"/>
              <a:ext cx="5921899" cy="409817"/>
              <a:chOff x="3203979" y="1132026"/>
              <a:chExt cx="4441423" cy="307364"/>
            </a:xfrm>
          </p:grpSpPr>
          <p:sp>
            <p:nvSpPr>
              <p:cNvPr id="29" name="椭圆 14"/>
              <p:cNvSpPr/>
              <p:nvPr/>
            </p:nvSpPr>
            <p:spPr bwMode="auto">
              <a:xfrm>
                <a:off x="3401991" y="1132026"/>
                <a:ext cx="3122612" cy="285750"/>
              </a:xfrm>
              <a:custGeom>
                <a:avLst/>
                <a:gdLst/>
                <a:ahLst/>
                <a:cxnLst/>
                <a:rect l="l" t="t" r="r" b="b"/>
                <a:pathLst>
                  <a:path w="3024336" h="288032">
                    <a:moveTo>
                      <a:pt x="57791" y="0"/>
                    </a:moveTo>
                    <a:lnTo>
                      <a:pt x="2966545" y="0"/>
                    </a:lnTo>
                    <a:cubicBezTo>
                      <a:pt x="2998462" y="0"/>
                      <a:pt x="3024336" y="25874"/>
                      <a:pt x="3024336" y="57791"/>
                    </a:cubicBezTo>
                    <a:lnTo>
                      <a:pt x="3024336" y="141731"/>
                    </a:lnTo>
                    <a:cubicBezTo>
                      <a:pt x="2725568" y="229254"/>
                      <a:pt x="2160294" y="288032"/>
                      <a:pt x="1512169" y="288032"/>
                    </a:cubicBezTo>
                    <a:cubicBezTo>
                      <a:pt x="864044" y="288032"/>
                      <a:pt x="298767" y="229254"/>
                      <a:pt x="0" y="141731"/>
                    </a:cubicBezTo>
                    <a:lnTo>
                      <a:pt x="0" y="57791"/>
                    </a:lnTo>
                    <a:cubicBezTo>
                      <a:pt x="0" y="25874"/>
                      <a:pt x="25874" y="0"/>
                      <a:pt x="57791" y="0"/>
                    </a:cubicBezTo>
                    <a:close/>
                  </a:path>
                </a:pathLst>
              </a:custGeom>
              <a:solidFill>
                <a:sysClr val="window" lastClr="FFFFFF">
                  <a:alpha val="14000"/>
                </a:sysClr>
              </a:solidFill>
              <a:ln w="10795" cap="flat" cmpd="sng" algn="ctr">
                <a:noFill/>
                <a:prstDash val="solid"/>
              </a:ln>
              <a:effectLst/>
            </p:spPr>
            <p:txBody>
              <a:bodyPr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42" name="标题层"/>
              <p:cNvSpPr txBox="1"/>
              <p:nvPr/>
            </p:nvSpPr>
            <p:spPr bwMode="auto">
              <a:xfrm>
                <a:off x="3203979" y="1139193"/>
                <a:ext cx="4441423" cy="300197"/>
              </a:xfrm>
              <a:prstGeom prst="rect">
                <a:avLst/>
              </a:prstGeom>
              <a:noFill/>
              <a:effectLst>
                <a:outerShdw blurRad="12700" dist="12700" dir="4380000" algn="tl" rotWithShape="0">
                  <a:prstClr val="black">
                    <a:alpha val="40000"/>
                  </a:prstClr>
                </a:outerShdw>
              </a:effectLst>
            </p:spPr>
            <p:txBody>
              <a:bodyPr wrap="square">
                <a:spAutoFit/>
              </a:bodyPr>
              <a:lstStyle/>
              <a:p>
                <a:pPr defTabSz="1218565">
                  <a:defRPr/>
                </a:pPr>
                <a:r>
                  <a:rPr lang="zh-CN" altLang="zh-CN" sz="28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新时代</a:t>
                </a:r>
                <a:r>
                  <a:rPr lang="zh-CN" altLang="zh-CN" sz="28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中国特色社会主义的</a:t>
                </a:r>
                <a:r>
                  <a:rPr lang="zh-CN" altLang="zh-CN" sz="2800" b="1" kern="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理论指导</a:t>
                </a:r>
                <a:endParaRPr lang="zh-CN" altLang="en-US" sz="2800" b="1" kern="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47" name="组合 46"/>
          <p:cNvGrpSpPr/>
          <p:nvPr/>
        </p:nvGrpSpPr>
        <p:grpSpPr>
          <a:xfrm>
            <a:off x="3755006" y="3122477"/>
            <a:ext cx="6664193" cy="730410"/>
            <a:chOff x="3395668" y="1416195"/>
            <a:chExt cx="6664193" cy="558761"/>
          </a:xfrm>
        </p:grpSpPr>
        <p:grpSp>
          <p:nvGrpSpPr>
            <p:cNvPr id="48" name="组合 47"/>
            <p:cNvGrpSpPr/>
            <p:nvPr/>
          </p:nvGrpSpPr>
          <p:grpSpPr>
            <a:xfrm>
              <a:off x="3395668" y="1416195"/>
              <a:ext cx="667816" cy="558761"/>
              <a:chOff x="2647254" y="1086463"/>
              <a:chExt cx="500861" cy="419071"/>
            </a:xfrm>
          </p:grpSpPr>
          <p:grpSp>
            <p:nvGrpSpPr>
              <p:cNvPr id="52" name="组合 51"/>
              <p:cNvGrpSpPr/>
              <p:nvPr/>
            </p:nvGrpSpPr>
            <p:grpSpPr>
              <a:xfrm>
                <a:off x="2647254" y="1086463"/>
                <a:ext cx="500861" cy="419071"/>
                <a:chOff x="2813325" y="1131630"/>
                <a:chExt cx="451903" cy="349226"/>
              </a:xfrm>
            </p:grpSpPr>
            <p:sp>
              <p:nvSpPr>
                <p:cNvPr id="54" name="圆角矩形 53"/>
                <p:cNvSpPr/>
                <p:nvPr/>
              </p:nvSpPr>
              <p:spPr bwMode="auto">
                <a:xfrm>
                  <a:off x="2813325" y="1146241"/>
                  <a:ext cx="451903" cy="308819"/>
                </a:xfrm>
                <a:prstGeom prst="roundRect">
                  <a:avLst>
                    <a:gd name="adj" fmla="val 30079"/>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圆角矩形 9"/>
                <p:cNvSpPr/>
                <p:nvPr/>
              </p:nvSpPr>
              <p:spPr bwMode="auto">
                <a:xfrm>
                  <a:off x="2843856" y="1131630"/>
                  <a:ext cx="342030" cy="349226"/>
                </a:xfrm>
                <a:custGeom>
                  <a:avLst/>
                  <a:gdLst/>
                  <a:ahLst/>
                  <a:cxnLst/>
                  <a:rect l="l" t="t" r="r" b="b"/>
                  <a:pathLst>
                    <a:path w="342030" h="349226">
                      <a:moveTo>
                        <a:pt x="108293" y="0"/>
                      </a:moveTo>
                      <a:lnTo>
                        <a:pt x="323743" y="0"/>
                      </a:lnTo>
                      <a:lnTo>
                        <a:pt x="342030" y="3692"/>
                      </a:lnTo>
                      <a:lnTo>
                        <a:pt x="62738" y="349226"/>
                      </a:lnTo>
                      <a:cubicBezTo>
                        <a:pt x="25551" y="332604"/>
                        <a:pt x="0" y="295155"/>
                        <a:pt x="0" y="251737"/>
                      </a:cubicBezTo>
                      <a:lnTo>
                        <a:pt x="0" y="108293"/>
                      </a:lnTo>
                      <a:cubicBezTo>
                        <a:pt x="0" y="48484"/>
                        <a:pt x="48484" y="0"/>
                        <a:pt x="108293" y="0"/>
                      </a:cubicBezTo>
                      <a:close/>
                    </a:path>
                  </a:pathLst>
                </a:custGeom>
                <a:gradFill flip="none" rotWithShape="1">
                  <a:gsLst>
                    <a:gs pos="7000">
                      <a:sysClr val="window" lastClr="FFFFFF">
                        <a:alpha val="52000"/>
                      </a:sysClr>
                    </a:gs>
                    <a:gs pos="93000">
                      <a:sysClr val="window" lastClr="FFFFFF">
                        <a:alpha val="0"/>
                      </a:sysClr>
                    </a:gs>
                  </a:gsLst>
                  <a:lin ang="2700000" scaled="1"/>
                  <a:tileRect/>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8565" eaLnBrk="0" fontAlgn="base" hangingPunct="0">
                    <a:spcBef>
                      <a:spcPct val="0"/>
                    </a:spcBef>
                    <a:spcAft>
                      <a:spcPct val="0"/>
                    </a:spcAft>
                    <a:defRPr/>
                  </a:pPr>
                  <a:endParaRPr lang="zh-CN" altLang="en-US" sz="2400" kern="0">
                    <a:solidFill>
                      <a:sysClr val="windowText" lastClr="000000"/>
                    </a:solidFill>
                    <a:latin typeface="Calibri" panose="020F0502020204030204" pitchFamily="34" charset="0"/>
                    <a:ea typeface="宋体" panose="02010600030101010101" pitchFamily="2" charset="-122"/>
                  </a:endParaRPr>
                </a:p>
              </p:txBody>
            </p:sp>
          </p:grpSp>
          <p:sp>
            <p:nvSpPr>
              <p:cNvPr id="53" name="标题层"/>
              <p:cNvSpPr txBox="1"/>
              <p:nvPr/>
            </p:nvSpPr>
            <p:spPr bwMode="auto">
              <a:xfrm>
                <a:off x="2658265" y="1145900"/>
                <a:ext cx="478839" cy="300196"/>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800" kern="0" dirty="0" smtClean="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04</a:t>
                </a:r>
                <a:endParaRPr lang="zh-CN" altLang="en-US" sz="28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49" name="组合 48"/>
            <p:cNvGrpSpPr/>
            <p:nvPr/>
          </p:nvGrpSpPr>
          <p:grpSpPr>
            <a:xfrm>
              <a:off x="4137962" y="1476942"/>
              <a:ext cx="5921899" cy="409817"/>
              <a:chOff x="3203979" y="1132026"/>
              <a:chExt cx="4441423" cy="307364"/>
            </a:xfrm>
          </p:grpSpPr>
          <p:sp>
            <p:nvSpPr>
              <p:cNvPr id="50" name="椭圆 14"/>
              <p:cNvSpPr/>
              <p:nvPr/>
            </p:nvSpPr>
            <p:spPr bwMode="auto">
              <a:xfrm>
                <a:off x="3401991" y="1132026"/>
                <a:ext cx="3122612" cy="285750"/>
              </a:xfrm>
              <a:custGeom>
                <a:avLst/>
                <a:gdLst/>
                <a:ahLst/>
                <a:cxnLst/>
                <a:rect l="l" t="t" r="r" b="b"/>
                <a:pathLst>
                  <a:path w="3024336" h="288032">
                    <a:moveTo>
                      <a:pt x="57791" y="0"/>
                    </a:moveTo>
                    <a:lnTo>
                      <a:pt x="2966545" y="0"/>
                    </a:lnTo>
                    <a:cubicBezTo>
                      <a:pt x="2998462" y="0"/>
                      <a:pt x="3024336" y="25874"/>
                      <a:pt x="3024336" y="57791"/>
                    </a:cubicBezTo>
                    <a:lnTo>
                      <a:pt x="3024336" y="141731"/>
                    </a:lnTo>
                    <a:cubicBezTo>
                      <a:pt x="2725568" y="229254"/>
                      <a:pt x="2160294" y="288032"/>
                      <a:pt x="1512169" y="288032"/>
                    </a:cubicBezTo>
                    <a:cubicBezTo>
                      <a:pt x="864044" y="288032"/>
                      <a:pt x="298767" y="229254"/>
                      <a:pt x="0" y="141731"/>
                    </a:cubicBezTo>
                    <a:lnTo>
                      <a:pt x="0" y="57791"/>
                    </a:lnTo>
                    <a:cubicBezTo>
                      <a:pt x="0" y="25874"/>
                      <a:pt x="25874" y="0"/>
                      <a:pt x="57791" y="0"/>
                    </a:cubicBezTo>
                    <a:close/>
                  </a:path>
                </a:pathLst>
              </a:custGeom>
              <a:solidFill>
                <a:sysClr val="window" lastClr="FFFFFF">
                  <a:alpha val="14000"/>
                </a:sysClr>
              </a:solidFill>
              <a:ln w="10795" cap="flat" cmpd="sng" algn="ctr">
                <a:noFill/>
                <a:prstDash val="solid"/>
              </a:ln>
              <a:effectLst/>
            </p:spPr>
            <p:txBody>
              <a:bodyPr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51" name="标题层"/>
              <p:cNvSpPr txBox="1"/>
              <p:nvPr/>
            </p:nvSpPr>
            <p:spPr bwMode="auto">
              <a:xfrm>
                <a:off x="3203979" y="1139193"/>
                <a:ext cx="4441423" cy="300197"/>
              </a:xfrm>
              <a:prstGeom prst="rect">
                <a:avLst/>
              </a:prstGeom>
              <a:noFill/>
              <a:effectLst>
                <a:outerShdw blurRad="12700" dist="12700" dir="4380000" algn="tl" rotWithShape="0">
                  <a:prstClr val="black">
                    <a:alpha val="40000"/>
                  </a:prstClr>
                </a:outerShdw>
              </a:effectLst>
            </p:spPr>
            <p:txBody>
              <a:bodyPr wrap="square">
                <a:spAutoFit/>
              </a:bodyPr>
              <a:lstStyle/>
              <a:p>
                <a:pPr defTabSz="1218565">
                  <a:defRPr/>
                </a:pPr>
                <a:r>
                  <a:rPr lang="zh-CN" altLang="zh-CN" sz="28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新时代</a:t>
                </a:r>
                <a:r>
                  <a:rPr lang="zh-CN" altLang="zh-CN" sz="28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中国特色社会主义的</a:t>
                </a:r>
                <a:r>
                  <a:rPr lang="zh-CN" altLang="zh-CN" sz="2800" b="1" kern="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基本方略</a:t>
                </a:r>
                <a:endParaRPr lang="zh-CN" altLang="en-US" sz="2800" b="1" kern="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56" name="组合 55"/>
          <p:cNvGrpSpPr/>
          <p:nvPr/>
        </p:nvGrpSpPr>
        <p:grpSpPr>
          <a:xfrm>
            <a:off x="3755006" y="3965776"/>
            <a:ext cx="6664193" cy="730410"/>
            <a:chOff x="3395668" y="1416195"/>
            <a:chExt cx="6664193" cy="558761"/>
          </a:xfrm>
        </p:grpSpPr>
        <p:grpSp>
          <p:nvGrpSpPr>
            <p:cNvPr id="57" name="组合 56"/>
            <p:cNvGrpSpPr/>
            <p:nvPr/>
          </p:nvGrpSpPr>
          <p:grpSpPr>
            <a:xfrm>
              <a:off x="3395668" y="1416195"/>
              <a:ext cx="667816" cy="558761"/>
              <a:chOff x="2647254" y="1086463"/>
              <a:chExt cx="500861" cy="419071"/>
            </a:xfrm>
          </p:grpSpPr>
          <p:grpSp>
            <p:nvGrpSpPr>
              <p:cNvPr id="61" name="组合 60"/>
              <p:cNvGrpSpPr/>
              <p:nvPr/>
            </p:nvGrpSpPr>
            <p:grpSpPr>
              <a:xfrm>
                <a:off x="2647254" y="1086463"/>
                <a:ext cx="500861" cy="419071"/>
                <a:chOff x="2813325" y="1131630"/>
                <a:chExt cx="451903" cy="349226"/>
              </a:xfrm>
            </p:grpSpPr>
            <p:sp>
              <p:nvSpPr>
                <p:cNvPr id="63" name="圆角矩形 62"/>
                <p:cNvSpPr/>
                <p:nvPr/>
              </p:nvSpPr>
              <p:spPr bwMode="auto">
                <a:xfrm>
                  <a:off x="2813325" y="1146241"/>
                  <a:ext cx="451903" cy="308819"/>
                </a:xfrm>
                <a:prstGeom prst="roundRect">
                  <a:avLst>
                    <a:gd name="adj" fmla="val 30079"/>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9"/>
                <p:cNvSpPr/>
                <p:nvPr/>
              </p:nvSpPr>
              <p:spPr bwMode="auto">
                <a:xfrm>
                  <a:off x="2843856" y="1131630"/>
                  <a:ext cx="342030" cy="349226"/>
                </a:xfrm>
                <a:custGeom>
                  <a:avLst/>
                  <a:gdLst/>
                  <a:ahLst/>
                  <a:cxnLst/>
                  <a:rect l="l" t="t" r="r" b="b"/>
                  <a:pathLst>
                    <a:path w="342030" h="349226">
                      <a:moveTo>
                        <a:pt x="108293" y="0"/>
                      </a:moveTo>
                      <a:lnTo>
                        <a:pt x="323743" y="0"/>
                      </a:lnTo>
                      <a:lnTo>
                        <a:pt x="342030" y="3692"/>
                      </a:lnTo>
                      <a:lnTo>
                        <a:pt x="62738" y="349226"/>
                      </a:lnTo>
                      <a:cubicBezTo>
                        <a:pt x="25551" y="332604"/>
                        <a:pt x="0" y="295155"/>
                        <a:pt x="0" y="251737"/>
                      </a:cubicBezTo>
                      <a:lnTo>
                        <a:pt x="0" y="108293"/>
                      </a:lnTo>
                      <a:cubicBezTo>
                        <a:pt x="0" y="48484"/>
                        <a:pt x="48484" y="0"/>
                        <a:pt x="108293" y="0"/>
                      </a:cubicBezTo>
                      <a:close/>
                    </a:path>
                  </a:pathLst>
                </a:custGeom>
                <a:gradFill flip="none" rotWithShape="1">
                  <a:gsLst>
                    <a:gs pos="7000">
                      <a:sysClr val="window" lastClr="FFFFFF">
                        <a:alpha val="52000"/>
                      </a:sysClr>
                    </a:gs>
                    <a:gs pos="93000">
                      <a:sysClr val="window" lastClr="FFFFFF">
                        <a:alpha val="0"/>
                      </a:sysClr>
                    </a:gs>
                  </a:gsLst>
                  <a:lin ang="2700000" scaled="1"/>
                  <a:tileRect/>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8565" eaLnBrk="0" fontAlgn="base" hangingPunct="0">
                    <a:spcBef>
                      <a:spcPct val="0"/>
                    </a:spcBef>
                    <a:spcAft>
                      <a:spcPct val="0"/>
                    </a:spcAft>
                    <a:defRPr/>
                  </a:pPr>
                  <a:endParaRPr lang="zh-CN" altLang="en-US" sz="2400" kern="0">
                    <a:solidFill>
                      <a:sysClr val="windowText" lastClr="000000"/>
                    </a:solidFill>
                    <a:latin typeface="Calibri" panose="020F0502020204030204" pitchFamily="34" charset="0"/>
                    <a:ea typeface="宋体" panose="02010600030101010101" pitchFamily="2" charset="-122"/>
                  </a:endParaRPr>
                </a:p>
              </p:txBody>
            </p:sp>
          </p:grpSp>
          <p:sp>
            <p:nvSpPr>
              <p:cNvPr id="62" name="标题层"/>
              <p:cNvSpPr txBox="1"/>
              <p:nvPr/>
            </p:nvSpPr>
            <p:spPr bwMode="auto">
              <a:xfrm>
                <a:off x="2658265" y="1145900"/>
                <a:ext cx="478839" cy="300196"/>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800" kern="0" dirty="0" smtClean="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05</a:t>
                </a:r>
                <a:endParaRPr lang="zh-CN" altLang="en-US" sz="28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58" name="组合 57"/>
            <p:cNvGrpSpPr/>
            <p:nvPr/>
          </p:nvGrpSpPr>
          <p:grpSpPr>
            <a:xfrm>
              <a:off x="4137962" y="1476942"/>
              <a:ext cx="5921899" cy="409817"/>
              <a:chOff x="3203979" y="1132026"/>
              <a:chExt cx="4441423" cy="307364"/>
            </a:xfrm>
          </p:grpSpPr>
          <p:sp>
            <p:nvSpPr>
              <p:cNvPr id="59" name="椭圆 14"/>
              <p:cNvSpPr/>
              <p:nvPr/>
            </p:nvSpPr>
            <p:spPr bwMode="auto">
              <a:xfrm>
                <a:off x="3401991" y="1132026"/>
                <a:ext cx="3122612" cy="285750"/>
              </a:xfrm>
              <a:custGeom>
                <a:avLst/>
                <a:gdLst/>
                <a:ahLst/>
                <a:cxnLst/>
                <a:rect l="l" t="t" r="r" b="b"/>
                <a:pathLst>
                  <a:path w="3024336" h="288032">
                    <a:moveTo>
                      <a:pt x="57791" y="0"/>
                    </a:moveTo>
                    <a:lnTo>
                      <a:pt x="2966545" y="0"/>
                    </a:lnTo>
                    <a:cubicBezTo>
                      <a:pt x="2998462" y="0"/>
                      <a:pt x="3024336" y="25874"/>
                      <a:pt x="3024336" y="57791"/>
                    </a:cubicBezTo>
                    <a:lnTo>
                      <a:pt x="3024336" y="141731"/>
                    </a:lnTo>
                    <a:cubicBezTo>
                      <a:pt x="2725568" y="229254"/>
                      <a:pt x="2160294" y="288032"/>
                      <a:pt x="1512169" y="288032"/>
                    </a:cubicBezTo>
                    <a:cubicBezTo>
                      <a:pt x="864044" y="288032"/>
                      <a:pt x="298767" y="229254"/>
                      <a:pt x="0" y="141731"/>
                    </a:cubicBezTo>
                    <a:lnTo>
                      <a:pt x="0" y="57791"/>
                    </a:lnTo>
                    <a:cubicBezTo>
                      <a:pt x="0" y="25874"/>
                      <a:pt x="25874" y="0"/>
                      <a:pt x="57791" y="0"/>
                    </a:cubicBezTo>
                    <a:close/>
                  </a:path>
                </a:pathLst>
              </a:custGeom>
              <a:solidFill>
                <a:sysClr val="window" lastClr="FFFFFF">
                  <a:alpha val="14000"/>
                </a:sysClr>
              </a:solidFill>
              <a:ln w="10795" cap="flat" cmpd="sng" algn="ctr">
                <a:noFill/>
                <a:prstDash val="solid"/>
              </a:ln>
              <a:effectLst/>
            </p:spPr>
            <p:txBody>
              <a:bodyPr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60" name="标题层"/>
              <p:cNvSpPr txBox="1"/>
              <p:nvPr/>
            </p:nvSpPr>
            <p:spPr bwMode="auto">
              <a:xfrm>
                <a:off x="3203979" y="1139193"/>
                <a:ext cx="4441423" cy="300197"/>
              </a:xfrm>
              <a:prstGeom prst="rect">
                <a:avLst/>
              </a:prstGeom>
              <a:noFill/>
              <a:effectLst>
                <a:outerShdw blurRad="12700" dist="12700" dir="4380000" algn="tl" rotWithShape="0">
                  <a:prstClr val="black">
                    <a:alpha val="40000"/>
                  </a:prstClr>
                </a:outerShdw>
              </a:effectLst>
            </p:spPr>
            <p:txBody>
              <a:bodyPr wrap="square">
                <a:spAutoFit/>
              </a:bodyPr>
              <a:lstStyle/>
              <a:p>
                <a:pPr defTabSz="1218565">
                  <a:defRPr/>
                </a:pPr>
                <a:r>
                  <a:rPr lang="zh-CN" altLang="zh-CN" sz="28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新时代</a:t>
                </a:r>
                <a:r>
                  <a:rPr lang="zh-CN" altLang="zh-CN" sz="28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中国特色社会主义的</a:t>
                </a:r>
                <a:r>
                  <a:rPr lang="zh-CN" altLang="zh-CN" sz="2800" b="1" kern="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战略</a:t>
                </a:r>
                <a:r>
                  <a:rPr lang="zh-CN" altLang="zh-CN" sz="2800" b="1" kern="0"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安排</a:t>
                </a:r>
                <a:endParaRPr lang="zh-CN" altLang="en-US" sz="2800" b="1" kern="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65" name="组合 64"/>
          <p:cNvGrpSpPr/>
          <p:nvPr/>
        </p:nvGrpSpPr>
        <p:grpSpPr>
          <a:xfrm>
            <a:off x="3755006" y="4809072"/>
            <a:ext cx="6664193" cy="730410"/>
            <a:chOff x="3395668" y="1416195"/>
            <a:chExt cx="6664193" cy="558761"/>
          </a:xfrm>
        </p:grpSpPr>
        <p:grpSp>
          <p:nvGrpSpPr>
            <p:cNvPr id="66" name="组合 65"/>
            <p:cNvGrpSpPr/>
            <p:nvPr/>
          </p:nvGrpSpPr>
          <p:grpSpPr>
            <a:xfrm>
              <a:off x="3395668" y="1416195"/>
              <a:ext cx="667816" cy="558761"/>
              <a:chOff x="2647254" y="1086463"/>
              <a:chExt cx="500861" cy="419071"/>
            </a:xfrm>
          </p:grpSpPr>
          <p:grpSp>
            <p:nvGrpSpPr>
              <p:cNvPr id="70" name="组合 69"/>
              <p:cNvGrpSpPr/>
              <p:nvPr/>
            </p:nvGrpSpPr>
            <p:grpSpPr>
              <a:xfrm>
                <a:off x="2647254" y="1086463"/>
                <a:ext cx="500861" cy="419071"/>
                <a:chOff x="2813325" y="1131630"/>
                <a:chExt cx="451903" cy="349226"/>
              </a:xfrm>
            </p:grpSpPr>
            <p:sp>
              <p:nvSpPr>
                <p:cNvPr id="72" name="圆角矩形 71"/>
                <p:cNvSpPr/>
                <p:nvPr/>
              </p:nvSpPr>
              <p:spPr bwMode="auto">
                <a:xfrm>
                  <a:off x="2813325" y="1146241"/>
                  <a:ext cx="451903" cy="308819"/>
                </a:xfrm>
                <a:prstGeom prst="roundRect">
                  <a:avLst>
                    <a:gd name="adj" fmla="val 30079"/>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圆角矩形 9"/>
                <p:cNvSpPr/>
                <p:nvPr/>
              </p:nvSpPr>
              <p:spPr bwMode="auto">
                <a:xfrm>
                  <a:off x="2843856" y="1131630"/>
                  <a:ext cx="342030" cy="349226"/>
                </a:xfrm>
                <a:custGeom>
                  <a:avLst/>
                  <a:gdLst/>
                  <a:ahLst/>
                  <a:cxnLst/>
                  <a:rect l="l" t="t" r="r" b="b"/>
                  <a:pathLst>
                    <a:path w="342030" h="349226">
                      <a:moveTo>
                        <a:pt x="108293" y="0"/>
                      </a:moveTo>
                      <a:lnTo>
                        <a:pt x="323743" y="0"/>
                      </a:lnTo>
                      <a:lnTo>
                        <a:pt x="342030" y="3692"/>
                      </a:lnTo>
                      <a:lnTo>
                        <a:pt x="62738" y="349226"/>
                      </a:lnTo>
                      <a:cubicBezTo>
                        <a:pt x="25551" y="332604"/>
                        <a:pt x="0" y="295155"/>
                        <a:pt x="0" y="251737"/>
                      </a:cubicBezTo>
                      <a:lnTo>
                        <a:pt x="0" y="108293"/>
                      </a:lnTo>
                      <a:cubicBezTo>
                        <a:pt x="0" y="48484"/>
                        <a:pt x="48484" y="0"/>
                        <a:pt x="108293" y="0"/>
                      </a:cubicBezTo>
                      <a:close/>
                    </a:path>
                  </a:pathLst>
                </a:custGeom>
                <a:gradFill flip="none" rotWithShape="1">
                  <a:gsLst>
                    <a:gs pos="7000">
                      <a:sysClr val="window" lastClr="FFFFFF">
                        <a:alpha val="52000"/>
                      </a:sysClr>
                    </a:gs>
                    <a:gs pos="93000">
                      <a:sysClr val="window" lastClr="FFFFFF">
                        <a:alpha val="0"/>
                      </a:sysClr>
                    </a:gs>
                  </a:gsLst>
                  <a:lin ang="2700000" scaled="1"/>
                  <a:tileRect/>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8565" eaLnBrk="0" fontAlgn="base" hangingPunct="0">
                    <a:spcBef>
                      <a:spcPct val="0"/>
                    </a:spcBef>
                    <a:spcAft>
                      <a:spcPct val="0"/>
                    </a:spcAft>
                    <a:defRPr/>
                  </a:pPr>
                  <a:endParaRPr lang="zh-CN" altLang="en-US" sz="2400" kern="0">
                    <a:solidFill>
                      <a:sysClr val="windowText" lastClr="000000"/>
                    </a:solidFill>
                    <a:latin typeface="Calibri" panose="020F0502020204030204" pitchFamily="34" charset="0"/>
                    <a:ea typeface="宋体" panose="02010600030101010101" pitchFamily="2" charset="-122"/>
                  </a:endParaRPr>
                </a:p>
              </p:txBody>
            </p:sp>
          </p:grpSp>
          <p:sp>
            <p:nvSpPr>
              <p:cNvPr id="71" name="标题层"/>
              <p:cNvSpPr txBox="1"/>
              <p:nvPr/>
            </p:nvSpPr>
            <p:spPr bwMode="auto">
              <a:xfrm>
                <a:off x="2658265" y="1145900"/>
                <a:ext cx="478839" cy="300196"/>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800" kern="0" dirty="0" smtClean="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06</a:t>
                </a:r>
                <a:endParaRPr lang="zh-CN" altLang="en-US" sz="28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67" name="组合 66"/>
            <p:cNvGrpSpPr/>
            <p:nvPr/>
          </p:nvGrpSpPr>
          <p:grpSpPr>
            <a:xfrm>
              <a:off x="4137962" y="1476939"/>
              <a:ext cx="5921899" cy="409819"/>
              <a:chOff x="3203979" y="1132026"/>
              <a:chExt cx="4441423" cy="307366"/>
            </a:xfrm>
          </p:grpSpPr>
          <p:sp>
            <p:nvSpPr>
              <p:cNvPr id="68" name="椭圆 14"/>
              <p:cNvSpPr/>
              <p:nvPr/>
            </p:nvSpPr>
            <p:spPr bwMode="auto">
              <a:xfrm>
                <a:off x="3401991" y="1132026"/>
                <a:ext cx="3122612" cy="285750"/>
              </a:xfrm>
              <a:custGeom>
                <a:avLst/>
                <a:gdLst/>
                <a:ahLst/>
                <a:cxnLst/>
                <a:rect l="l" t="t" r="r" b="b"/>
                <a:pathLst>
                  <a:path w="3024336" h="288032">
                    <a:moveTo>
                      <a:pt x="57791" y="0"/>
                    </a:moveTo>
                    <a:lnTo>
                      <a:pt x="2966545" y="0"/>
                    </a:lnTo>
                    <a:cubicBezTo>
                      <a:pt x="2998462" y="0"/>
                      <a:pt x="3024336" y="25874"/>
                      <a:pt x="3024336" y="57791"/>
                    </a:cubicBezTo>
                    <a:lnTo>
                      <a:pt x="3024336" y="141731"/>
                    </a:lnTo>
                    <a:cubicBezTo>
                      <a:pt x="2725568" y="229254"/>
                      <a:pt x="2160294" y="288032"/>
                      <a:pt x="1512169" y="288032"/>
                    </a:cubicBezTo>
                    <a:cubicBezTo>
                      <a:pt x="864044" y="288032"/>
                      <a:pt x="298767" y="229254"/>
                      <a:pt x="0" y="141731"/>
                    </a:cubicBezTo>
                    <a:lnTo>
                      <a:pt x="0" y="57791"/>
                    </a:lnTo>
                    <a:cubicBezTo>
                      <a:pt x="0" y="25874"/>
                      <a:pt x="25874" y="0"/>
                      <a:pt x="57791" y="0"/>
                    </a:cubicBezTo>
                    <a:close/>
                  </a:path>
                </a:pathLst>
              </a:custGeom>
              <a:solidFill>
                <a:sysClr val="window" lastClr="FFFFFF">
                  <a:alpha val="14000"/>
                </a:sysClr>
              </a:solidFill>
              <a:ln w="10795" cap="flat" cmpd="sng" algn="ctr">
                <a:noFill/>
                <a:prstDash val="solid"/>
              </a:ln>
              <a:effectLst/>
            </p:spPr>
            <p:txBody>
              <a:bodyPr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69" name="标题层"/>
              <p:cNvSpPr txBox="1"/>
              <p:nvPr/>
            </p:nvSpPr>
            <p:spPr bwMode="auto">
              <a:xfrm>
                <a:off x="3203979" y="1139194"/>
                <a:ext cx="4441423" cy="300198"/>
              </a:xfrm>
              <a:prstGeom prst="rect">
                <a:avLst/>
              </a:prstGeom>
              <a:noFill/>
              <a:effectLst>
                <a:outerShdw blurRad="12700" dist="12700" dir="4380000" algn="tl" rotWithShape="0">
                  <a:prstClr val="black">
                    <a:alpha val="40000"/>
                  </a:prstClr>
                </a:outerShdw>
              </a:effectLst>
            </p:spPr>
            <p:txBody>
              <a:bodyPr wrap="square">
                <a:spAutoFit/>
              </a:bodyPr>
              <a:lstStyle/>
              <a:p>
                <a:pPr defTabSz="1218565">
                  <a:defRPr/>
                </a:pPr>
                <a:r>
                  <a:rPr lang="zh-CN" altLang="zh-CN" sz="28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新时代</a:t>
                </a:r>
                <a:r>
                  <a:rPr lang="zh-CN" altLang="zh-CN" sz="28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中国特色社会主义的</a:t>
                </a:r>
                <a:r>
                  <a:rPr lang="zh-CN" altLang="zh-CN" sz="2800" b="1" kern="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行动纲领</a:t>
                </a:r>
                <a:endParaRPr lang="zh-CN" altLang="en-US" sz="2800" b="1" kern="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75" name="组合 74"/>
          <p:cNvGrpSpPr/>
          <p:nvPr/>
        </p:nvGrpSpPr>
        <p:grpSpPr>
          <a:xfrm>
            <a:off x="3755006" y="5652370"/>
            <a:ext cx="6664193" cy="730410"/>
            <a:chOff x="3395668" y="1416195"/>
            <a:chExt cx="6664193" cy="558761"/>
          </a:xfrm>
        </p:grpSpPr>
        <p:grpSp>
          <p:nvGrpSpPr>
            <p:cNvPr id="76" name="组合 75"/>
            <p:cNvGrpSpPr/>
            <p:nvPr/>
          </p:nvGrpSpPr>
          <p:grpSpPr>
            <a:xfrm>
              <a:off x="3395668" y="1416195"/>
              <a:ext cx="667816" cy="558761"/>
              <a:chOff x="2647254" y="1086463"/>
              <a:chExt cx="500861" cy="419071"/>
            </a:xfrm>
          </p:grpSpPr>
          <p:grpSp>
            <p:nvGrpSpPr>
              <p:cNvPr id="80" name="组合 79"/>
              <p:cNvGrpSpPr/>
              <p:nvPr/>
            </p:nvGrpSpPr>
            <p:grpSpPr>
              <a:xfrm>
                <a:off x="2647254" y="1086463"/>
                <a:ext cx="500861" cy="419071"/>
                <a:chOff x="2813325" y="1131630"/>
                <a:chExt cx="451903" cy="349226"/>
              </a:xfrm>
            </p:grpSpPr>
            <p:sp>
              <p:nvSpPr>
                <p:cNvPr id="82" name="圆角矩形 81"/>
                <p:cNvSpPr/>
                <p:nvPr/>
              </p:nvSpPr>
              <p:spPr bwMode="auto">
                <a:xfrm>
                  <a:off x="2813325" y="1146241"/>
                  <a:ext cx="451903" cy="308819"/>
                </a:xfrm>
                <a:prstGeom prst="roundRect">
                  <a:avLst>
                    <a:gd name="adj" fmla="val 30079"/>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圆角矩形 9"/>
                <p:cNvSpPr/>
                <p:nvPr/>
              </p:nvSpPr>
              <p:spPr bwMode="auto">
                <a:xfrm>
                  <a:off x="2843856" y="1131630"/>
                  <a:ext cx="342030" cy="349226"/>
                </a:xfrm>
                <a:custGeom>
                  <a:avLst/>
                  <a:gdLst/>
                  <a:ahLst/>
                  <a:cxnLst/>
                  <a:rect l="l" t="t" r="r" b="b"/>
                  <a:pathLst>
                    <a:path w="342030" h="349226">
                      <a:moveTo>
                        <a:pt x="108293" y="0"/>
                      </a:moveTo>
                      <a:lnTo>
                        <a:pt x="323743" y="0"/>
                      </a:lnTo>
                      <a:lnTo>
                        <a:pt x="342030" y="3692"/>
                      </a:lnTo>
                      <a:lnTo>
                        <a:pt x="62738" y="349226"/>
                      </a:lnTo>
                      <a:cubicBezTo>
                        <a:pt x="25551" y="332604"/>
                        <a:pt x="0" y="295155"/>
                        <a:pt x="0" y="251737"/>
                      </a:cubicBezTo>
                      <a:lnTo>
                        <a:pt x="0" y="108293"/>
                      </a:lnTo>
                      <a:cubicBezTo>
                        <a:pt x="0" y="48484"/>
                        <a:pt x="48484" y="0"/>
                        <a:pt x="108293" y="0"/>
                      </a:cubicBezTo>
                      <a:close/>
                    </a:path>
                  </a:pathLst>
                </a:custGeom>
                <a:gradFill flip="none" rotWithShape="1">
                  <a:gsLst>
                    <a:gs pos="7000">
                      <a:sysClr val="window" lastClr="FFFFFF">
                        <a:alpha val="52000"/>
                      </a:sysClr>
                    </a:gs>
                    <a:gs pos="93000">
                      <a:sysClr val="window" lastClr="FFFFFF">
                        <a:alpha val="0"/>
                      </a:sysClr>
                    </a:gs>
                  </a:gsLst>
                  <a:lin ang="2700000" scaled="1"/>
                  <a:tileRect/>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8565" eaLnBrk="0" fontAlgn="base" hangingPunct="0">
                    <a:spcBef>
                      <a:spcPct val="0"/>
                    </a:spcBef>
                    <a:spcAft>
                      <a:spcPct val="0"/>
                    </a:spcAft>
                    <a:defRPr/>
                  </a:pPr>
                  <a:endParaRPr lang="zh-CN" altLang="en-US" sz="2400" kern="0">
                    <a:solidFill>
                      <a:sysClr val="windowText" lastClr="000000"/>
                    </a:solidFill>
                    <a:latin typeface="Calibri" panose="020F0502020204030204" pitchFamily="34" charset="0"/>
                    <a:ea typeface="宋体" panose="02010600030101010101" pitchFamily="2" charset="-122"/>
                  </a:endParaRPr>
                </a:p>
              </p:txBody>
            </p:sp>
          </p:grpSp>
          <p:sp>
            <p:nvSpPr>
              <p:cNvPr id="81" name="标题层"/>
              <p:cNvSpPr txBox="1"/>
              <p:nvPr/>
            </p:nvSpPr>
            <p:spPr bwMode="auto">
              <a:xfrm>
                <a:off x="2658265" y="1145900"/>
                <a:ext cx="478839" cy="300196"/>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800" kern="0" dirty="0" smtClean="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07</a:t>
                </a:r>
                <a:endParaRPr lang="zh-CN" altLang="en-US" sz="28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77" name="组合 76"/>
            <p:cNvGrpSpPr/>
            <p:nvPr/>
          </p:nvGrpSpPr>
          <p:grpSpPr>
            <a:xfrm>
              <a:off x="4137962" y="1476942"/>
              <a:ext cx="5921899" cy="409817"/>
              <a:chOff x="3203979" y="1132026"/>
              <a:chExt cx="4441423" cy="307364"/>
            </a:xfrm>
          </p:grpSpPr>
          <p:sp>
            <p:nvSpPr>
              <p:cNvPr id="78" name="椭圆 14"/>
              <p:cNvSpPr/>
              <p:nvPr/>
            </p:nvSpPr>
            <p:spPr bwMode="auto">
              <a:xfrm>
                <a:off x="3401991" y="1132026"/>
                <a:ext cx="3122612" cy="285750"/>
              </a:xfrm>
              <a:custGeom>
                <a:avLst/>
                <a:gdLst/>
                <a:ahLst/>
                <a:cxnLst/>
                <a:rect l="l" t="t" r="r" b="b"/>
                <a:pathLst>
                  <a:path w="3024336" h="288032">
                    <a:moveTo>
                      <a:pt x="57791" y="0"/>
                    </a:moveTo>
                    <a:lnTo>
                      <a:pt x="2966545" y="0"/>
                    </a:lnTo>
                    <a:cubicBezTo>
                      <a:pt x="2998462" y="0"/>
                      <a:pt x="3024336" y="25874"/>
                      <a:pt x="3024336" y="57791"/>
                    </a:cubicBezTo>
                    <a:lnTo>
                      <a:pt x="3024336" y="141731"/>
                    </a:lnTo>
                    <a:cubicBezTo>
                      <a:pt x="2725568" y="229254"/>
                      <a:pt x="2160294" y="288032"/>
                      <a:pt x="1512169" y="288032"/>
                    </a:cubicBezTo>
                    <a:cubicBezTo>
                      <a:pt x="864044" y="288032"/>
                      <a:pt x="298767" y="229254"/>
                      <a:pt x="0" y="141731"/>
                    </a:cubicBezTo>
                    <a:lnTo>
                      <a:pt x="0" y="57791"/>
                    </a:lnTo>
                    <a:cubicBezTo>
                      <a:pt x="0" y="25874"/>
                      <a:pt x="25874" y="0"/>
                      <a:pt x="57791" y="0"/>
                    </a:cubicBezTo>
                    <a:close/>
                  </a:path>
                </a:pathLst>
              </a:custGeom>
              <a:solidFill>
                <a:sysClr val="window" lastClr="FFFFFF">
                  <a:alpha val="14000"/>
                </a:sysClr>
              </a:solidFill>
              <a:ln w="10795" cap="flat" cmpd="sng" algn="ctr">
                <a:noFill/>
                <a:prstDash val="solid"/>
              </a:ln>
              <a:effectLst/>
            </p:spPr>
            <p:txBody>
              <a:bodyPr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79" name="标题层"/>
              <p:cNvSpPr txBox="1"/>
              <p:nvPr/>
            </p:nvSpPr>
            <p:spPr bwMode="auto">
              <a:xfrm>
                <a:off x="3203979" y="1139193"/>
                <a:ext cx="4441423" cy="300197"/>
              </a:xfrm>
              <a:prstGeom prst="rect">
                <a:avLst/>
              </a:prstGeom>
              <a:noFill/>
              <a:effectLst>
                <a:outerShdw blurRad="12700" dist="12700" dir="4380000" algn="tl" rotWithShape="0">
                  <a:prstClr val="black">
                    <a:alpha val="40000"/>
                  </a:prstClr>
                </a:outerShdw>
              </a:effectLst>
            </p:spPr>
            <p:txBody>
              <a:bodyPr wrap="square">
                <a:spAutoFit/>
              </a:bodyPr>
              <a:lstStyle/>
              <a:p>
                <a:pPr defTabSz="1218565">
                  <a:defRPr/>
                </a:pPr>
                <a:r>
                  <a:rPr lang="zh-CN" altLang="zh-CN" sz="28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新时代</a:t>
                </a:r>
                <a:r>
                  <a:rPr lang="zh-CN" altLang="zh-CN" sz="28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中国特色社会主义的</a:t>
                </a:r>
                <a:r>
                  <a:rPr lang="zh-CN" altLang="zh-CN" sz="2800" b="1" kern="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坚强领导</a:t>
                </a:r>
                <a:endParaRPr lang="zh-CN" altLang="en-US" sz="2800" b="1" kern="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cTn>
                              </p:par>
                            </p:childTnLst>
                          </p:cTn>
                        </p:par>
                        <p:par>
                          <p:cTn id="12" fill="hold">
                            <p:stCondLst>
                              <p:cond delay="150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30"/>
                                        </p:tgtEl>
                                        <p:attrNameLst>
                                          <p:attrName>style.visibility</p:attrName>
                                        </p:attrNameLst>
                                      </p:cBhvr>
                                      <p:to>
                                        <p:strVal val="visible"/>
                                      </p:to>
                                    </p:set>
                                    <p:anim by="(-#ppt_w*2)" calcmode="lin" valueType="num">
                                      <p:cBhvr rctx="PPT">
                                        <p:cTn id="15" dur="500" autoRev="1" fill="hold">
                                          <p:stCondLst>
                                            <p:cond delay="0"/>
                                          </p:stCondLst>
                                        </p:cTn>
                                        <p:tgtEl>
                                          <p:spTgt spid="30"/>
                                        </p:tgtEl>
                                        <p:attrNameLst>
                                          <p:attrName>ppt_w</p:attrName>
                                        </p:attrNameLst>
                                      </p:cBhvr>
                                    </p:anim>
                                    <p:anim by="(#ppt_w*0.50)" calcmode="lin" valueType="num">
                                      <p:cBhvr>
                                        <p:cTn id="16" dur="500" decel="50000" autoRev="1" fill="hold">
                                          <p:stCondLst>
                                            <p:cond delay="0"/>
                                          </p:stCondLst>
                                        </p:cTn>
                                        <p:tgtEl>
                                          <p:spTgt spid="30"/>
                                        </p:tgtEl>
                                        <p:attrNameLst>
                                          <p:attrName>ppt_x</p:attrName>
                                        </p:attrNameLst>
                                      </p:cBhvr>
                                    </p:anim>
                                    <p:anim from="(-#ppt_h/2)" to="(#ppt_y)" calcmode="lin" valueType="num">
                                      <p:cBhvr>
                                        <p:cTn id="17" dur="1000" fill="hold">
                                          <p:stCondLst>
                                            <p:cond delay="0"/>
                                          </p:stCondLst>
                                        </p:cTn>
                                        <p:tgtEl>
                                          <p:spTgt spid="30"/>
                                        </p:tgtEl>
                                        <p:attrNameLst>
                                          <p:attrName>ppt_y</p:attrName>
                                        </p:attrNameLst>
                                      </p:cBhvr>
                                    </p:anim>
                                    <p:animRot by="21600000">
                                      <p:cBhvr>
                                        <p:cTn id="18" dur="1000" fill="hold">
                                          <p:stCondLst>
                                            <p:cond delay="0"/>
                                          </p:stCondLst>
                                        </p:cTn>
                                        <p:tgtEl>
                                          <p:spTgt spid="30"/>
                                        </p:tgtEl>
                                        <p:attrNameLst>
                                          <p:attrName>r</p:attrName>
                                        </p:attrNameLst>
                                      </p:cBhvr>
                                    </p:animRot>
                                  </p:childTnLst>
                                </p:cTn>
                              </p:par>
                            </p:childTnLst>
                          </p:cTn>
                        </p:par>
                        <p:par>
                          <p:cTn id="19" fill="hold">
                            <p:stCondLst>
                              <p:cond delay="2700"/>
                            </p:stCondLst>
                            <p:childTnLst>
                              <p:par>
                                <p:cTn id="20" presetID="12" presetClass="entr" presetSubtype="4"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p:tgtEl>
                                          <p:spTgt spid="32"/>
                                        </p:tgtEl>
                                        <p:attrNameLst>
                                          <p:attrName>ppt_y</p:attrName>
                                        </p:attrNameLst>
                                      </p:cBhvr>
                                      <p:tavLst>
                                        <p:tav tm="0">
                                          <p:val>
                                            <p:strVal val="#ppt_y+#ppt_h*1.125000"/>
                                          </p:val>
                                        </p:tav>
                                        <p:tav tm="100000">
                                          <p:val>
                                            <p:strVal val="#ppt_y"/>
                                          </p:val>
                                        </p:tav>
                                      </p:tavLst>
                                    </p:anim>
                                    <p:animEffect transition="in" filter="wipe(up)">
                                      <p:cBhvr>
                                        <p:cTn id="23" dur="500"/>
                                        <p:tgtEl>
                                          <p:spTgt spid="32"/>
                                        </p:tgtEl>
                                      </p:cBhvr>
                                    </p:animEffect>
                                  </p:childTnLst>
                                </p:cTn>
                              </p:par>
                            </p:childTnLst>
                          </p:cTn>
                        </p:par>
                        <p:par>
                          <p:cTn id="24" fill="hold">
                            <p:stCondLst>
                              <p:cond delay="3200"/>
                            </p:stCondLst>
                            <p:childTnLst>
                              <p:par>
                                <p:cTn id="25" presetID="1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p:tgtEl>
                                          <p:spTgt spid="16"/>
                                        </p:tgtEl>
                                        <p:attrNameLst>
                                          <p:attrName>ppt_y</p:attrName>
                                        </p:attrNameLst>
                                      </p:cBhvr>
                                      <p:tavLst>
                                        <p:tav tm="0">
                                          <p:val>
                                            <p:strVal val="#ppt_y+#ppt_h*1.125000"/>
                                          </p:val>
                                        </p:tav>
                                        <p:tav tm="100000">
                                          <p:val>
                                            <p:strVal val="#ppt_y"/>
                                          </p:val>
                                        </p:tav>
                                      </p:tavLst>
                                    </p:anim>
                                    <p:animEffect transition="in" filter="wipe(up)">
                                      <p:cBhvr>
                                        <p:cTn id="28" dur="500"/>
                                        <p:tgtEl>
                                          <p:spTgt spid="16"/>
                                        </p:tgtEl>
                                      </p:cBhvr>
                                    </p:animEffect>
                                  </p:childTnLst>
                                </p:cTn>
                              </p:par>
                            </p:childTnLst>
                          </p:cTn>
                        </p:par>
                        <p:par>
                          <p:cTn id="29" fill="hold">
                            <p:stCondLst>
                              <p:cond delay="3700"/>
                            </p:stCondLst>
                            <p:childTnLst>
                              <p:par>
                                <p:cTn id="30" presetID="12" presetClass="entr" presetSubtype="4"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p:tgtEl>
                                          <p:spTgt spid="26"/>
                                        </p:tgtEl>
                                        <p:attrNameLst>
                                          <p:attrName>ppt_y</p:attrName>
                                        </p:attrNameLst>
                                      </p:cBhvr>
                                      <p:tavLst>
                                        <p:tav tm="0">
                                          <p:val>
                                            <p:strVal val="#ppt_y+#ppt_h*1.125000"/>
                                          </p:val>
                                        </p:tav>
                                        <p:tav tm="100000">
                                          <p:val>
                                            <p:strVal val="#ppt_y"/>
                                          </p:val>
                                        </p:tav>
                                      </p:tavLst>
                                    </p:anim>
                                    <p:animEffect transition="in" filter="wipe(up)">
                                      <p:cBhvr>
                                        <p:cTn id="33" dur="500"/>
                                        <p:tgtEl>
                                          <p:spTgt spid="26"/>
                                        </p:tgtEl>
                                      </p:cBhvr>
                                    </p:animEffect>
                                  </p:childTnLst>
                                </p:cTn>
                              </p:par>
                            </p:childTnLst>
                          </p:cTn>
                        </p:par>
                        <p:par>
                          <p:cTn id="34" fill="hold">
                            <p:stCondLst>
                              <p:cond delay="4200"/>
                            </p:stCondLst>
                            <p:childTnLst>
                              <p:par>
                                <p:cTn id="35" presetID="12" presetClass="entr" presetSubtype="4"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p:tgtEl>
                                          <p:spTgt spid="47"/>
                                        </p:tgtEl>
                                        <p:attrNameLst>
                                          <p:attrName>ppt_y</p:attrName>
                                        </p:attrNameLst>
                                      </p:cBhvr>
                                      <p:tavLst>
                                        <p:tav tm="0">
                                          <p:val>
                                            <p:strVal val="#ppt_y+#ppt_h*1.125000"/>
                                          </p:val>
                                        </p:tav>
                                        <p:tav tm="100000">
                                          <p:val>
                                            <p:strVal val="#ppt_y"/>
                                          </p:val>
                                        </p:tav>
                                      </p:tavLst>
                                    </p:anim>
                                    <p:animEffect transition="in" filter="wipe(up)">
                                      <p:cBhvr>
                                        <p:cTn id="38" dur="500"/>
                                        <p:tgtEl>
                                          <p:spTgt spid="47"/>
                                        </p:tgtEl>
                                      </p:cBhvr>
                                    </p:animEffect>
                                  </p:childTnLst>
                                </p:cTn>
                              </p:par>
                            </p:childTnLst>
                          </p:cTn>
                        </p:par>
                        <p:par>
                          <p:cTn id="39" fill="hold">
                            <p:stCondLst>
                              <p:cond delay="4700"/>
                            </p:stCondLst>
                            <p:childTnLst>
                              <p:par>
                                <p:cTn id="40" presetID="12" presetClass="entr" presetSubtype="4" fill="hold" nodeType="afterEffect">
                                  <p:stCondLst>
                                    <p:cond delay="0"/>
                                  </p:stCondLst>
                                  <p:childTnLst>
                                    <p:set>
                                      <p:cBhvr>
                                        <p:cTn id="41" dur="1" fill="hold">
                                          <p:stCondLst>
                                            <p:cond delay="0"/>
                                          </p:stCondLst>
                                        </p:cTn>
                                        <p:tgtEl>
                                          <p:spTgt spid="56"/>
                                        </p:tgtEl>
                                        <p:attrNameLst>
                                          <p:attrName>style.visibility</p:attrName>
                                        </p:attrNameLst>
                                      </p:cBhvr>
                                      <p:to>
                                        <p:strVal val="visible"/>
                                      </p:to>
                                    </p:set>
                                    <p:anim calcmode="lin" valueType="num">
                                      <p:cBhvr additive="base">
                                        <p:cTn id="42" dur="500"/>
                                        <p:tgtEl>
                                          <p:spTgt spid="56"/>
                                        </p:tgtEl>
                                        <p:attrNameLst>
                                          <p:attrName>ppt_y</p:attrName>
                                        </p:attrNameLst>
                                      </p:cBhvr>
                                      <p:tavLst>
                                        <p:tav tm="0">
                                          <p:val>
                                            <p:strVal val="#ppt_y+#ppt_h*1.125000"/>
                                          </p:val>
                                        </p:tav>
                                        <p:tav tm="100000">
                                          <p:val>
                                            <p:strVal val="#ppt_y"/>
                                          </p:val>
                                        </p:tav>
                                      </p:tavLst>
                                    </p:anim>
                                    <p:animEffect transition="in" filter="wipe(up)">
                                      <p:cBhvr>
                                        <p:cTn id="43" dur="500"/>
                                        <p:tgtEl>
                                          <p:spTgt spid="56"/>
                                        </p:tgtEl>
                                      </p:cBhvr>
                                    </p:animEffect>
                                  </p:childTnLst>
                                </p:cTn>
                              </p:par>
                            </p:childTnLst>
                          </p:cTn>
                        </p:par>
                        <p:par>
                          <p:cTn id="44" fill="hold">
                            <p:stCondLst>
                              <p:cond delay="5200"/>
                            </p:stCondLst>
                            <p:childTnLst>
                              <p:par>
                                <p:cTn id="45" presetID="12" presetClass="entr" presetSubtype="4" fill="hold" nodeType="after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additive="base">
                                        <p:cTn id="47" dur="500"/>
                                        <p:tgtEl>
                                          <p:spTgt spid="65"/>
                                        </p:tgtEl>
                                        <p:attrNameLst>
                                          <p:attrName>ppt_y</p:attrName>
                                        </p:attrNameLst>
                                      </p:cBhvr>
                                      <p:tavLst>
                                        <p:tav tm="0">
                                          <p:val>
                                            <p:strVal val="#ppt_y+#ppt_h*1.125000"/>
                                          </p:val>
                                        </p:tav>
                                        <p:tav tm="100000">
                                          <p:val>
                                            <p:strVal val="#ppt_y"/>
                                          </p:val>
                                        </p:tav>
                                      </p:tavLst>
                                    </p:anim>
                                    <p:animEffect transition="in" filter="wipe(up)">
                                      <p:cBhvr>
                                        <p:cTn id="48" dur="500"/>
                                        <p:tgtEl>
                                          <p:spTgt spid="65"/>
                                        </p:tgtEl>
                                      </p:cBhvr>
                                    </p:animEffect>
                                  </p:childTnLst>
                                </p:cTn>
                              </p:par>
                            </p:childTnLst>
                          </p:cTn>
                        </p:par>
                        <p:par>
                          <p:cTn id="49" fill="hold">
                            <p:stCondLst>
                              <p:cond delay="5700"/>
                            </p:stCondLst>
                            <p:childTnLst>
                              <p:par>
                                <p:cTn id="50" presetID="12" presetClass="entr" presetSubtype="4" fill="hold" nodeType="afterEffect">
                                  <p:stCondLst>
                                    <p:cond delay="0"/>
                                  </p:stCondLst>
                                  <p:childTnLst>
                                    <p:set>
                                      <p:cBhvr>
                                        <p:cTn id="51" dur="1" fill="hold">
                                          <p:stCondLst>
                                            <p:cond delay="0"/>
                                          </p:stCondLst>
                                        </p:cTn>
                                        <p:tgtEl>
                                          <p:spTgt spid="75"/>
                                        </p:tgtEl>
                                        <p:attrNameLst>
                                          <p:attrName>style.visibility</p:attrName>
                                        </p:attrNameLst>
                                      </p:cBhvr>
                                      <p:to>
                                        <p:strVal val="visible"/>
                                      </p:to>
                                    </p:set>
                                    <p:anim calcmode="lin" valueType="num">
                                      <p:cBhvr additive="base">
                                        <p:cTn id="52" dur="500"/>
                                        <p:tgtEl>
                                          <p:spTgt spid="75"/>
                                        </p:tgtEl>
                                        <p:attrNameLst>
                                          <p:attrName>ppt_y</p:attrName>
                                        </p:attrNameLst>
                                      </p:cBhvr>
                                      <p:tavLst>
                                        <p:tav tm="0">
                                          <p:val>
                                            <p:strVal val="#ppt_y+#ppt_h*1.125000"/>
                                          </p:val>
                                        </p:tav>
                                        <p:tav tm="100000">
                                          <p:val>
                                            <p:strVal val="#ppt_y"/>
                                          </p:val>
                                        </p:tav>
                                      </p:tavLst>
                                    </p:anim>
                                    <p:animEffect transition="in" filter="wipe(up)">
                                      <p:cBhvr>
                                        <p:cTn id="5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6" name="Freeform 7"/>
          <p:cNvSpPr/>
          <p:nvPr/>
        </p:nvSpPr>
        <p:spPr bwMode="auto">
          <a:xfrm>
            <a:off x="3599282" y="2892873"/>
            <a:ext cx="1367930" cy="1579933"/>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D8060A"/>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30" tIns="45716" rIns="91430" bIns="45716" numCol="1" anchor="t" anchorCtr="0" compatLnSpc="1"/>
          <a:lstStyle/>
          <a:p>
            <a:pPr>
              <a:lnSpc>
                <a:spcPct val="120000"/>
              </a:lnSpc>
            </a:pPr>
            <a:endParaRPr lang="zh-CN" altLang="en-US" sz="900">
              <a:solidFill>
                <a:prstClr val="white"/>
              </a:solidFill>
              <a:latin typeface="Arial" panose="020B0604020202020204" pitchFamily="34" charset="0"/>
              <a:ea typeface="微软雅黑" panose="020B0503020204020204" pitchFamily="34" charset="-122"/>
              <a:cs typeface="+mn-ea"/>
            </a:endParaRPr>
          </a:p>
        </p:txBody>
      </p:sp>
      <p:sp>
        <p:nvSpPr>
          <p:cNvPr id="7" name="Freeform 8"/>
          <p:cNvSpPr/>
          <p:nvPr/>
        </p:nvSpPr>
        <p:spPr bwMode="auto">
          <a:xfrm>
            <a:off x="4308519" y="1658939"/>
            <a:ext cx="1367930" cy="1581514"/>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D8060A"/>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30" tIns="45716" rIns="91430" bIns="45716" numCol="1" anchor="t" anchorCtr="0" compatLnSpc="1"/>
          <a:lstStyle/>
          <a:p>
            <a:pPr>
              <a:lnSpc>
                <a:spcPct val="120000"/>
              </a:lnSpc>
            </a:pPr>
            <a:endParaRPr lang="zh-CN" altLang="en-US" sz="900">
              <a:solidFill>
                <a:prstClr val="white"/>
              </a:solidFill>
              <a:latin typeface="Arial" panose="020B0604020202020204" pitchFamily="34" charset="0"/>
              <a:ea typeface="微软雅黑" panose="020B0503020204020204" pitchFamily="34" charset="-122"/>
              <a:cs typeface="+mn-ea"/>
            </a:endParaRPr>
          </a:p>
        </p:txBody>
      </p:sp>
      <p:sp>
        <p:nvSpPr>
          <p:cNvPr id="9" name="Freeform 10"/>
          <p:cNvSpPr/>
          <p:nvPr/>
        </p:nvSpPr>
        <p:spPr bwMode="auto">
          <a:xfrm>
            <a:off x="4308519" y="4118895"/>
            <a:ext cx="1367930" cy="1581514"/>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rgbClr val="D8060A"/>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30" tIns="45716" rIns="91430" bIns="45716" numCol="1" anchor="t" anchorCtr="0" compatLnSpc="1"/>
          <a:lstStyle/>
          <a:p>
            <a:pPr>
              <a:lnSpc>
                <a:spcPct val="120000"/>
              </a:lnSpc>
            </a:pPr>
            <a:endParaRPr lang="zh-CN" altLang="en-US" sz="900">
              <a:solidFill>
                <a:prstClr val="white"/>
              </a:solidFill>
              <a:latin typeface="Arial" panose="020B0604020202020204" pitchFamily="34" charset="0"/>
              <a:ea typeface="微软雅黑" panose="020B0503020204020204" pitchFamily="34" charset="-122"/>
              <a:cs typeface="+mn-ea"/>
            </a:endParaRPr>
          </a:p>
        </p:txBody>
      </p:sp>
      <p:sp>
        <p:nvSpPr>
          <p:cNvPr id="5" name="Freeform 6"/>
          <p:cNvSpPr/>
          <p:nvPr/>
        </p:nvSpPr>
        <p:spPr bwMode="auto">
          <a:xfrm>
            <a:off x="5731735" y="4092828"/>
            <a:ext cx="1369509" cy="1579933"/>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D8060A"/>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30" tIns="45716" rIns="91430" bIns="45716" numCol="1" anchor="t" anchorCtr="0" compatLnSpc="1"/>
          <a:lstStyle/>
          <a:p>
            <a:pPr>
              <a:lnSpc>
                <a:spcPct val="120000"/>
              </a:lnSpc>
            </a:pPr>
            <a:endParaRPr lang="zh-CN" altLang="en-US" sz="900">
              <a:solidFill>
                <a:prstClr val="white"/>
              </a:solidFill>
              <a:latin typeface="Arial" panose="020B0604020202020204" pitchFamily="34" charset="0"/>
              <a:ea typeface="微软雅黑" panose="020B0503020204020204" pitchFamily="34" charset="-122"/>
              <a:cs typeface="+mn-ea"/>
            </a:endParaRPr>
          </a:p>
        </p:txBody>
      </p:sp>
      <p:grpSp>
        <p:nvGrpSpPr>
          <p:cNvPr id="30" name="组合 29"/>
          <p:cNvGrpSpPr/>
          <p:nvPr/>
        </p:nvGrpSpPr>
        <p:grpSpPr>
          <a:xfrm>
            <a:off x="6446708" y="2892873"/>
            <a:ext cx="1367930" cy="1581514"/>
            <a:chOff x="5935676" y="2027965"/>
            <a:chExt cx="1367930" cy="1581514"/>
          </a:xfrm>
        </p:grpSpPr>
        <p:sp>
          <p:nvSpPr>
            <p:cNvPr id="8" name="Freeform 9"/>
            <p:cNvSpPr/>
            <p:nvPr/>
          </p:nvSpPr>
          <p:spPr bwMode="auto">
            <a:xfrm>
              <a:off x="5935676" y="2027965"/>
              <a:ext cx="1367930" cy="1581514"/>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D8060A"/>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30" tIns="45716" rIns="91430" bIns="45716" numCol="1" anchor="t" anchorCtr="0" compatLnSpc="1"/>
            <a:lstStyle/>
            <a:p>
              <a:pPr>
                <a:lnSpc>
                  <a:spcPct val="120000"/>
                </a:lnSpc>
              </a:pPr>
              <a:endParaRPr lang="zh-CN" altLang="en-US" sz="900">
                <a:solidFill>
                  <a:prstClr val="white"/>
                </a:solidFill>
                <a:latin typeface="Arial" panose="020B0604020202020204" pitchFamily="34" charset="0"/>
                <a:ea typeface="微软雅黑" panose="020B0503020204020204" pitchFamily="34" charset="-122"/>
                <a:cs typeface="+mn-ea"/>
              </a:endParaRPr>
            </a:p>
          </p:txBody>
        </p:sp>
        <p:sp>
          <p:nvSpPr>
            <p:cNvPr id="14" name="Freeform 15"/>
            <p:cNvSpPr>
              <a:spLocks noEditPoints="1"/>
            </p:cNvSpPr>
            <p:nvPr/>
          </p:nvSpPr>
          <p:spPr bwMode="auto">
            <a:xfrm>
              <a:off x="6273707" y="2522485"/>
              <a:ext cx="695021" cy="595635"/>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chemeClr val="bg1"/>
            </a:solidFill>
            <a:ln>
              <a:noFill/>
            </a:ln>
          </p:spPr>
          <p:txBody>
            <a:bodyPr vert="horz" wrap="square" lIns="90980" tIns="45489" rIns="90980" bIns="45489" numCol="1" anchor="t" anchorCtr="0" compatLnSpc="1"/>
            <a:lstStyle/>
            <a:p>
              <a:endParaRPr lang="zh-CN" altLang="en-US" sz="1595">
                <a:solidFill>
                  <a:prstClr val="black">
                    <a:lumMod val="50000"/>
                    <a:lumOff val="50000"/>
                  </a:prstClr>
                </a:solidFill>
              </a:endParaRPr>
            </a:p>
          </p:txBody>
        </p:sp>
      </p:grpSp>
      <p:grpSp>
        <p:nvGrpSpPr>
          <p:cNvPr id="29" name="组合 28"/>
          <p:cNvGrpSpPr/>
          <p:nvPr/>
        </p:nvGrpSpPr>
        <p:grpSpPr>
          <a:xfrm>
            <a:off x="5733314" y="1657621"/>
            <a:ext cx="1367930" cy="1581514"/>
            <a:chOff x="5935676" y="4487921"/>
            <a:chExt cx="1367930" cy="1581514"/>
          </a:xfrm>
        </p:grpSpPr>
        <p:sp>
          <p:nvSpPr>
            <p:cNvPr id="10" name="Freeform 11"/>
            <p:cNvSpPr/>
            <p:nvPr/>
          </p:nvSpPr>
          <p:spPr bwMode="auto">
            <a:xfrm>
              <a:off x="5935676" y="4487921"/>
              <a:ext cx="1367930" cy="1581514"/>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rgbClr val="D8060A"/>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30" tIns="45716" rIns="91430" bIns="45716" numCol="1" anchor="t" anchorCtr="0" compatLnSpc="1"/>
            <a:lstStyle/>
            <a:p>
              <a:pPr>
                <a:lnSpc>
                  <a:spcPct val="120000"/>
                </a:lnSpc>
              </a:pPr>
              <a:endParaRPr lang="zh-CN" altLang="en-US" sz="900">
                <a:solidFill>
                  <a:prstClr val="white"/>
                </a:solidFill>
                <a:latin typeface="Arial" panose="020B0604020202020204" pitchFamily="34" charset="0"/>
                <a:ea typeface="微软雅黑" panose="020B0503020204020204" pitchFamily="34" charset="-122"/>
                <a:cs typeface="+mn-ea"/>
              </a:endParaRPr>
            </a:p>
          </p:txBody>
        </p:sp>
        <p:sp>
          <p:nvSpPr>
            <p:cNvPr id="15" name="Freeform 16"/>
            <p:cNvSpPr>
              <a:spLocks noEditPoints="1"/>
            </p:cNvSpPr>
            <p:nvPr/>
          </p:nvSpPr>
          <p:spPr bwMode="auto">
            <a:xfrm>
              <a:off x="6225787" y="4980071"/>
              <a:ext cx="748727" cy="597214"/>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chemeClr val="bg1"/>
            </a:solidFill>
            <a:ln>
              <a:noFill/>
            </a:ln>
          </p:spPr>
          <p:txBody>
            <a:bodyPr vert="horz" wrap="square" lIns="90980" tIns="45489" rIns="90980" bIns="45489" numCol="1" anchor="t" anchorCtr="0" compatLnSpc="1"/>
            <a:lstStyle/>
            <a:p>
              <a:endParaRPr lang="zh-CN" altLang="en-US" sz="1595">
                <a:solidFill>
                  <a:prstClr val="black">
                    <a:lumMod val="50000"/>
                    <a:lumOff val="50000"/>
                  </a:prstClr>
                </a:solidFill>
              </a:endParaRPr>
            </a:p>
          </p:txBody>
        </p:sp>
      </p:grpSp>
      <p:sp>
        <p:nvSpPr>
          <p:cNvPr id="16" name="Freeform 17"/>
          <p:cNvSpPr>
            <a:spLocks noEditPoints="1"/>
          </p:cNvSpPr>
          <p:nvPr/>
        </p:nvSpPr>
        <p:spPr bwMode="auto">
          <a:xfrm>
            <a:off x="3907770" y="3321934"/>
            <a:ext cx="750014" cy="737998"/>
          </a:xfrm>
          <a:custGeom>
            <a:avLst/>
            <a:gdLst>
              <a:gd name="T0" fmla="*/ 504 w 1008"/>
              <a:gd name="T1" fmla="*/ 1009 h 1009"/>
              <a:gd name="T2" fmla="*/ 0 w 1008"/>
              <a:gd name="T3" fmla="*/ 504 h 1009"/>
              <a:gd name="T4" fmla="*/ 504 w 1008"/>
              <a:gd name="T5" fmla="*/ 0 h 1009"/>
              <a:gd name="T6" fmla="*/ 1008 w 1008"/>
              <a:gd name="T7" fmla="*/ 504 h 1009"/>
              <a:gd name="T8" fmla="*/ 504 w 1008"/>
              <a:gd name="T9" fmla="*/ 1009 h 1009"/>
              <a:gd name="T10" fmla="*/ 725 w 1008"/>
              <a:gd name="T11" fmla="*/ 769 h 1009"/>
              <a:gd name="T12" fmla="*/ 725 w 1008"/>
              <a:gd name="T13" fmla="*/ 769 h 1009"/>
              <a:gd name="T14" fmla="*/ 538 w 1008"/>
              <a:gd name="T15" fmla="*/ 586 h 1009"/>
              <a:gd name="T16" fmla="*/ 504 w 1008"/>
              <a:gd name="T17" fmla="*/ 592 h 1009"/>
              <a:gd name="T18" fmla="*/ 416 w 1008"/>
              <a:gd name="T19" fmla="*/ 504 h 1009"/>
              <a:gd name="T20" fmla="*/ 456 w 1008"/>
              <a:gd name="T21" fmla="*/ 431 h 1009"/>
              <a:gd name="T22" fmla="*/ 456 w 1008"/>
              <a:gd name="T23" fmla="*/ 179 h 1009"/>
              <a:gd name="T24" fmla="*/ 553 w 1008"/>
              <a:gd name="T25" fmla="*/ 179 h 1009"/>
              <a:gd name="T26" fmla="*/ 553 w 1008"/>
              <a:gd name="T27" fmla="*/ 431 h 1009"/>
              <a:gd name="T28" fmla="*/ 592 w 1008"/>
              <a:gd name="T29" fmla="*/ 504 h 1009"/>
              <a:gd name="T30" fmla="*/ 586 w 1008"/>
              <a:gd name="T31" fmla="*/ 536 h 1009"/>
              <a:gd name="T32" fmla="*/ 774 w 1008"/>
              <a:gd name="T33" fmla="*/ 719 h 1009"/>
              <a:gd name="T34" fmla="*/ 725 w 1008"/>
              <a:gd name="T35" fmla="*/ 769 h 1009"/>
              <a:gd name="T36" fmla="*/ 168 w 1008"/>
              <a:gd name="T37" fmla="*/ 471 h 1009"/>
              <a:gd name="T38" fmla="*/ 168 w 1008"/>
              <a:gd name="T39" fmla="*/ 471 h 1009"/>
              <a:gd name="T40" fmla="*/ 234 w 1008"/>
              <a:gd name="T41" fmla="*/ 471 h 1009"/>
              <a:gd name="T42" fmla="*/ 234 w 1008"/>
              <a:gd name="T43" fmla="*/ 538 h 1009"/>
              <a:gd name="T44" fmla="*/ 168 w 1008"/>
              <a:gd name="T45" fmla="*/ 538 h 1009"/>
              <a:gd name="T46" fmla="*/ 168 w 1008"/>
              <a:gd name="T47" fmla="*/ 471 h 1009"/>
              <a:gd name="T48" fmla="*/ 774 w 1008"/>
              <a:gd name="T49" fmla="*/ 471 h 1009"/>
              <a:gd name="T50" fmla="*/ 774 w 1008"/>
              <a:gd name="T51" fmla="*/ 471 h 1009"/>
              <a:gd name="T52" fmla="*/ 840 w 1008"/>
              <a:gd name="T53" fmla="*/ 471 h 1009"/>
              <a:gd name="T54" fmla="*/ 840 w 1008"/>
              <a:gd name="T55" fmla="*/ 538 h 1009"/>
              <a:gd name="T56" fmla="*/ 774 w 1008"/>
              <a:gd name="T57" fmla="*/ 538 h 1009"/>
              <a:gd name="T58" fmla="*/ 774 w 1008"/>
              <a:gd name="T59" fmla="*/ 471 h 1009"/>
              <a:gd name="T60" fmla="*/ 470 w 1008"/>
              <a:gd name="T61" fmla="*/ 840 h 1009"/>
              <a:gd name="T62" fmla="*/ 470 w 1008"/>
              <a:gd name="T63" fmla="*/ 840 h 1009"/>
              <a:gd name="T64" fmla="*/ 470 w 1008"/>
              <a:gd name="T65" fmla="*/ 775 h 1009"/>
              <a:gd name="T66" fmla="*/ 538 w 1008"/>
              <a:gd name="T67" fmla="*/ 775 h 1009"/>
              <a:gd name="T68" fmla="*/ 538 w 1008"/>
              <a:gd name="T69" fmla="*/ 840 h 1009"/>
              <a:gd name="T70" fmla="*/ 470 w 1008"/>
              <a:gd name="T71" fmla="*/ 840 h 1009"/>
              <a:gd name="T72" fmla="*/ 504 w 1008"/>
              <a:gd name="T73" fmla="*/ 912 h 1009"/>
              <a:gd name="T74" fmla="*/ 504 w 1008"/>
              <a:gd name="T75" fmla="*/ 912 h 1009"/>
              <a:gd name="T76" fmla="*/ 912 w 1008"/>
              <a:gd name="T77" fmla="*/ 504 h 1009"/>
              <a:gd name="T78" fmla="*/ 504 w 1008"/>
              <a:gd name="T79" fmla="*/ 97 h 1009"/>
              <a:gd name="T80" fmla="*/ 96 w 1008"/>
              <a:gd name="T81" fmla="*/ 504 h 1009"/>
              <a:gd name="T82" fmla="*/ 504 w 1008"/>
              <a:gd name="T83" fmla="*/ 912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8"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chemeClr val="bg1"/>
          </a:solidFill>
          <a:ln>
            <a:noFill/>
          </a:ln>
        </p:spPr>
        <p:txBody>
          <a:bodyPr vert="horz" wrap="square" lIns="90980" tIns="45489" rIns="90980" bIns="45489" numCol="1" anchor="t" anchorCtr="0" compatLnSpc="1"/>
          <a:lstStyle/>
          <a:p>
            <a:endParaRPr lang="zh-CN" altLang="en-US" sz="1595">
              <a:solidFill>
                <a:prstClr val="black">
                  <a:lumMod val="50000"/>
                  <a:lumOff val="50000"/>
                </a:prstClr>
              </a:solidFill>
            </a:endParaRPr>
          </a:p>
        </p:txBody>
      </p:sp>
      <p:sp>
        <p:nvSpPr>
          <p:cNvPr id="18" name="TextBox 14"/>
          <p:cNvSpPr txBox="1"/>
          <p:nvPr/>
        </p:nvSpPr>
        <p:spPr>
          <a:xfrm>
            <a:off x="1114567" y="1969066"/>
            <a:ext cx="3165519" cy="782320"/>
          </a:xfrm>
          <a:prstGeom prst="rect">
            <a:avLst/>
          </a:prstGeom>
          <a:noFill/>
        </p:spPr>
        <p:txBody>
          <a:bodyPr wrap="square" lIns="90980" tIns="45489" rIns="90980" bIns="45489" rtlCol="0">
            <a:spAutoFit/>
          </a:bodyPr>
          <a:lstStyle>
            <a:defPPr>
              <a:defRPr lang="zh-CN"/>
            </a:defPPr>
            <a:lvl1pPr fontAlgn="base">
              <a:lnSpc>
                <a:spcPct val="125000"/>
              </a:lnSpc>
              <a:spcBef>
                <a:spcPct val="0"/>
              </a:spcBef>
              <a:spcAft>
                <a:spcPct val="0"/>
              </a:spcAft>
              <a:buNone/>
              <a:defRPr>
                <a:solidFill>
                  <a:prstClr val="black">
                    <a:lumMod val="85000"/>
                    <a:lumOff val="15000"/>
                  </a:prstClr>
                </a:solidFill>
                <a:latin typeface="微软雅黑" panose="020B0503020204020204" pitchFamily="34" charset="-122"/>
                <a:ea typeface="微软雅黑" panose="020B0503020204020204" pitchFamily="34" charset="-122"/>
              </a:defRPr>
            </a:lvl1pPr>
          </a:lstStyle>
          <a:p>
            <a:pPr algn="r"/>
            <a:r>
              <a:rPr lang="zh-CN" altLang="en-US" b="1" dirty="0">
                <a:solidFill>
                  <a:srgbClr val="0033CC"/>
                </a:solidFill>
                <a:uFillTx/>
                <a:sym typeface="Arial" panose="020B0604020202020204" pitchFamily="34" charset="0"/>
              </a:rPr>
              <a:t>生态环境根本好转，美丽中国目标基本实现</a:t>
            </a:r>
          </a:p>
        </p:txBody>
      </p:sp>
      <p:sp>
        <p:nvSpPr>
          <p:cNvPr id="20" name="TextBox 16"/>
          <p:cNvSpPr txBox="1"/>
          <p:nvPr/>
        </p:nvSpPr>
        <p:spPr>
          <a:xfrm>
            <a:off x="7130673" y="1939362"/>
            <a:ext cx="4157591" cy="782320"/>
          </a:xfrm>
          <a:prstGeom prst="rect">
            <a:avLst/>
          </a:prstGeom>
          <a:noFill/>
        </p:spPr>
        <p:txBody>
          <a:bodyPr wrap="square" lIns="90980" tIns="45489" rIns="90980" bIns="45489" rtlCol="0">
            <a:spAutoFit/>
          </a:bodyPr>
          <a:lstStyle>
            <a:defPPr>
              <a:defRPr lang="zh-CN"/>
            </a:defPPr>
            <a:lvl1pPr fontAlgn="base">
              <a:lnSpc>
                <a:spcPct val="125000"/>
              </a:lnSpc>
              <a:spcBef>
                <a:spcPct val="0"/>
              </a:spcBef>
              <a:spcAft>
                <a:spcPct val="0"/>
              </a:spcAft>
              <a:buNone/>
              <a:defRPr sz="1600">
                <a:solidFill>
                  <a:schemeClr val="tx1">
                    <a:lumMod val="85000"/>
                    <a:lumOff val="15000"/>
                  </a:schemeClr>
                </a:solidFill>
                <a:latin typeface="微软雅黑" panose="020B0503020204020204" pitchFamily="34" charset="-122"/>
                <a:ea typeface="微软雅黑" panose="020B0503020204020204" pitchFamily="34" charset="-122"/>
              </a:defRPr>
            </a:lvl1pPr>
          </a:lstStyle>
          <a:p>
            <a:r>
              <a:rPr lang="zh-CN" altLang="en-US" sz="1800" b="1" dirty="0" smtClean="0">
                <a:solidFill>
                  <a:srgbClr val="0033CC"/>
                </a:solidFill>
                <a:uFillTx/>
                <a:sym typeface="Arial" panose="020B0604020202020204" pitchFamily="34" charset="0"/>
              </a:rPr>
              <a:t>我国经济</a:t>
            </a:r>
            <a:r>
              <a:rPr lang="zh-CN" altLang="en-US" sz="1800" b="1" dirty="0">
                <a:solidFill>
                  <a:srgbClr val="0033CC"/>
                </a:solidFill>
                <a:uFillTx/>
                <a:sym typeface="Arial" panose="020B0604020202020204" pitchFamily="34" charset="0"/>
              </a:rPr>
              <a:t>实力、科技实力将大幅跃升，跻身创新型国家</a:t>
            </a:r>
            <a:r>
              <a:rPr lang="zh-CN" altLang="en-US" sz="1800" b="1" dirty="0" smtClean="0">
                <a:solidFill>
                  <a:srgbClr val="0033CC"/>
                </a:solidFill>
                <a:uFillTx/>
                <a:sym typeface="Arial" panose="020B0604020202020204" pitchFamily="34" charset="0"/>
              </a:rPr>
              <a:t>前列</a:t>
            </a:r>
          </a:p>
        </p:txBody>
      </p:sp>
      <p:sp>
        <p:nvSpPr>
          <p:cNvPr id="22" name="TextBox 18"/>
          <p:cNvSpPr txBox="1"/>
          <p:nvPr/>
        </p:nvSpPr>
        <p:spPr>
          <a:xfrm>
            <a:off x="7844182" y="3021352"/>
            <a:ext cx="3798242" cy="1320800"/>
          </a:xfrm>
          <a:prstGeom prst="rect">
            <a:avLst/>
          </a:prstGeom>
          <a:noFill/>
        </p:spPr>
        <p:txBody>
          <a:bodyPr wrap="square" lIns="90980" tIns="45489" rIns="90980" bIns="45489" rtlCol="0">
            <a:spAutoFit/>
          </a:bodyPr>
          <a:lstStyle>
            <a:defPPr>
              <a:defRPr lang="zh-CN"/>
            </a:defPPr>
            <a:lvl1pPr fontAlgn="base">
              <a:lnSpc>
                <a:spcPct val="125000"/>
              </a:lnSpc>
              <a:spcBef>
                <a:spcPct val="0"/>
              </a:spcBef>
              <a:spcAft>
                <a:spcPct val="0"/>
              </a:spcAft>
              <a:buNone/>
              <a:defRPr sz="16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just"/>
            <a:r>
              <a:rPr lang="zh-CN" altLang="zh-CN" b="1" dirty="0">
                <a:solidFill>
                  <a:srgbClr val="0033CC"/>
                </a:solidFill>
                <a:uFillTx/>
              </a:rPr>
              <a:t>人民平等参与、平等发展权利得到充分保障，法治国家、法治政府、法治社会基本建成，各方面制度更加完善，国家治理体系和治理能力现代化基本实现</a:t>
            </a:r>
          </a:p>
        </p:txBody>
      </p:sp>
      <p:sp>
        <p:nvSpPr>
          <p:cNvPr id="24" name="TextBox 20"/>
          <p:cNvSpPr txBox="1"/>
          <p:nvPr/>
        </p:nvSpPr>
        <p:spPr>
          <a:xfrm>
            <a:off x="7130673" y="4599585"/>
            <a:ext cx="4614506" cy="705485"/>
          </a:xfrm>
          <a:prstGeom prst="rect">
            <a:avLst/>
          </a:prstGeom>
          <a:noFill/>
        </p:spPr>
        <p:txBody>
          <a:bodyPr wrap="square" lIns="90980" tIns="45489" rIns="90980" bIns="45489" rtlCol="0">
            <a:spAutoFit/>
          </a:bodyPr>
          <a:lstStyle>
            <a:defPPr>
              <a:defRPr lang="zh-CN"/>
            </a:defPPr>
            <a:lvl1pPr fontAlgn="base">
              <a:lnSpc>
                <a:spcPct val="125000"/>
              </a:lnSpc>
              <a:spcBef>
                <a:spcPct val="0"/>
              </a:spcBef>
              <a:spcAft>
                <a:spcPct val="0"/>
              </a:spcAft>
              <a:buNone/>
              <a:defRPr sz="16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algn="just"/>
            <a:r>
              <a:rPr lang="zh-CN" altLang="zh-CN" sz="1600" b="1" dirty="0">
                <a:solidFill>
                  <a:srgbClr val="0033CC"/>
                </a:solidFill>
                <a:uFillTx/>
              </a:rPr>
              <a:t>社会文明程度达到新的高度，国家文化软实力显著增强，中华文化影响更加广泛深入</a:t>
            </a:r>
          </a:p>
        </p:txBody>
      </p:sp>
      <p:sp>
        <p:nvSpPr>
          <p:cNvPr id="26" name="TextBox 22"/>
          <p:cNvSpPr txBox="1"/>
          <p:nvPr/>
        </p:nvSpPr>
        <p:spPr>
          <a:xfrm>
            <a:off x="475050" y="4291857"/>
            <a:ext cx="3889886" cy="1320800"/>
          </a:xfrm>
          <a:prstGeom prst="rect">
            <a:avLst/>
          </a:prstGeom>
          <a:noFill/>
        </p:spPr>
        <p:txBody>
          <a:bodyPr wrap="square" lIns="90980" tIns="45489" rIns="90980" bIns="45489" rtlCol="0">
            <a:spAutoFit/>
          </a:bodyPr>
          <a:lstStyle>
            <a:defPPr>
              <a:defRPr lang="zh-CN"/>
            </a:defPPr>
            <a:lvl1pPr fontAlgn="base">
              <a:lnSpc>
                <a:spcPct val="125000"/>
              </a:lnSpc>
              <a:spcBef>
                <a:spcPct val="0"/>
              </a:spcBef>
              <a:spcAft>
                <a:spcPct val="0"/>
              </a:spcAft>
              <a:buNone/>
              <a:defRPr sz="1600">
                <a:solidFill>
                  <a:schemeClr val="tx1">
                    <a:lumMod val="85000"/>
                    <a:lumOff val="15000"/>
                  </a:schemeClr>
                </a:solidFill>
                <a:latin typeface="微软雅黑" panose="020B0503020204020204" pitchFamily="34" charset="-122"/>
                <a:ea typeface="微软雅黑" panose="020B0503020204020204" pitchFamily="34" charset="-122"/>
              </a:defRPr>
            </a:lvl1pPr>
          </a:lstStyle>
          <a:p>
            <a:r>
              <a:rPr lang="zh-CN" altLang="en-US" b="1" dirty="0">
                <a:solidFill>
                  <a:srgbClr val="0033CC"/>
                </a:solidFill>
                <a:uFillTx/>
                <a:sym typeface="Arial" panose="020B0604020202020204" pitchFamily="34" charset="0"/>
              </a:rPr>
              <a:t>人民生活更为宽裕，中等收入群体比例明显提高，城乡区域发展差距和居民生活水平差距显著缩小，基本公共服务均等化基本实现，全体人民共同富裕迈出坚实</a:t>
            </a:r>
            <a:r>
              <a:rPr lang="zh-CN" altLang="en-US" b="1" dirty="0" smtClean="0">
                <a:solidFill>
                  <a:srgbClr val="0033CC"/>
                </a:solidFill>
                <a:uFillTx/>
                <a:sym typeface="Arial" panose="020B0604020202020204" pitchFamily="34" charset="0"/>
              </a:rPr>
              <a:t>步伐</a:t>
            </a:r>
          </a:p>
        </p:txBody>
      </p:sp>
      <p:sp>
        <p:nvSpPr>
          <p:cNvPr id="28" name="TextBox 24"/>
          <p:cNvSpPr txBox="1"/>
          <p:nvPr/>
        </p:nvSpPr>
        <p:spPr>
          <a:xfrm>
            <a:off x="474840" y="3037926"/>
            <a:ext cx="3207293" cy="782320"/>
          </a:xfrm>
          <a:prstGeom prst="rect">
            <a:avLst/>
          </a:prstGeom>
          <a:noFill/>
        </p:spPr>
        <p:txBody>
          <a:bodyPr wrap="square" lIns="90980" tIns="45489" rIns="90980" bIns="45489" rtlCol="0">
            <a:spAutoFit/>
          </a:bodyPr>
          <a:lstStyle>
            <a:defPPr>
              <a:defRPr lang="zh-CN"/>
            </a:defPPr>
            <a:lvl1pPr algn="r" fontAlgn="base">
              <a:lnSpc>
                <a:spcPct val="125000"/>
              </a:lnSpc>
              <a:spcBef>
                <a:spcPct val="0"/>
              </a:spcBef>
              <a:spcAft>
                <a:spcPct val="0"/>
              </a:spcAft>
              <a:buNone/>
              <a:defRPr>
                <a:solidFill>
                  <a:prstClr val="black">
                    <a:lumMod val="85000"/>
                    <a:lumOff val="15000"/>
                  </a:prstClr>
                </a:solidFill>
                <a:latin typeface="微软雅黑" panose="020B0503020204020204" pitchFamily="34" charset="-122"/>
                <a:ea typeface="微软雅黑" panose="020B0503020204020204" pitchFamily="34" charset="-122"/>
              </a:defRPr>
            </a:lvl1pPr>
          </a:lstStyle>
          <a:p>
            <a:r>
              <a:rPr lang="zh-CN" altLang="en-US" b="1" dirty="0">
                <a:solidFill>
                  <a:srgbClr val="0033CC"/>
                </a:solidFill>
                <a:uFillTx/>
                <a:sym typeface="Arial" panose="020B0604020202020204" pitchFamily="34" charset="0"/>
              </a:rPr>
              <a:t>现代社会治理格局基本形成，社会充满活力又和谐</a:t>
            </a:r>
            <a:r>
              <a:rPr lang="zh-CN" altLang="en-US" b="1" dirty="0" smtClean="0">
                <a:solidFill>
                  <a:srgbClr val="0033CC"/>
                </a:solidFill>
                <a:uFillTx/>
                <a:sym typeface="Arial" panose="020B0604020202020204" pitchFamily="34" charset="0"/>
              </a:rPr>
              <a:t>有序</a:t>
            </a:r>
          </a:p>
        </p:txBody>
      </p:sp>
      <p:sp>
        <p:nvSpPr>
          <p:cNvPr id="32" name="文本框 31"/>
          <p:cNvSpPr txBox="1">
            <a:spLocks noChangeArrowheads="1"/>
          </p:cNvSpPr>
          <p:nvPr/>
        </p:nvSpPr>
        <p:spPr bwMode="auto">
          <a:xfrm>
            <a:off x="2553139" y="443454"/>
            <a:ext cx="77281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200" b="1" dirty="0" smtClean="0">
                <a:solidFill>
                  <a:srgbClr val="D8060A"/>
                </a:solidFill>
                <a:latin typeface="微软雅黑" panose="020B0503020204020204" pitchFamily="34" charset="-122"/>
                <a:ea typeface="微软雅黑" panose="020B0503020204020204" pitchFamily="34" charset="-122"/>
              </a:rPr>
              <a:t>基本实现社会主义现代化</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
        <p:nvSpPr>
          <p:cNvPr id="34" name="矩形 33"/>
          <p:cNvSpPr/>
          <p:nvPr/>
        </p:nvSpPr>
        <p:spPr>
          <a:xfrm>
            <a:off x="4992662" y="3427143"/>
            <a:ext cx="1428596" cy="523220"/>
          </a:xfrm>
          <a:prstGeom prst="rect">
            <a:avLst/>
          </a:prstGeom>
        </p:spPr>
        <p:txBody>
          <a:bodyPr wrap="none">
            <a:spAutoFit/>
          </a:bodyPr>
          <a:lstStyle/>
          <a:p>
            <a:r>
              <a:rPr lang="en-US" altLang="zh-CN" sz="2800" b="1" dirty="0" smtClean="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2035</a:t>
            </a:r>
            <a:r>
              <a:rPr lang="zh-CN" altLang="en-US" sz="2800" b="1" dirty="0" smtClean="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年</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KSO_Shape"/>
          <p:cNvSpPr/>
          <p:nvPr/>
        </p:nvSpPr>
        <p:spPr bwMode="auto">
          <a:xfrm>
            <a:off x="6086989" y="4554529"/>
            <a:ext cx="649667" cy="669092"/>
          </a:xfrm>
          <a:custGeom>
            <a:avLst/>
            <a:gdLst>
              <a:gd name="T0" fmla="*/ 1457935 w 3279"/>
              <a:gd name="T1" fmla="*/ 1800397 h 3279"/>
              <a:gd name="T2" fmla="*/ 336911 w 3279"/>
              <a:gd name="T3" fmla="*/ 1800397 h 3279"/>
              <a:gd name="T4" fmla="*/ 0 w 3279"/>
              <a:gd name="T5" fmla="*/ 1458876 h 3279"/>
              <a:gd name="T6" fmla="*/ 0 w 3279"/>
              <a:gd name="T7" fmla="*/ 0 h 3279"/>
              <a:gd name="T8" fmla="*/ 1332828 w 3279"/>
              <a:gd name="T9" fmla="*/ 0 h 3279"/>
              <a:gd name="T10" fmla="*/ 1332828 w 3279"/>
              <a:gd name="T11" fmla="*/ 107618 h 3279"/>
              <a:gd name="T12" fmla="*/ 1584139 w 3279"/>
              <a:gd name="T13" fmla="*/ 107618 h 3279"/>
              <a:gd name="T14" fmla="*/ 1584139 w 3279"/>
              <a:gd name="T15" fmla="*/ 107618 h 3279"/>
              <a:gd name="T16" fmla="*/ 1584139 w 3279"/>
              <a:gd name="T17" fmla="*/ 215235 h 3279"/>
              <a:gd name="T18" fmla="*/ 1682359 w 3279"/>
              <a:gd name="T19" fmla="*/ 215235 h 3279"/>
              <a:gd name="T20" fmla="*/ 1799235 w 3279"/>
              <a:gd name="T21" fmla="*/ 215235 h 3279"/>
              <a:gd name="T22" fmla="*/ 1799235 w 3279"/>
              <a:gd name="T23" fmla="*/ 1458876 h 3279"/>
              <a:gd name="T24" fmla="*/ 1457935 w 3279"/>
              <a:gd name="T25" fmla="*/ 1800397 h 3279"/>
              <a:gd name="T26" fmla="*/ 1189064 w 3279"/>
              <a:gd name="T27" fmla="*/ 143307 h 3279"/>
              <a:gd name="T28" fmla="*/ 143763 w 3279"/>
              <a:gd name="T29" fmla="*/ 143307 h 3279"/>
              <a:gd name="T30" fmla="*/ 143763 w 3279"/>
              <a:gd name="T31" fmla="*/ 1495115 h 3279"/>
              <a:gd name="T32" fmla="*/ 264480 w 3279"/>
              <a:gd name="T33" fmla="*/ 1620851 h 3279"/>
              <a:gd name="T34" fmla="*/ 1189064 w 3279"/>
              <a:gd name="T35" fmla="*/ 1620851 h 3279"/>
              <a:gd name="T36" fmla="*/ 1189064 w 3279"/>
              <a:gd name="T37" fmla="*/ 143307 h 3279"/>
              <a:gd name="T38" fmla="*/ 1687297 w 3279"/>
              <a:gd name="T39" fmla="*/ 322303 h 3279"/>
              <a:gd name="T40" fmla="*/ 1584139 w 3279"/>
              <a:gd name="T41" fmla="*/ 322303 h 3279"/>
              <a:gd name="T42" fmla="*/ 1584139 w 3279"/>
              <a:gd name="T43" fmla="*/ 1402871 h 3279"/>
              <a:gd name="T44" fmla="*/ 1514452 w 3279"/>
              <a:gd name="T45" fmla="*/ 1458876 h 3279"/>
              <a:gd name="T46" fmla="*/ 1440376 w 3279"/>
              <a:gd name="T47" fmla="*/ 1402871 h 3279"/>
              <a:gd name="T48" fmla="*/ 1440376 w 3279"/>
              <a:gd name="T49" fmla="*/ 215235 h 3279"/>
              <a:gd name="T50" fmla="*/ 1332828 w 3279"/>
              <a:gd name="T51" fmla="*/ 215235 h 3279"/>
              <a:gd name="T52" fmla="*/ 1332828 w 3279"/>
              <a:gd name="T53" fmla="*/ 1456680 h 3279"/>
              <a:gd name="T54" fmla="*/ 1514452 w 3279"/>
              <a:gd name="T55" fmla="*/ 1625244 h 3279"/>
              <a:gd name="T56" fmla="*/ 1687297 w 3279"/>
              <a:gd name="T57" fmla="*/ 1456680 h 3279"/>
              <a:gd name="T58" fmla="*/ 1687297 w 3279"/>
              <a:gd name="T59" fmla="*/ 322303 h 3279"/>
              <a:gd name="T60" fmla="*/ 323193 w 3279"/>
              <a:gd name="T61" fmla="*/ 1333139 h 3279"/>
              <a:gd name="T62" fmla="*/ 686442 w 3279"/>
              <a:gd name="T63" fmla="*/ 1333139 h 3279"/>
              <a:gd name="T64" fmla="*/ 686442 w 3279"/>
              <a:gd name="T65" fmla="*/ 1440757 h 3279"/>
              <a:gd name="T66" fmla="*/ 323193 w 3279"/>
              <a:gd name="T67" fmla="*/ 1440757 h 3279"/>
              <a:gd name="T68" fmla="*/ 323193 w 3279"/>
              <a:gd name="T69" fmla="*/ 1333139 h 3279"/>
              <a:gd name="T70" fmla="*/ 323193 w 3279"/>
              <a:gd name="T71" fmla="*/ 1113512 h 3279"/>
              <a:gd name="T72" fmla="*/ 789600 w 3279"/>
              <a:gd name="T73" fmla="*/ 1113512 h 3279"/>
              <a:gd name="T74" fmla="*/ 789600 w 3279"/>
              <a:gd name="T75" fmla="*/ 1225522 h 3279"/>
              <a:gd name="T76" fmla="*/ 323193 w 3279"/>
              <a:gd name="T77" fmla="*/ 1225522 h 3279"/>
              <a:gd name="T78" fmla="*/ 323193 w 3279"/>
              <a:gd name="T79" fmla="*/ 1113512 h 3279"/>
              <a:gd name="T80" fmla="*/ 1009635 w 3279"/>
              <a:gd name="T81" fmla="*/ 1225522 h 3279"/>
              <a:gd name="T82" fmla="*/ 897697 w 3279"/>
              <a:gd name="T83" fmla="*/ 1225522 h 3279"/>
              <a:gd name="T84" fmla="*/ 897697 w 3279"/>
              <a:gd name="T85" fmla="*/ 1113512 h 3279"/>
              <a:gd name="T86" fmla="*/ 1009635 w 3279"/>
              <a:gd name="T87" fmla="*/ 1113512 h 3279"/>
              <a:gd name="T88" fmla="*/ 1009635 w 3279"/>
              <a:gd name="T89" fmla="*/ 1225522 h 3279"/>
              <a:gd name="T90" fmla="*/ 789600 w 3279"/>
              <a:gd name="T91" fmla="*/ 897728 h 3279"/>
              <a:gd name="T92" fmla="*/ 1009635 w 3279"/>
              <a:gd name="T93" fmla="*/ 897728 h 3279"/>
              <a:gd name="T94" fmla="*/ 1009635 w 3279"/>
              <a:gd name="T95" fmla="*/ 1010287 h 3279"/>
              <a:gd name="T96" fmla="*/ 789600 w 3279"/>
              <a:gd name="T97" fmla="*/ 1010287 h 3279"/>
              <a:gd name="T98" fmla="*/ 789600 w 3279"/>
              <a:gd name="T99" fmla="*/ 897728 h 3279"/>
              <a:gd name="T100" fmla="*/ 323193 w 3279"/>
              <a:gd name="T101" fmla="*/ 327794 h 3279"/>
              <a:gd name="T102" fmla="*/ 1009635 w 3279"/>
              <a:gd name="T103" fmla="*/ 327794 h 3279"/>
              <a:gd name="T104" fmla="*/ 1009635 w 3279"/>
              <a:gd name="T105" fmla="*/ 790110 h 3279"/>
              <a:gd name="T106" fmla="*/ 323193 w 3279"/>
              <a:gd name="T107" fmla="*/ 790110 h 3279"/>
              <a:gd name="T108" fmla="*/ 323193 w 3279"/>
              <a:gd name="T109" fmla="*/ 327794 h 3279"/>
              <a:gd name="T110" fmla="*/ 682052 w 3279"/>
              <a:gd name="T111" fmla="*/ 1010287 h 3279"/>
              <a:gd name="T112" fmla="*/ 323193 w 3279"/>
              <a:gd name="T113" fmla="*/ 1010287 h 3279"/>
              <a:gd name="T114" fmla="*/ 323193 w 3279"/>
              <a:gd name="T115" fmla="*/ 897728 h 3279"/>
              <a:gd name="T116" fmla="*/ 682052 w 3279"/>
              <a:gd name="T117" fmla="*/ 897728 h 3279"/>
              <a:gd name="T118" fmla="*/ 682052 w 3279"/>
              <a:gd name="T119" fmla="*/ 1010287 h 3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79" h="3279">
                <a:moveTo>
                  <a:pt x="2657" y="3279"/>
                </a:moveTo>
                <a:cubicBezTo>
                  <a:pt x="614" y="3279"/>
                  <a:pt x="614" y="3279"/>
                  <a:pt x="614" y="3279"/>
                </a:cubicBezTo>
                <a:cubicBezTo>
                  <a:pt x="275" y="3279"/>
                  <a:pt x="0" y="2996"/>
                  <a:pt x="0" y="2657"/>
                </a:cubicBezTo>
                <a:cubicBezTo>
                  <a:pt x="0" y="0"/>
                  <a:pt x="0" y="0"/>
                  <a:pt x="0" y="0"/>
                </a:cubicBezTo>
                <a:cubicBezTo>
                  <a:pt x="2429" y="0"/>
                  <a:pt x="2429" y="0"/>
                  <a:pt x="2429" y="0"/>
                </a:cubicBezTo>
                <a:cubicBezTo>
                  <a:pt x="2429" y="196"/>
                  <a:pt x="2429" y="196"/>
                  <a:pt x="2429" y="196"/>
                </a:cubicBezTo>
                <a:cubicBezTo>
                  <a:pt x="2887" y="196"/>
                  <a:pt x="2887" y="196"/>
                  <a:pt x="2887" y="196"/>
                </a:cubicBezTo>
                <a:cubicBezTo>
                  <a:pt x="2887" y="196"/>
                  <a:pt x="2887" y="196"/>
                  <a:pt x="2887" y="196"/>
                </a:cubicBezTo>
                <a:cubicBezTo>
                  <a:pt x="2887" y="392"/>
                  <a:pt x="2887" y="392"/>
                  <a:pt x="2887" y="392"/>
                </a:cubicBezTo>
                <a:cubicBezTo>
                  <a:pt x="3066" y="392"/>
                  <a:pt x="3066" y="392"/>
                  <a:pt x="3066" y="392"/>
                </a:cubicBezTo>
                <a:cubicBezTo>
                  <a:pt x="3279" y="392"/>
                  <a:pt x="3279" y="392"/>
                  <a:pt x="3279" y="392"/>
                </a:cubicBezTo>
                <a:cubicBezTo>
                  <a:pt x="3279" y="2657"/>
                  <a:pt x="3279" y="2657"/>
                  <a:pt x="3279" y="2657"/>
                </a:cubicBezTo>
                <a:cubicBezTo>
                  <a:pt x="3279" y="2996"/>
                  <a:pt x="2996" y="3279"/>
                  <a:pt x="2657" y="3279"/>
                </a:cubicBezTo>
                <a:close/>
                <a:moveTo>
                  <a:pt x="2167" y="261"/>
                </a:moveTo>
                <a:cubicBezTo>
                  <a:pt x="262" y="261"/>
                  <a:pt x="262" y="261"/>
                  <a:pt x="262" y="261"/>
                </a:cubicBezTo>
                <a:cubicBezTo>
                  <a:pt x="262" y="2723"/>
                  <a:pt x="262" y="2723"/>
                  <a:pt x="262" y="2723"/>
                </a:cubicBezTo>
                <a:cubicBezTo>
                  <a:pt x="262" y="2836"/>
                  <a:pt x="370" y="2952"/>
                  <a:pt x="482" y="2952"/>
                </a:cubicBezTo>
                <a:cubicBezTo>
                  <a:pt x="2167" y="2952"/>
                  <a:pt x="2167" y="2952"/>
                  <a:pt x="2167" y="2952"/>
                </a:cubicBezTo>
                <a:lnTo>
                  <a:pt x="2167" y="261"/>
                </a:lnTo>
                <a:close/>
                <a:moveTo>
                  <a:pt x="3075" y="587"/>
                </a:moveTo>
                <a:cubicBezTo>
                  <a:pt x="2887" y="587"/>
                  <a:pt x="2887" y="587"/>
                  <a:pt x="2887" y="587"/>
                </a:cubicBezTo>
                <a:cubicBezTo>
                  <a:pt x="2887" y="2555"/>
                  <a:pt x="2887" y="2555"/>
                  <a:pt x="2887" y="2555"/>
                </a:cubicBezTo>
                <a:cubicBezTo>
                  <a:pt x="2887" y="2611"/>
                  <a:pt x="2816" y="2657"/>
                  <a:pt x="2760" y="2657"/>
                </a:cubicBezTo>
                <a:cubicBezTo>
                  <a:pt x="2703" y="2657"/>
                  <a:pt x="2625" y="2611"/>
                  <a:pt x="2625" y="2555"/>
                </a:cubicBezTo>
                <a:cubicBezTo>
                  <a:pt x="2625" y="392"/>
                  <a:pt x="2625" y="392"/>
                  <a:pt x="2625" y="392"/>
                </a:cubicBezTo>
                <a:cubicBezTo>
                  <a:pt x="2429" y="392"/>
                  <a:pt x="2429" y="392"/>
                  <a:pt x="2429" y="392"/>
                </a:cubicBezTo>
                <a:cubicBezTo>
                  <a:pt x="2429" y="2653"/>
                  <a:pt x="2429" y="2653"/>
                  <a:pt x="2429" y="2653"/>
                </a:cubicBezTo>
                <a:cubicBezTo>
                  <a:pt x="2429" y="2823"/>
                  <a:pt x="2590" y="2960"/>
                  <a:pt x="2760" y="2960"/>
                </a:cubicBezTo>
                <a:cubicBezTo>
                  <a:pt x="2929" y="2960"/>
                  <a:pt x="3075" y="2823"/>
                  <a:pt x="3075" y="2653"/>
                </a:cubicBezTo>
                <a:lnTo>
                  <a:pt x="3075" y="587"/>
                </a:lnTo>
                <a:close/>
                <a:moveTo>
                  <a:pt x="589" y="2428"/>
                </a:moveTo>
                <a:cubicBezTo>
                  <a:pt x="1251" y="2428"/>
                  <a:pt x="1251" y="2428"/>
                  <a:pt x="1251" y="2428"/>
                </a:cubicBezTo>
                <a:cubicBezTo>
                  <a:pt x="1251" y="2624"/>
                  <a:pt x="1251" y="2624"/>
                  <a:pt x="1251" y="2624"/>
                </a:cubicBezTo>
                <a:cubicBezTo>
                  <a:pt x="589" y="2624"/>
                  <a:pt x="589" y="2624"/>
                  <a:pt x="589" y="2624"/>
                </a:cubicBezTo>
                <a:lnTo>
                  <a:pt x="589" y="2428"/>
                </a:lnTo>
                <a:close/>
                <a:moveTo>
                  <a:pt x="589" y="2028"/>
                </a:moveTo>
                <a:cubicBezTo>
                  <a:pt x="1439" y="2028"/>
                  <a:pt x="1439" y="2028"/>
                  <a:pt x="1439" y="2028"/>
                </a:cubicBezTo>
                <a:cubicBezTo>
                  <a:pt x="1439" y="2232"/>
                  <a:pt x="1439" y="2232"/>
                  <a:pt x="1439" y="2232"/>
                </a:cubicBezTo>
                <a:cubicBezTo>
                  <a:pt x="589" y="2232"/>
                  <a:pt x="589" y="2232"/>
                  <a:pt x="589" y="2232"/>
                </a:cubicBezTo>
                <a:lnTo>
                  <a:pt x="589" y="2028"/>
                </a:lnTo>
                <a:close/>
                <a:moveTo>
                  <a:pt x="1840" y="2232"/>
                </a:moveTo>
                <a:cubicBezTo>
                  <a:pt x="1636" y="2232"/>
                  <a:pt x="1636" y="2232"/>
                  <a:pt x="1636" y="2232"/>
                </a:cubicBezTo>
                <a:cubicBezTo>
                  <a:pt x="1636" y="2028"/>
                  <a:pt x="1636" y="2028"/>
                  <a:pt x="1636" y="2028"/>
                </a:cubicBezTo>
                <a:cubicBezTo>
                  <a:pt x="1840" y="2028"/>
                  <a:pt x="1840" y="2028"/>
                  <a:pt x="1840" y="2028"/>
                </a:cubicBezTo>
                <a:lnTo>
                  <a:pt x="1840" y="2232"/>
                </a:lnTo>
                <a:close/>
                <a:moveTo>
                  <a:pt x="1439" y="1635"/>
                </a:moveTo>
                <a:cubicBezTo>
                  <a:pt x="1840" y="1635"/>
                  <a:pt x="1840" y="1635"/>
                  <a:pt x="1840" y="1635"/>
                </a:cubicBezTo>
                <a:cubicBezTo>
                  <a:pt x="1840" y="1840"/>
                  <a:pt x="1840" y="1840"/>
                  <a:pt x="1840" y="1840"/>
                </a:cubicBezTo>
                <a:cubicBezTo>
                  <a:pt x="1439" y="1840"/>
                  <a:pt x="1439" y="1840"/>
                  <a:pt x="1439" y="1840"/>
                </a:cubicBezTo>
                <a:lnTo>
                  <a:pt x="1439" y="1635"/>
                </a:lnTo>
                <a:close/>
                <a:moveTo>
                  <a:pt x="589" y="597"/>
                </a:moveTo>
                <a:cubicBezTo>
                  <a:pt x="1840" y="597"/>
                  <a:pt x="1840" y="597"/>
                  <a:pt x="1840" y="597"/>
                </a:cubicBezTo>
                <a:cubicBezTo>
                  <a:pt x="1840" y="1439"/>
                  <a:pt x="1840" y="1439"/>
                  <a:pt x="1840" y="1439"/>
                </a:cubicBezTo>
                <a:cubicBezTo>
                  <a:pt x="589" y="1439"/>
                  <a:pt x="589" y="1439"/>
                  <a:pt x="589" y="1439"/>
                </a:cubicBezTo>
                <a:lnTo>
                  <a:pt x="589" y="597"/>
                </a:lnTo>
                <a:close/>
                <a:moveTo>
                  <a:pt x="1243" y="1840"/>
                </a:moveTo>
                <a:cubicBezTo>
                  <a:pt x="589" y="1840"/>
                  <a:pt x="589" y="1840"/>
                  <a:pt x="589" y="1840"/>
                </a:cubicBezTo>
                <a:cubicBezTo>
                  <a:pt x="589" y="1635"/>
                  <a:pt x="589" y="1635"/>
                  <a:pt x="589" y="1635"/>
                </a:cubicBezTo>
                <a:cubicBezTo>
                  <a:pt x="1243" y="1635"/>
                  <a:pt x="1243" y="1635"/>
                  <a:pt x="1243" y="1635"/>
                </a:cubicBezTo>
                <a:lnTo>
                  <a:pt x="1243" y="1840"/>
                </a:ln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38" name="KSO_Shape"/>
          <p:cNvSpPr/>
          <p:nvPr/>
        </p:nvSpPr>
        <p:spPr bwMode="auto">
          <a:xfrm>
            <a:off x="4531563" y="4569375"/>
            <a:ext cx="907647" cy="678597"/>
          </a:xfrm>
          <a:custGeom>
            <a:avLst/>
            <a:gdLst>
              <a:gd name="T0" fmla="*/ 675126 w 3852863"/>
              <a:gd name="T1" fmla="*/ 740867 h 2538413"/>
              <a:gd name="T2" fmla="*/ 720221 w 3852863"/>
              <a:gd name="T3" fmla="*/ 1122360 h 2538413"/>
              <a:gd name="T4" fmla="*/ 101412 w 3852863"/>
              <a:gd name="T5" fmla="*/ 418992 h 2538413"/>
              <a:gd name="T6" fmla="*/ 68759 w 3852863"/>
              <a:gd name="T7" fmla="*/ 436721 h 2538413"/>
              <a:gd name="T8" fmla="*/ 53688 w 3852863"/>
              <a:gd name="T9" fmla="*/ 470610 h 2538413"/>
              <a:gd name="T10" fmla="*/ 57613 w 3852863"/>
              <a:gd name="T11" fmla="*/ 1164383 h 2538413"/>
              <a:gd name="T12" fmla="*/ 81789 w 3852863"/>
              <a:gd name="T13" fmla="*/ 1192624 h 2538413"/>
              <a:gd name="T14" fmla="*/ 133122 w 3852863"/>
              <a:gd name="T15" fmla="*/ 1200625 h 2538413"/>
              <a:gd name="T16" fmla="*/ 1216783 w 3852863"/>
              <a:gd name="T17" fmla="*/ 1198743 h 2538413"/>
              <a:gd name="T18" fmla="*/ 1247709 w 3852863"/>
              <a:gd name="T19" fmla="*/ 1178033 h 2538413"/>
              <a:gd name="T20" fmla="*/ 1259639 w 3852863"/>
              <a:gd name="T21" fmla="*/ 1142732 h 2538413"/>
              <a:gd name="T22" fmla="*/ 1253360 w 3852863"/>
              <a:gd name="T23" fmla="*/ 449586 h 2538413"/>
              <a:gd name="T24" fmla="*/ 1226516 w 3852863"/>
              <a:gd name="T25" fmla="*/ 423699 h 2538413"/>
              <a:gd name="T26" fmla="*/ 990255 w 3852863"/>
              <a:gd name="T27" fmla="*/ 418208 h 2538413"/>
              <a:gd name="T28" fmla="*/ 990255 w 3852863"/>
              <a:gd name="T29" fmla="*/ 364708 h 2538413"/>
              <a:gd name="T30" fmla="*/ 1249435 w 3852863"/>
              <a:gd name="T31" fmla="*/ 375534 h 2538413"/>
              <a:gd name="T32" fmla="*/ 1300769 w 3852863"/>
              <a:gd name="T33" fmla="*/ 425111 h 2538413"/>
              <a:gd name="T34" fmla="*/ 1313171 w 3852863"/>
              <a:gd name="T35" fmla="*/ 1142732 h 2538413"/>
              <a:gd name="T36" fmla="*/ 1290094 w 3852863"/>
              <a:gd name="T37" fmla="*/ 1210509 h 2538413"/>
              <a:gd name="T38" fmla="*/ 1230754 w 3852863"/>
              <a:gd name="T39" fmla="*/ 1250203 h 2538413"/>
              <a:gd name="T40" fmla="*/ 196387 w 3852863"/>
              <a:gd name="T41" fmla="*/ 1254125 h 2538413"/>
              <a:gd name="T42" fmla="*/ 59026 w 3852863"/>
              <a:gd name="T43" fmla="*/ 1241103 h 2538413"/>
              <a:gd name="T44" fmla="*/ 9890 w 3852863"/>
              <a:gd name="T45" fmla="*/ 1189172 h 2538413"/>
              <a:gd name="T46" fmla="*/ 157 w 3852863"/>
              <a:gd name="T47" fmla="*/ 470767 h 2538413"/>
              <a:gd name="T48" fmla="*/ 26217 w 3852863"/>
              <a:gd name="T49" fmla="*/ 404245 h 2538413"/>
              <a:gd name="T50" fmla="*/ 87440 w 3852863"/>
              <a:gd name="T51" fmla="*/ 367375 h 2538413"/>
              <a:gd name="T52" fmla="*/ 1415839 w 3852863"/>
              <a:gd name="T53" fmla="*/ 171766 h 2538413"/>
              <a:gd name="T54" fmla="*/ 1553199 w 3852863"/>
              <a:gd name="T55" fmla="*/ 184790 h 2538413"/>
              <a:gd name="T56" fmla="*/ 1602336 w 3852863"/>
              <a:gd name="T57" fmla="*/ 236887 h 2538413"/>
              <a:gd name="T58" fmla="*/ 1612069 w 3852863"/>
              <a:gd name="T59" fmla="*/ 955105 h 2538413"/>
              <a:gd name="T60" fmla="*/ 1586009 w 3852863"/>
              <a:gd name="T61" fmla="*/ 1021639 h 2538413"/>
              <a:gd name="T62" fmla="*/ 1524942 w 3852863"/>
              <a:gd name="T63" fmla="*/ 1058515 h 2538413"/>
              <a:gd name="T64" fmla="*/ 1475806 w 3852863"/>
              <a:gd name="T65" fmla="*/ 1007673 h 2538413"/>
              <a:gd name="T66" fmla="*/ 1530908 w 3852863"/>
              <a:gd name="T67" fmla="*/ 999357 h 2538413"/>
              <a:gd name="T68" fmla="*/ 1554926 w 3852863"/>
              <a:gd name="T69" fmla="*/ 971111 h 2538413"/>
              <a:gd name="T70" fmla="*/ 1558694 w 3852863"/>
              <a:gd name="T71" fmla="*/ 277059 h 2538413"/>
              <a:gd name="T72" fmla="*/ 1543152 w 3852863"/>
              <a:gd name="T73" fmla="*/ 243321 h 2538413"/>
              <a:gd name="T74" fmla="*/ 1510343 w 3852863"/>
              <a:gd name="T75" fmla="*/ 225903 h 2538413"/>
              <a:gd name="T76" fmla="*/ 411926 w 3852863"/>
              <a:gd name="T77" fmla="*/ 225118 h 2538413"/>
              <a:gd name="T78" fmla="*/ 376134 w 3852863"/>
              <a:gd name="T79" fmla="*/ 236260 h 2538413"/>
              <a:gd name="T80" fmla="*/ 354941 w 3852863"/>
              <a:gd name="T81" fmla="*/ 267016 h 2538413"/>
              <a:gd name="T82" fmla="*/ 302194 w 3852863"/>
              <a:gd name="T83" fmla="*/ 257130 h 2538413"/>
              <a:gd name="T84" fmla="*/ 340184 w 3852863"/>
              <a:gd name="T85" fmla="*/ 196716 h 2538413"/>
              <a:gd name="T86" fmla="*/ 404705 w 3852863"/>
              <a:gd name="T87" fmla="*/ 171923 h 2538413"/>
              <a:gd name="T88" fmla="*/ 1796197 w 3852863"/>
              <a:gd name="T89" fmla="*/ 0 h 2538413"/>
              <a:gd name="T90" fmla="*/ 1863395 w 3852863"/>
              <a:gd name="T91" fmla="*/ 24479 h 2538413"/>
              <a:gd name="T92" fmla="*/ 1902017 w 3852863"/>
              <a:gd name="T93" fmla="*/ 84579 h 2538413"/>
              <a:gd name="T94" fmla="*/ 1902174 w 3852863"/>
              <a:gd name="T95" fmla="*/ 803896 h 2538413"/>
              <a:gd name="T96" fmla="*/ 1864179 w 3852863"/>
              <a:gd name="T97" fmla="*/ 864467 h 2538413"/>
              <a:gd name="T98" fmla="*/ 1799651 w 3852863"/>
              <a:gd name="T99" fmla="*/ 889260 h 2538413"/>
              <a:gd name="T100" fmla="*/ 1795412 w 3852863"/>
              <a:gd name="T101" fmla="*/ 835907 h 2538413"/>
              <a:gd name="T102" fmla="*/ 1828226 w 3852863"/>
              <a:gd name="T103" fmla="*/ 824766 h 2538413"/>
              <a:gd name="T104" fmla="*/ 1849421 w 3852863"/>
              <a:gd name="T105" fmla="*/ 794167 h 2538413"/>
              <a:gd name="T106" fmla="*/ 1850049 w 3852863"/>
              <a:gd name="T107" fmla="*/ 97290 h 2538413"/>
              <a:gd name="T108" fmla="*/ 1829953 w 3852863"/>
              <a:gd name="T109" fmla="*/ 66063 h 2538413"/>
              <a:gd name="T110" fmla="*/ 1795098 w 3852863"/>
              <a:gd name="T111" fmla="*/ 53352 h 2538413"/>
              <a:gd name="T112" fmla="*/ 695922 w 3852863"/>
              <a:gd name="T113" fmla="*/ 53823 h 2538413"/>
              <a:gd name="T114" fmla="*/ 662481 w 3852863"/>
              <a:gd name="T115" fmla="*/ 69986 h 2538413"/>
              <a:gd name="T116" fmla="*/ 645838 w 3852863"/>
              <a:gd name="T117" fmla="*/ 103096 h 2538413"/>
              <a:gd name="T118" fmla="*/ 599522 w 3852863"/>
              <a:gd name="T119" fmla="*/ 70613 h 2538413"/>
              <a:gd name="T120" fmla="*/ 645524 w 3852863"/>
              <a:gd name="T121" fmla="*/ 16006 h 253841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852863" h="2538413">
                <a:moveTo>
                  <a:pt x="800100" y="1060450"/>
                </a:moveTo>
                <a:lnTo>
                  <a:pt x="1115027" y="1060450"/>
                </a:lnTo>
                <a:lnTo>
                  <a:pt x="1237057" y="1351598"/>
                </a:lnTo>
                <a:lnTo>
                  <a:pt x="1263433" y="1413828"/>
                </a:lnTo>
                <a:lnTo>
                  <a:pt x="1275827" y="1442720"/>
                </a:lnTo>
                <a:lnTo>
                  <a:pt x="1287267" y="1470660"/>
                </a:lnTo>
                <a:lnTo>
                  <a:pt x="1298390" y="1498600"/>
                </a:lnTo>
                <a:lnTo>
                  <a:pt x="1309195" y="1526223"/>
                </a:lnTo>
                <a:lnTo>
                  <a:pt x="1319999" y="1554163"/>
                </a:lnTo>
                <a:lnTo>
                  <a:pt x="1330486" y="1583373"/>
                </a:lnTo>
                <a:lnTo>
                  <a:pt x="1334300" y="1583373"/>
                </a:lnTo>
                <a:lnTo>
                  <a:pt x="1344469" y="1555115"/>
                </a:lnTo>
                <a:lnTo>
                  <a:pt x="1354956" y="1527493"/>
                </a:lnTo>
                <a:lnTo>
                  <a:pt x="1365443" y="1499553"/>
                </a:lnTo>
                <a:lnTo>
                  <a:pt x="1376883" y="1471295"/>
                </a:lnTo>
                <a:lnTo>
                  <a:pt x="1400082" y="1413828"/>
                </a:lnTo>
                <a:lnTo>
                  <a:pt x="1426140" y="1351598"/>
                </a:lnTo>
                <a:lnTo>
                  <a:pt x="1548488" y="1060450"/>
                </a:lnTo>
                <a:lnTo>
                  <a:pt x="1855788" y="1060450"/>
                </a:lnTo>
                <a:lnTo>
                  <a:pt x="1482706" y="1720533"/>
                </a:lnTo>
                <a:lnTo>
                  <a:pt x="1664163" y="1720533"/>
                </a:lnTo>
                <a:lnTo>
                  <a:pt x="1664163" y="1849755"/>
                </a:lnTo>
                <a:lnTo>
                  <a:pt x="1456648" y="1849755"/>
                </a:lnTo>
                <a:lnTo>
                  <a:pt x="1456648" y="1931353"/>
                </a:lnTo>
                <a:lnTo>
                  <a:pt x="1664163" y="1931353"/>
                </a:lnTo>
                <a:lnTo>
                  <a:pt x="1664163" y="2060576"/>
                </a:lnTo>
                <a:lnTo>
                  <a:pt x="1456648" y="2060576"/>
                </a:lnTo>
                <a:lnTo>
                  <a:pt x="1456648" y="2271713"/>
                </a:lnTo>
                <a:lnTo>
                  <a:pt x="1183351" y="2271713"/>
                </a:lnTo>
                <a:lnTo>
                  <a:pt x="1183351" y="2060576"/>
                </a:lnTo>
                <a:lnTo>
                  <a:pt x="991726" y="2060576"/>
                </a:lnTo>
                <a:lnTo>
                  <a:pt x="991726" y="1931353"/>
                </a:lnTo>
                <a:lnTo>
                  <a:pt x="1183351" y="1931353"/>
                </a:lnTo>
                <a:lnTo>
                  <a:pt x="1183351" y="1849755"/>
                </a:lnTo>
                <a:lnTo>
                  <a:pt x="991726" y="1849755"/>
                </a:lnTo>
                <a:lnTo>
                  <a:pt x="991726" y="1720533"/>
                </a:lnTo>
                <a:lnTo>
                  <a:pt x="1153479" y="1720533"/>
                </a:lnTo>
                <a:lnTo>
                  <a:pt x="800100" y="1060450"/>
                </a:lnTo>
                <a:close/>
                <a:moveTo>
                  <a:pt x="221615" y="846475"/>
                </a:moveTo>
                <a:lnTo>
                  <a:pt x="216218" y="846792"/>
                </a:lnTo>
                <a:lnTo>
                  <a:pt x="210820" y="847427"/>
                </a:lnTo>
                <a:lnTo>
                  <a:pt x="205105" y="848062"/>
                </a:lnTo>
                <a:lnTo>
                  <a:pt x="200025" y="849015"/>
                </a:lnTo>
                <a:lnTo>
                  <a:pt x="194628" y="850285"/>
                </a:lnTo>
                <a:lnTo>
                  <a:pt x="189230" y="851873"/>
                </a:lnTo>
                <a:lnTo>
                  <a:pt x="184150" y="853778"/>
                </a:lnTo>
                <a:lnTo>
                  <a:pt x="179070" y="855684"/>
                </a:lnTo>
                <a:lnTo>
                  <a:pt x="174308" y="857907"/>
                </a:lnTo>
                <a:lnTo>
                  <a:pt x="169228" y="860447"/>
                </a:lnTo>
                <a:lnTo>
                  <a:pt x="164465" y="863305"/>
                </a:lnTo>
                <a:lnTo>
                  <a:pt x="160020" y="866163"/>
                </a:lnTo>
                <a:lnTo>
                  <a:pt x="155258" y="869021"/>
                </a:lnTo>
                <a:lnTo>
                  <a:pt x="151130" y="872514"/>
                </a:lnTo>
                <a:lnTo>
                  <a:pt x="147003" y="876007"/>
                </a:lnTo>
                <a:lnTo>
                  <a:pt x="143193" y="880136"/>
                </a:lnTo>
                <a:lnTo>
                  <a:pt x="139065" y="883946"/>
                </a:lnTo>
                <a:lnTo>
                  <a:pt x="135573" y="888075"/>
                </a:lnTo>
                <a:lnTo>
                  <a:pt x="132080" y="892203"/>
                </a:lnTo>
                <a:lnTo>
                  <a:pt x="128905" y="896649"/>
                </a:lnTo>
                <a:lnTo>
                  <a:pt x="126048" y="901094"/>
                </a:lnTo>
                <a:lnTo>
                  <a:pt x="123190" y="906175"/>
                </a:lnTo>
                <a:lnTo>
                  <a:pt x="120333" y="910621"/>
                </a:lnTo>
                <a:lnTo>
                  <a:pt x="118110" y="915702"/>
                </a:lnTo>
                <a:lnTo>
                  <a:pt x="116205" y="920465"/>
                </a:lnTo>
                <a:lnTo>
                  <a:pt x="113983" y="925864"/>
                </a:lnTo>
                <a:lnTo>
                  <a:pt x="112395" y="931262"/>
                </a:lnTo>
                <a:lnTo>
                  <a:pt x="111125" y="936343"/>
                </a:lnTo>
                <a:lnTo>
                  <a:pt x="110173" y="941741"/>
                </a:lnTo>
                <a:lnTo>
                  <a:pt x="109220" y="947140"/>
                </a:lnTo>
                <a:lnTo>
                  <a:pt x="108585" y="952538"/>
                </a:lnTo>
                <a:lnTo>
                  <a:pt x="108268" y="957937"/>
                </a:lnTo>
                <a:lnTo>
                  <a:pt x="107950" y="963653"/>
                </a:lnTo>
                <a:lnTo>
                  <a:pt x="107950" y="1986818"/>
                </a:lnTo>
                <a:lnTo>
                  <a:pt x="107950" y="2242451"/>
                </a:lnTo>
                <a:lnTo>
                  <a:pt x="107950" y="2306597"/>
                </a:lnTo>
                <a:lnTo>
                  <a:pt x="107950" y="2314219"/>
                </a:lnTo>
                <a:lnTo>
                  <a:pt x="108268" y="2319617"/>
                </a:lnTo>
                <a:lnTo>
                  <a:pt x="108585" y="2325016"/>
                </a:lnTo>
                <a:lnTo>
                  <a:pt x="109220" y="2330732"/>
                </a:lnTo>
                <a:lnTo>
                  <a:pt x="110173" y="2335812"/>
                </a:lnTo>
                <a:lnTo>
                  <a:pt x="111443" y="2341211"/>
                </a:lnTo>
                <a:lnTo>
                  <a:pt x="112713" y="2346292"/>
                </a:lnTo>
                <a:lnTo>
                  <a:pt x="114618" y="2351690"/>
                </a:lnTo>
                <a:lnTo>
                  <a:pt x="116523" y="2356771"/>
                </a:lnTo>
                <a:lnTo>
                  <a:pt x="118428" y="2361534"/>
                </a:lnTo>
                <a:lnTo>
                  <a:pt x="120650" y="2366615"/>
                </a:lnTo>
                <a:lnTo>
                  <a:pt x="123508" y="2371379"/>
                </a:lnTo>
                <a:lnTo>
                  <a:pt x="126365" y="2376142"/>
                </a:lnTo>
                <a:lnTo>
                  <a:pt x="129223" y="2380588"/>
                </a:lnTo>
                <a:lnTo>
                  <a:pt x="132715" y="2385034"/>
                </a:lnTo>
                <a:lnTo>
                  <a:pt x="136208" y="2389162"/>
                </a:lnTo>
                <a:lnTo>
                  <a:pt x="140018" y="2393290"/>
                </a:lnTo>
                <a:lnTo>
                  <a:pt x="143510" y="2397101"/>
                </a:lnTo>
                <a:lnTo>
                  <a:pt x="147638" y="2401229"/>
                </a:lnTo>
                <a:lnTo>
                  <a:pt x="151765" y="2404405"/>
                </a:lnTo>
                <a:lnTo>
                  <a:pt x="156210" y="2407898"/>
                </a:lnTo>
                <a:lnTo>
                  <a:pt x="160655" y="2411073"/>
                </a:lnTo>
                <a:lnTo>
                  <a:pt x="165418" y="2413931"/>
                </a:lnTo>
                <a:lnTo>
                  <a:pt x="170180" y="2416789"/>
                </a:lnTo>
                <a:lnTo>
                  <a:pt x="175260" y="2419012"/>
                </a:lnTo>
                <a:lnTo>
                  <a:pt x="180023" y="2421235"/>
                </a:lnTo>
                <a:lnTo>
                  <a:pt x="185103" y="2423140"/>
                </a:lnTo>
                <a:lnTo>
                  <a:pt x="190183" y="2425046"/>
                </a:lnTo>
                <a:lnTo>
                  <a:pt x="195580" y="2426633"/>
                </a:lnTo>
                <a:lnTo>
                  <a:pt x="200978" y="2427904"/>
                </a:lnTo>
                <a:lnTo>
                  <a:pt x="206058" y="2428856"/>
                </a:lnTo>
                <a:lnTo>
                  <a:pt x="211455" y="2429491"/>
                </a:lnTo>
                <a:lnTo>
                  <a:pt x="217170" y="2429809"/>
                </a:lnTo>
                <a:lnTo>
                  <a:pt x="222568" y="2430127"/>
                </a:lnTo>
                <a:lnTo>
                  <a:pt x="229235" y="2430127"/>
                </a:lnTo>
                <a:lnTo>
                  <a:pt x="237173" y="2430127"/>
                </a:lnTo>
                <a:lnTo>
                  <a:pt x="269240" y="2430127"/>
                </a:lnTo>
                <a:lnTo>
                  <a:pt x="397193" y="2430127"/>
                </a:lnTo>
                <a:lnTo>
                  <a:pt x="653098" y="2430127"/>
                </a:lnTo>
                <a:lnTo>
                  <a:pt x="1676083" y="2430127"/>
                </a:lnTo>
                <a:lnTo>
                  <a:pt x="2187893" y="2430127"/>
                </a:lnTo>
                <a:lnTo>
                  <a:pt x="2315846" y="2430127"/>
                </a:lnTo>
                <a:lnTo>
                  <a:pt x="2379663" y="2430127"/>
                </a:lnTo>
                <a:lnTo>
                  <a:pt x="2411731" y="2430127"/>
                </a:lnTo>
                <a:lnTo>
                  <a:pt x="2427606" y="2430127"/>
                </a:lnTo>
                <a:lnTo>
                  <a:pt x="2434273" y="2430127"/>
                </a:lnTo>
                <a:lnTo>
                  <a:pt x="2439353" y="2429809"/>
                </a:lnTo>
                <a:lnTo>
                  <a:pt x="2445068" y="2429491"/>
                </a:lnTo>
                <a:lnTo>
                  <a:pt x="2450466" y="2428539"/>
                </a:lnTo>
                <a:lnTo>
                  <a:pt x="2455546" y="2427586"/>
                </a:lnTo>
                <a:lnTo>
                  <a:pt x="2460943" y="2426316"/>
                </a:lnTo>
                <a:lnTo>
                  <a:pt x="2466341" y="2424728"/>
                </a:lnTo>
                <a:lnTo>
                  <a:pt x="2471421" y="2422823"/>
                </a:lnTo>
                <a:lnTo>
                  <a:pt x="2476501" y="2420917"/>
                </a:lnTo>
                <a:lnTo>
                  <a:pt x="2481263" y="2418695"/>
                </a:lnTo>
                <a:lnTo>
                  <a:pt x="2486343" y="2416472"/>
                </a:lnTo>
                <a:lnTo>
                  <a:pt x="2491106" y="2413296"/>
                </a:lnTo>
                <a:lnTo>
                  <a:pt x="2495551" y="2410438"/>
                </a:lnTo>
                <a:lnTo>
                  <a:pt x="2500313" y="2407580"/>
                </a:lnTo>
                <a:lnTo>
                  <a:pt x="2504441" y="2404087"/>
                </a:lnTo>
                <a:lnTo>
                  <a:pt x="2508886" y="2400594"/>
                </a:lnTo>
                <a:lnTo>
                  <a:pt x="2512696" y="2396466"/>
                </a:lnTo>
                <a:lnTo>
                  <a:pt x="2516506" y="2392655"/>
                </a:lnTo>
                <a:lnTo>
                  <a:pt x="2520316" y="2388527"/>
                </a:lnTo>
                <a:lnTo>
                  <a:pt x="2523491" y="2384398"/>
                </a:lnTo>
                <a:lnTo>
                  <a:pt x="2526983" y="2379953"/>
                </a:lnTo>
                <a:lnTo>
                  <a:pt x="2529841" y="2375507"/>
                </a:lnTo>
                <a:lnTo>
                  <a:pt x="2532381" y="2370744"/>
                </a:lnTo>
                <a:lnTo>
                  <a:pt x="2535238" y="2365980"/>
                </a:lnTo>
                <a:lnTo>
                  <a:pt x="2537461" y="2360899"/>
                </a:lnTo>
                <a:lnTo>
                  <a:pt x="2539683" y="2356136"/>
                </a:lnTo>
                <a:lnTo>
                  <a:pt x="2541271" y="2350738"/>
                </a:lnTo>
                <a:lnTo>
                  <a:pt x="2543176" y="2345339"/>
                </a:lnTo>
                <a:lnTo>
                  <a:pt x="2544763" y="2340258"/>
                </a:lnTo>
                <a:lnTo>
                  <a:pt x="2545716" y="2334860"/>
                </a:lnTo>
                <a:lnTo>
                  <a:pt x="2546668" y="2329461"/>
                </a:lnTo>
                <a:lnTo>
                  <a:pt x="2547303" y="2324063"/>
                </a:lnTo>
                <a:lnTo>
                  <a:pt x="2547621" y="2318664"/>
                </a:lnTo>
                <a:lnTo>
                  <a:pt x="2547621" y="2312948"/>
                </a:lnTo>
                <a:lnTo>
                  <a:pt x="2547621" y="1289783"/>
                </a:lnTo>
                <a:lnTo>
                  <a:pt x="2547621" y="1034150"/>
                </a:lnTo>
                <a:lnTo>
                  <a:pt x="2547621" y="970004"/>
                </a:lnTo>
                <a:lnTo>
                  <a:pt x="2547621" y="962383"/>
                </a:lnTo>
                <a:lnTo>
                  <a:pt x="2547621" y="956984"/>
                </a:lnTo>
                <a:lnTo>
                  <a:pt x="2546986" y="951586"/>
                </a:lnTo>
                <a:lnTo>
                  <a:pt x="2546351" y="945870"/>
                </a:lnTo>
                <a:lnTo>
                  <a:pt x="2545716" y="940789"/>
                </a:lnTo>
                <a:lnTo>
                  <a:pt x="2544446" y="935390"/>
                </a:lnTo>
                <a:lnTo>
                  <a:pt x="2543176" y="930309"/>
                </a:lnTo>
                <a:lnTo>
                  <a:pt x="2541271" y="924911"/>
                </a:lnTo>
                <a:lnTo>
                  <a:pt x="2539366" y="919830"/>
                </a:lnTo>
                <a:lnTo>
                  <a:pt x="2537143" y="915067"/>
                </a:lnTo>
                <a:lnTo>
                  <a:pt x="2534921" y="909986"/>
                </a:lnTo>
                <a:lnTo>
                  <a:pt x="2532063" y="905223"/>
                </a:lnTo>
                <a:lnTo>
                  <a:pt x="2529206" y="900459"/>
                </a:lnTo>
                <a:lnTo>
                  <a:pt x="2526348" y="896013"/>
                </a:lnTo>
                <a:lnTo>
                  <a:pt x="2522856" y="891568"/>
                </a:lnTo>
                <a:lnTo>
                  <a:pt x="2519681" y="887439"/>
                </a:lnTo>
                <a:lnTo>
                  <a:pt x="2515871" y="883311"/>
                </a:lnTo>
                <a:lnTo>
                  <a:pt x="2512061" y="879500"/>
                </a:lnTo>
                <a:lnTo>
                  <a:pt x="2507933" y="875372"/>
                </a:lnTo>
                <a:lnTo>
                  <a:pt x="2503806" y="872197"/>
                </a:lnTo>
                <a:lnTo>
                  <a:pt x="2499361" y="868704"/>
                </a:lnTo>
                <a:lnTo>
                  <a:pt x="2494916" y="865528"/>
                </a:lnTo>
                <a:lnTo>
                  <a:pt x="2490153" y="862670"/>
                </a:lnTo>
                <a:lnTo>
                  <a:pt x="2485708" y="859812"/>
                </a:lnTo>
                <a:lnTo>
                  <a:pt x="2480628" y="857589"/>
                </a:lnTo>
                <a:lnTo>
                  <a:pt x="2475866" y="855366"/>
                </a:lnTo>
                <a:lnTo>
                  <a:pt x="2470786" y="853461"/>
                </a:lnTo>
                <a:lnTo>
                  <a:pt x="2465388" y="851556"/>
                </a:lnTo>
                <a:lnTo>
                  <a:pt x="2460308" y="849968"/>
                </a:lnTo>
                <a:lnTo>
                  <a:pt x="2454911" y="848698"/>
                </a:lnTo>
                <a:lnTo>
                  <a:pt x="2449831" y="847745"/>
                </a:lnTo>
                <a:lnTo>
                  <a:pt x="2444116" y="847110"/>
                </a:lnTo>
                <a:lnTo>
                  <a:pt x="2438401" y="846792"/>
                </a:lnTo>
                <a:lnTo>
                  <a:pt x="2433321" y="846475"/>
                </a:lnTo>
                <a:lnTo>
                  <a:pt x="2426336" y="846475"/>
                </a:lnTo>
                <a:lnTo>
                  <a:pt x="2418398" y="846475"/>
                </a:lnTo>
                <a:lnTo>
                  <a:pt x="2386331" y="846475"/>
                </a:lnTo>
                <a:lnTo>
                  <a:pt x="2258378" y="846475"/>
                </a:lnTo>
                <a:lnTo>
                  <a:pt x="2002791" y="846475"/>
                </a:lnTo>
                <a:lnTo>
                  <a:pt x="979488" y="846475"/>
                </a:lnTo>
                <a:lnTo>
                  <a:pt x="467678" y="846475"/>
                </a:lnTo>
                <a:lnTo>
                  <a:pt x="340043" y="846475"/>
                </a:lnTo>
                <a:lnTo>
                  <a:pt x="276225" y="846475"/>
                </a:lnTo>
                <a:lnTo>
                  <a:pt x="244158" y="846475"/>
                </a:lnTo>
                <a:lnTo>
                  <a:pt x="227965" y="846475"/>
                </a:lnTo>
                <a:lnTo>
                  <a:pt x="221615" y="846475"/>
                </a:lnTo>
                <a:close/>
                <a:moveTo>
                  <a:pt x="227965" y="738188"/>
                </a:moveTo>
                <a:lnTo>
                  <a:pt x="244158" y="738188"/>
                </a:lnTo>
                <a:lnTo>
                  <a:pt x="276225" y="738188"/>
                </a:lnTo>
                <a:lnTo>
                  <a:pt x="340043" y="738188"/>
                </a:lnTo>
                <a:lnTo>
                  <a:pt x="467678" y="738188"/>
                </a:lnTo>
                <a:lnTo>
                  <a:pt x="979488" y="738188"/>
                </a:lnTo>
                <a:lnTo>
                  <a:pt x="2002791" y="738188"/>
                </a:lnTo>
                <a:lnTo>
                  <a:pt x="2258378" y="738188"/>
                </a:lnTo>
                <a:lnTo>
                  <a:pt x="2386331" y="738188"/>
                </a:lnTo>
                <a:lnTo>
                  <a:pt x="2418398" y="738188"/>
                </a:lnTo>
                <a:lnTo>
                  <a:pt x="2426336" y="738188"/>
                </a:lnTo>
                <a:lnTo>
                  <a:pt x="2435543" y="738506"/>
                </a:lnTo>
                <a:lnTo>
                  <a:pt x="2446021" y="738823"/>
                </a:lnTo>
                <a:lnTo>
                  <a:pt x="2456181" y="739776"/>
                </a:lnTo>
                <a:lnTo>
                  <a:pt x="2466976" y="741046"/>
                </a:lnTo>
                <a:lnTo>
                  <a:pt x="2477136" y="743269"/>
                </a:lnTo>
                <a:lnTo>
                  <a:pt x="2487296" y="745492"/>
                </a:lnTo>
                <a:lnTo>
                  <a:pt x="2497456" y="748350"/>
                </a:lnTo>
                <a:lnTo>
                  <a:pt x="2507298" y="751843"/>
                </a:lnTo>
                <a:lnTo>
                  <a:pt x="2517458" y="755654"/>
                </a:lnTo>
                <a:lnTo>
                  <a:pt x="2526983" y="760099"/>
                </a:lnTo>
                <a:lnTo>
                  <a:pt x="2536508" y="764545"/>
                </a:lnTo>
                <a:lnTo>
                  <a:pt x="2545716" y="769944"/>
                </a:lnTo>
                <a:lnTo>
                  <a:pt x="2554606" y="775342"/>
                </a:lnTo>
                <a:lnTo>
                  <a:pt x="2563178" y="781376"/>
                </a:lnTo>
                <a:lnTo>
                  <a:pt x="2571433" y="787727"/>
                </a:lnTo>
                <a:lnTo>
                  <a:pt x="2579371" y="794713"/>
                </a:lnTo>
                <a:lnTo>
                  <a:pt x="2587308" y="801699"/>
                </a:lnTo>
                <a:lnTo>
                  <a:pt x="2594611" y="809003"/>
                </a:lnTo>
                <a:lnTo>
                  <a:pt x="2601596" y="816942"/>
                </a:lnTo>
                <a:lnTo>
                  <a:pt x="2607946" y="825198"/>
                </a:lnTo>
                <a:lnTo>
                  <a:pt x="2614296" y="833455"/>
                </a:lnTo>
                <a:lnTo>
                  <a:pt x="2620328" y="842346"/>
                </a:lnTo>
                <a:lnTo>
                  <a:pt x="2625726" y="851238"/>
                </a:lnTo>
                <a:lnTo>
                  <a:pt x="2630806" y="860447"/>
                </a:lnTo>
                <a:lnTo>
                  <a:pt x="2635568" y="869656"/>
                </a:lnTo>
                <a:lnTo>
                  <a:pt x="2639696" y="879818"/>
                </a:lnTo>
                <a:lnTo>
                  <a:pt x="2643188" y="889662"/>
                </a:lnTo>
                <a:lnTo>
                  <a:pt x="2646363" y="899507"/>
                </a:lnTo>
                <a:lnTo>
                  <a:pt x="2649221" y="909668"/>
                </a:lnTo>
                <a:lnTo>
                  <a:pt x="2651443" y="919830"/>
                </a:lnTo>
                <a:lnTo>
                  <a:pt x="2653348" y="930627"/>
                </a:lnTo>
                <a:lnTo>
                  <a:pt x="2654618" y="940789"/>
                </a:lnTo>
                <a:lnTo>
                  <a:pt x="2655571" y="951268"/>
                </a:lnTo>
                <a:lnTo>
                  <a:pt x="2655571" y="961747"/>
                </a:lnTo>
                <a:lnTo>
                  <a:pt x="2655888" y="970004"/>
                </a:lnTo>
                <a:lnTo>
                  <a:pt x="2655888" y="1034150"/>
                </a:lnTo>
                <a:lnTo>
                  <a:pt x="2655888" y="1289783"/>
                </a:lnTo>
                <a:lnTo>
                  <a:pt x="2655888" y="2312948"/>
                </a:lnTo>
                <a:lnTo>
                  <a:pt x="2655571" y="2323745"/>
                </a:lnTo>
                <a:lnTo>
                  <a:pt x="2654936" y="2334225"/>
                </a:lnTo>
                <a:lnTo>
                  <a:pt x="2653666" y="2344386"/>
                </a:lnTo>
                <a:lnTo>
                  <a:pt x="2651761" y="2354866"/>
                </a:lnTo>
                <a:lnTo>
                  <a:pt x="2649538" y="2365345"/>
                </a:lnTo>
                <a:lnTo>
                  <a:pt x="2646998" y="2375507"/>
                </a:lnTo>
                <a:lnTo>
                  <a:pt x="2643506" y="2385351"/>
                </a:lnTo>
                <a:lnTo>
                  <a:pt x="2640013" y="2395195"/>
                </a:lnTo>
                <a:lnTo>
                  <a:pt x="2636203" y="2405040"/>
                </a:lnTo>
                <a:lnTo>
                  <a:pt x="2631441" y="2414249"/>
                </a:lnTo>
                <a:lnTo>
                  <a:pt x="2626361" y="2424093"/>
                </a:lnTo>
                <a:lnTo>
                  <a:pt x="2621281" y="2432985"/>
                </a:lnTo>
                <a:lnTo>
                  <a:pt x="2615566" y="2441876"/>
                </a:lnTo>
                <a:lnTo>
                  <a:pt x="2609216" y="2450133"/>
                </a:lnTo>
                <a:lnTo>
                  <a:pt x="2602866" y="2458389"/>
                </a:lnTo>
                <a:lnTo>
                  <a:pt x="2595563" y="2466328"/>
                </a:lnTo>
                <a:lnTo>
                  <a:pt x="2588261" y="2473632"/>
                </a:lnTo>
                <a:lnTo>
                  <a:pt x="2580641" y="2480936"/>
                </a:lnTo>
                <a:lnTo>
                  <a:pt x="2572703" y="2487604"/>
                </a:lnTo>
                <a:lnTo>
                  <a:pt x="2564448" y="2494273"/>
                </a:lnTo>
                <a:lnTo>
                  <a:pt x="2555876" y="2500306"/>
                </a:lnTo>
                <a:lnTo>
                  <a:pt x="2546986" y="2505705"/>
                </a:lnTo>
                <a:lnTo>
                  <a:pt x="2537778" y="2511103"/>
                </a:lnTo>
                <a:lnTo>
                  <a:pt x="2528571" y="2515867"/>
                </a:lnTo>
                <a:lnTo>
                  <a:pt x="2519046" y="2520312"/>
                </a:lnTo>
                <a:lnTo>
                  <a:pt x="2509203" y="2524123"/>
                </a:lnTo>
                <a:lnTo>
                  <a:pt x="2499043" y="2527616"/>
                </a:lnTo>
                <a:lnTo>
                  <a:pt x="2489201" y="2530474"/>
                </a:lnTo>
                <a:lnTo>
                  <a:pt x="2479041" y="2533015"/>
                </a:lnTo>
                <a:lnTo>
                  <a:pt x="2468563" y="2535238"/>
                </a:lnTo>
                <a:lnTo>
                  <a:pt x="2458403" y="2536825"/>
                </a:lnTo>
                <a:lnTo>
                  <a:pt x="2447608" y="2537778"/>
                </a:lnTo>
                <a:lnTo>
                  <a:pt x="2442528" y="2538096"/>
                </a:lnTo>
                <a:lnTo>
                  <a:pt x="2437131" y="2538096"/>
                </a:lnTo>
                <a:lnTo>
                  <a:pt x="2427606" y="2538413"/>
                </a:lnTo>
                <a:lnTo>
                  <a:pt x="2411731" y="2538413"/>
                </a:lnTo>
                <a:lnTo>
                  <a:pt x="2379663" y="2538413"/>
                </a:lnTo>
                <a:lnTo>
                  <a:pt x="2315846" y="2538413"/>
                </a:lnTo>
                <a:lnTo>
                  <a:pt x="2187893" y="2538413"/>
                </a:lnTo>
                <a:lnTo>
                  <a:pt x="1676083" y="2538413"/>
                </a:lnTo>
                <a:lnTo>
                  <a:pt x="653098" y="2538413"/>
                </a:lnTo>
                <a:lnTo>
                  <a:pt x="397193" y="2538413"/>
                </a:lnTo>
                <a:lnTo>
                  <a:pt x="269240" y="2538413"/>
                </a:lnTo>
                <a:lnTo>
                  <a:pt x="237173" y="2538413"/>
                </a:lnTo>
                <a:lnTo>
                  <a:pt x="229235" y="2538413"/>
                </a:lnTo>
                <a:lnTo>
                  <a:pt x="220345" y="2538096"/>
                </a:lnTo>
                <a:lnTo>
                  <a:pt x="209868" y="2537778"/>
                </a:lnTo>
                <a:lnTo>
                  <a:pt x="199390" y="2536825"/>
                </a:lnTo>
                <a:lnTo>
                  <a:pt x="188913" y="2535555"/>
                </a:lnTo>
                <a:lnTo>
                  <a:pt x="178435" y="2533332"/>
                </a:lnTo>
                <a:lnTo>
                  <a:pt x="168275" y="2531109"/>
                </a:lnTo>
                <a:lnTo>
                  <a:pt x="158115" y="2528251"/>
                </a:lnTo>
                <a:lnTo>
                  <a:pt x="148273" y="2524758"/>
                </a:lnTo>
                <a:lnTo>
                  <a:pt x="138113" y="2520948"/>
                </a:lnTo>
                <a:lnTo>
                  <a:pt x="128588" y="2516502"/>
                </a:lnTo>
                <a:lnTo>
                  <a:pt x="119380" y="2512056"/>
                </a:lnTo>
                <a:lnTo>
                  <a:pt x="110173" y="2506658"/>
                </a:lnTo>
                <a:lnTo>
                  <a:pt x="101283" y="2501259"/>
                </a:lnTo>
                <a:lnTo>
                  <a:pt x="92710" y="2495226"/>
                </a:lnTo>
                <a:lnTo>
                  <a:pt x="84138" y="2488874"/>
                </a:lnTo>
                <a:lnTo>
                  <a:pt x="76200" y="2481888"/>
                </a:lnTo>
                <a:lnTo>
                  <a:pt x="68580" y="2474902"/>
                </a:lnTo>
                <a:lnTo>
                  <a:pt x="60960" y="2467598"/>
                </a:lnTo>
                <a:lnTo>
                  <a:pt x="53975" y="2459659"/>
                </a:lnTo>
                <a:lnTo>
                  <a:pt x="47625" y="2451403"/>
                </a:lnTo>
                <a:lnTo>
                  <a:pt x="41275" y="2443146"/>
                </a:lnTo>
                <a:lnTo>
                  <a:pt x="35243" y="2434255"/>
                </a:lnTo>
                <a:lnTo>
                  <a:pt x="30163" y="2425363"/>
                </a:lnTo>
                <a:lnTo>
                  <a:pt x="24765" y="2416154"/>
                </a:lnTo>
                <a:lnTo>
                  <a:pt x="20003" y="2406945"/>
                </a:lnTo>
                <a:lnTo>
                  <a:pt x="16193" y="2396783"/>
                </a:lnTo>
                <a:lnTo>
                  <a:pt x="12383" y="2386939"/>
                </a:lnTo>
                <a:lnTo>
                  <a:pt x="9208" y="2377095"/>
                </a:lnTo>
                <a:lnTo>
                  <a:pt x="6668" y="2366933"/>
                </a:lnTo>
                <a:lnTo>
                  <a:pt x="4445" y="2356771"/>
                </a:lnTo>
                <a:lnTo>
                  <a:pt x="2223" y="2345974"/>
                </a:lnTo>
                <a:lnTo>
                  <a:pt x="953" y="2335812"/>
                </a:lnTo>
                <a:lnTo>
                  <a:pt x="318" y="2325333"/>
                </a:lnTo>
                <a:lnTo>
                  <a:pt x="0" y="2314854"/>
                </a:lnTo>
                <a:lnTo>
                  <a:pt x="0" y="2306597"/>
                </a:lnTo>
                <a:lnTo>
                  <a:pt x="0" y="2242451"/>
                </a:lnTo>
                <a:lnTo>
                  <a:pt x="0" y="1986818"/>
                </a:lnTo>
                <a:lnTo>
                  <a:pt x="0" y="963653"/>
                </a:lnTo>
                <a:lnTo>
                  <a:pt x="318" y="952856"/>
                </a:lnTo>
                <a:lnTo>
                  <a:pt x="953" y="942377"/>
                </a:lnTo>
                <a:lnTo>
                  <a:pt x="1905" y="932215"/>
                </a:lnTo>
                <a:lnTo>
                  <a:pt x="3810" y="921735"/>
                </a:lnTo>
                <a:lnTo>
                  <a:pt x="6033" y="911256"/>
                </a:lnTo>
                <a:lnTo>
                  <a:pt x="8890" y="901094"/>
                </a:lnTo>
                <a:lnTo>
                  <a:pt x="11748" y="891250"/>
                </a:lnTo>
                <a:lnTo>
                  <a:pt x="15558" y="881406"/>
                </a:lnTo>
                <a:lnTo>
                  <a:pt x="19368" y="871562"/>
                </a:lnTo>
                <a:lnTo>
                  <a:pt x="24130" y="862352"/>
                </a:lnTo>
                <a:lnTo>
                  <a:pt x="28893" y="852508"/>
                </a:lnTo>
                <a:lnTo>
                  <a:pt x="34290" y="843617"/>
                </a:lnTo>
                <a:lnTo>
                  <a:pt x="40323" y="834725"/>
                </a:lnTo>
                <a:lnTo>
                  <a:pt x="46355" y="826469"/>
                </a:lnTo>
                <a:lnTo>
                  <a:pt x="53023" y="818212"/>
                </a:lnTo>
                <a:lnTo>
                  <a:pt x="60008" y="810273"/>
                </a:lnTo>
                <a:lnTo>
                  <a:pt x="67310" y="802969"/>
                </a:lnTo>
                <a:lnTo>
                  <a:pt x="74930" y="795666"/>
                </a:lnTo>
                <a:lnTo>
                  <a:pt x="82868" y="788997"/>
                </a:lnTo>
                <a:lnTo>
                  <a:pt x="91123" y="782328"/>
                </a:lnTo>
                <a:lnTo>
                  <a:pt x="100013" y="776295"/>
                </a:lnTo>
                <a:lnTo>
                  <a:pt x="108585" y="770896"/>
                </a:lnTo>
                <a:lnTo>
                  <a:pt x="117793" y="765498"/>
                </a:lnTo>
                <a:lnTo>
                  <a:pt x="127318" y="760735"/>
                </a:lnTo>
                <a:lnTo>
                  <a:pt x="136843" y="756289"/>
                </a:lnTo>
                <a:lnTo>
                  <a:pt x="146368" y="752478"/>
                </a:lnTo>
                <a:lnTo>
                  <a:pt x="156210" y="748985"/>
                </a:lnTo>
                <a:lnTo>
                  <a:pt x="166688" y="746127"/>
                </a:lnTo>
                <a:lnTo>
                  <a:pt x="176848" y="743586"/>
                </a:lnTo>
                <a:lnTo>
                  <a:pt x="187008" y="741364"/>
                </a:lnTo>
                <a:lnTo>
                  <a:pt x="197485" y="739776"/>
                </a:lnTo>
                <a:lnTo>
                  <a:pt x="208280" y="738823"/>
                </a:lnTo>
                <a:lnTo>
                  <a:pt x="218440" y="738506"/>
                </a:lnTo>
                <a:lnTo>
                  <a:pt x="227965" y="738188"/>
                </a:lnTo>
                <a:close/>
                <a:moveTo>
                  <a:pt x="823596" y="347663"/>
                </a:moveTo>
                <a:lnTo>
                  <a:pt x="833121" y="347663"/>
                </a:lnTo>
                <a:lnTo>
                  <a:pt x="848996" y="347663"/>
                </a:lnTo>
                <a:lnTo>
                  <a:pt x="881063" y="347663"/>
                </a:lnTo>
                <a:lnTo>
                  <a:pt x="945198" y="347663"/>
                </a:lnTo>
                <a:lnTo>
                  <a:pt x="1073151" y="347663"/>
                </a:lnTo>
                <a:lnTo>
                  <a:pt x="1584643" y="347663"/>
                </a:lnTo>
                <a:lnTo>
                  <a:pt x="2607629" y="347663"/>
                </a:lnTo>
                <a:lnTo>
                  <a:pt x="2863534" y="347663"/>
                </a:lnTo>
                <a:lnTo>
                  <a:pt x="2991804" y="347663"/>
                </a:lnTo>
                <a:lnTo>
                  <a:pt x="3023236" y="347663"/>
                </a:lnTo>
                <a:lnTo>
                  <a:pt x="3031491" y="347663"/>
                </a:lnTo>
                <a:lnTo>
                  <a:pt x="3040699" y="347663"/>
                </a:lnTo>
                <a:lnTo>
                  <a:pt x="3051176" y="347981"/>
                </a:lnTo>
                <a:lnTo>
                  <a:pt x="3061654" y="348933"/>
                </a:lnTo>
                <a:lnTo>
                  <a:pt x="3072131" y="350204"/>
                </a:lnTo>
                <a:lnTo>
                  <a:pt x="3082291" y="352427"/>
                </a:lnTo>
                <a:lnTo>
                  <a:pt x="3092769" y="354968"/>
                </a:lnTo>
                <a:lnTo>
                  <a:pt x="3102929" y="357509"/>
                </a:lnTo>
                <a:lnTo>
                  <a:pt x="3112771" y="361320"/>
                </a:lnTo>
                <a:lnTo>
                  <a:pt x="3122614" y="364814"/>
                </a:lnTo>
                <a:lnTo>
                  <a:pt x="3132139" y="369261"/>
                </a:lnTo>
                <a:lnTo>
                  <a:pt x="3141346" y="374025"/>
                </a:lnTo>
                <a:lnTo>
                  <a:pt x="3150554" y="379107"/>
                </a:lnTo>
                <a:lnTo>
                  <a:pt x="3159444" y="384506"/>
                </a:lnTo>
                <a:lnTo>
                  <a:pt x="3168016" y="390541"/>
                </a:lnTo>
                <a:lnTo>
                  <a:pt x="3176589" y="397210"/>
                </a:lnTo>
                <a:lnTo>
                  <a:pt x="3184526" y="403880"/>
                </a:lnTo>
                <a:lnTo>
                  <a:pt x="3192146" y="410868"/>
                </a:lnTo>
                <a:lnTo>
                  <a:pt x="3199766" y="418173"/>
                </a:lnTo>
                <a:lnTo>
                  <a:pt x="3206751" y="426113"/>
                </a:lnTo>
                <a:lnTo>
                  <a:pt x="3213419" y="434371"/>
                </a:lnTo>
                <a:lnTo>
                  <a:pt x="3219769" y="442629"/>
                </a:lnTo>
                <a:lnTo>
                  <a:pt x="3225484" y="451522"/>
                </a:lnTo>
                <a:lnTo>
                  <a:pt x="3230881" y="460415"/>
                </a:lnTo>
                <a:lnTo>
                  <a:pt x="3235961" y="469626"/>
                </a:lnTo>
                <a:lnTo>
                  <a:pt x="3240724" y="479472"/>
                </a:lnTo>
                <a:lnTo>
                  <a:pt x="3244851" y="489000"/>
                </a:lnTo>
                <a:lnTo>
                  <a:pt x="3248344" y="498846"/>
                </a:lnTo>
                <a:lnTo>
                  <a:pt x="3251519" y="508692"/>
                </a:lnTo>
                <a:lnTo>
                  <a:pt x="3254376" y="518856"/>
                </a:lnTo>
                <a:lnTo>
                  <a:pt x="3256599" y="529019"/>
                </a:lnTo>
                <a:lnTo>
                  <a:pt x="3258504" y="539818"/>
                </a:lnTo>
                <a:lnTo>
                  <a:pt x="3259774" y="549982"/>
                </a:lnTo>
                <a:lnTo>
                  <a:pt x="3260409" y="560463"/>
                </a:lnTo>
                <a:lnTo>
                  <a:pt x="3260726" y="570944"/>
                </a:lnTo>
                <a:lnTo>
                  <a:pt x="3260726" y="579202"/>
                </a:lnTo>
                <a:lnTo>
                  <a:pt x="3260726" y="643360"/>
                </a:lnTo>
                <a:lnTo>
                  <a:pt x="3260726" y="899038"/>
                </a:lnTo>
                <a:lnTo>
                  <a:pt x="3260726" y="1922384"/>
                </a:lnTo>
                <a:lnTo>
                  <a:pt x="3260409" y="1933182"/>
                </a:lnTo>
                <a:lnTo>
                  <a:pt x="3259774" y="1943664"/>
                </a:lnTo>
                <a:lnTo>
                  <a:pt x="3258504" y="1954145"/>
                </a:lnTo>
                <a:lnTo>
                  <a:pt x="3256916" y="1964308"/>
                </a:lnTo>
                <a:lnTo>
                  <a:pt x="3255011" y="1974790"/>
                </a:lnTo>
                <a:lnTo>
                  <a:pt x="3251836" y="1984953"/>
                </a:lnTo>
                <a:lnTo>
                  <a:pt x="3248979" y="1994799"/>
                </a:lnTo>
                <a:lnTo>
                  <a:pt x="3245486" y="2004645"/>
                </a:lnTo>
                <a:lnTo>
                  <a:pt x="3241359" y="2014491"/>
                </a:lnTo>
                <a:lnTo>
                  <a:pt x="3236914" y="2024019"/>
                </a:lnTo>
                <a:lnTo>
                  <a:pt x="3231834" y="2033548"/>
                </a:lnTo>
                <a:lnTo>
                  <a:pt x="3226436" y="2042441"/>
                </a:lnTo>
                <a:lnTo>
                  <a:pt x="3220721" y="2051334"/>
                </a:lnTo>
                <a:lnTo>
                  <a:pt x="3214371" y="2059910"/>
                </a:lnTo>
                <a:lnTo>
                  <a:pt x="3207704" y="2067850"/>
                </a:lnTo>
                <a:lnTo>
                  <a:pt x="3200719" y="2075790"/>
                </a:lnTo>
                <a:lnTo>
                  <a:pt x="3193416" y="2083095"/>
                </a:lnTo>
                <a:lnTo>
                  <a:pt x="3186114" y="2090400"/>
                </a:lnTo>
                <a:lnTo>
                  <a:pt x="3178176" y="2097388"/>
                </a:lnTo>
                <a:lnTo>
                  <a:pt x="3169921" y="2103740"/>
                </a:lnTo>
                <a:lnTo>
                  <a:pt x="3161031" y="2109775"/>
                </a:lnTo>
                <a:lnTo>
                  <a:pt x="3152459" y="2115174"/>
                </a:lnTo>
                <a:lnTo>
                  <a:pt x="3142934" y="2120574"/>
                </a:lnTo>
                <a:lnTo>
                  <a:pt x="3133409" y="2125338"/>
                </a:lnTo>
                <a:lnTo>
                  <a:pt x="3123884" y="2129784"/>
                </a:lnTo>
                <a:lnTo>
                  <a:pt x="3114359" y="2133596"/>
                </a:lnTo>
                <a:lnTo>
                  <a:pt x="3104516" y="2137089"/>
                </a:lnTo>
                <a:lnTo>
                  <a:pt x="3094356" y="2139948"/>
                </a:lnTo>
                <a:lnTo>
                  <a:pt x="3084196" y="2142489"/>
                </a:lnTo>
                <a:lnTo>
                  <a:pt x="3073719" y="2144712"/>
                </a:lnTo>
                <a:lnTo>
                  <a:pt x="3063241" y="2146300"/>
                </a:lnTo>
                <a:lnTo>
                  <a:pt x="3052764" y="2147253"/>
                </a:lnTo>
                <a:lnTo>
                  <a:pt x="3042604" y="2147571"/>
                </a:lnTo>
                <a:lnTo>
                  <a:pt x="3032761" y="2147888"/>
                </a:lnTo>
                <a:lnTo>
                  <a:pt x="3016886" y="2147888"/>
                </a:lnTo>
                <a:lnTo>
                  <a:pt x="2984819" y="2147888"/>
                </a:lnTo>
                <a:lnTo>
                  <a:pt x="2920684" y="2147888"/>
                </a:lnTo>
                <a:lnTo>
                  <a:pt x="2793049" y="2147888"/>
                </a:lnTo>
                <a:lnTo>
                  <a:pt x="2750186" y="2147888"/>
                </a:lnTo>
                <a:lnTo>
                  <a:pt x="2750186" y="2039582"/>
                </a:lnTo>
                <a:lnTo>
                  <a:pt x="2793049" y="2039582"/>
                </a:lnTo>
                <a:lnTo>
                  <a:pt x="2920684" y="2039582"/>
                </a:lnTo>
                <a:lnTo>
                  <a:pt x="2984819" y="2039582"/>
                </a:lnTo>
                <a:lnTo>
                  <a:pt x="3016886" y="2039582"/>
                </a:lnTo>
                <a:lnTo>
                  <a:pt x="3032761" y="2039582"/>
                </a:lnTo>
                <a:lnTo>
                  <a:pt x="3039111" y="2039582"/>
                </a:lnTo>
                <a:lnTo>
                  <a:pt x="3044826" y="2039265"/>
                </a:lnTo>
                <a:lnTo>
                  <a:pt x="3049906" y="2038947"/>
                </a:lnTo>
                <a:lnTo>
                  <a:pt x="3055621" y="2037994"/>
                </a:lnTo>
                <a:lnTo>
                  <a:pt x="3061019" y="2037042"/>
                </a:lnTo>
                <a:lnTo>
                  <a:pt x="3066099" y="2035771"/>
                </a:lnTo>
                <a:lnTo>
                  <a:pt x="3071496" y="2034501"/>
                </a:lnTo>
                <a:lnTo>
                  <a:pt x="3076894" y="2032277"/>
                </a:lnTo>
                <a:lnTo>
                  <a:pt x="3081656" y="2030372"/>
                </a:lnTo>
                <a:lnTo>
                  <a:pt x="3086736" y="2028148"/>
                </a:lnTo>
                <a:lnTo>
                  <a:pt x="3091499" y="2025925"/>
                </a:lnTo>
                <a:lnTo>
                  <a:pt x="3096261" y="2022749"/>
                </a:lnTo>
                <a:lnTo>
                  <a:pt x="3101024" y="2020208"/>
                </a:lnTo>
                <a:lnTo>
                  <a:pt x="3105469" y="2017032"/>
                </a:lnTo>
                <a:lnTo>
                  <a:pt x="3109914" y="2013538"/>
                </a:lnTo>
                <a:lnTo>
                  <a:pt x="3113724" y="2010045"/>
                </a:lnTo>
                <a:lnTo>
                  <a:pt x="3118169" y="2006233"/>
                </a:lnTo>
                <a:lnTo>
                  <a:pt x="3121661" y="2002422"/>
                </a:lnTo>
                <a:lnTo>
                  <a:pt x="3125154" y="1997975"/>
                </a:lnTo>
                <a:lnTo>
                  <a:pt x="3128964" y="1993846"/>
                </a:lnTo>
                <a:lnTo>
                  <a:pt x="3131821" y="1989400"/>
                </a:lnTo>
                <a:lnTo>
                  <a:pt x="3135314" y="1984953"/>
                </a:lnTo>
                <a:lnTo>
                  <a:pt x="3137854" y="1980189"/>
                </a:lnTo>
                <a:lnTo>
                  <a:pt x="3140394" y="1975425"/>
                </a:lnTo>
                <a:lnTo>
                  <a:pt x="3142616" y="1970343"/>
                </a:lnTo>
                <a:lnTo>
                  <a:pt x="3144839" y="1965579"/>
                </a:lnTo>
                <a:lnTo>
                  <a:pt x="3146744" y="1960179"/>
                </a:lnTo>
                <a:lnTo>
                  <a:pt x="3148331" y="1955098"/>
                </a:lnTo>
                <a:lnTo>
                  <a:pt x="3149601" y="1950016"/>
                </a:lnTo>
                <a:lnTo>
                  <a:pt x="3150871" y="1944299"/>
                </a:lnTo>
                <a:lnTo>
                  <a:pt x="3151824" y="1938899"/>
                </a:lnTo>
                <a:lnTo>
                  <a:pt x="3152459" y="1933818"/>
                </a:lnTo>
                <a:lnTo>
                  <a:pt x="3152776" y="1928101"/>
                </a:lnTo>
                <a:lnTo>
                  <a:pt x="3153094" y="1922384"/>
                </a:lnTo>
                <a:lnTo>
                  <a:pt x="3153094" y="899038"/>
                </a:lnTo>
                <a:lnTo>
                  <a:pt x="3153094" y="643360"/>
                </a:lnTo>
                <a:lnTo>
                  <a:pt x="3153094" y="579202"/>
                </a:lnTo>
                <a:lnTo>
                  <a:pt x="3153094" y="571579"/>
                </a:lnTo>
                <a:lnTo>
                  <a:pt x="3152776" y="566498"/>
                </a:lnTo>
                <a:lnTo>
                  <a:pt x="3152459" y="560781"/>
                </a:lnTo>
                <a:lnTo>
                  <a:pt x="3151824" y="555381"/>
                </a:lnTo>
                <a:lnTo>
                  <a:pt x="3150554" y="549982"/>
                </a:lnTo>
                <a:lnTo>
                  <a:pt x="3149284" y="544582"/>
                </a:lnTo>
                <a:lnTo>
                  <a:pt x="3148014" y="539501"/>
                </a:lnTo>
                <a:lnTo>
                  <a:pt x="3146426" y="534101"/>
                </a:lnTo>
                <a:lnTo>
                  <a:pt x="3144521" y="529019"/>
                </a:lnTo>
                <a:lnTo>
                  <a:pt x="3142299" y="524255"/>
                </a:lnTo>
                <a:lnTo>
                  <a:pt x="3140076" y="519173"/>
                </a:lnTo>
                <a:lnTo>
                  <a:pt x="3137536" y="514409"/>
                </a:lnTo>
                <a:lnTo>
                  <a:pt x="3134361" y="509645"/>
                </a:lnTo>
                <a:lnTo>
                  <a:pt x="3131504" y="505199"/>
                </a:lnTo>
                <a:lnTo>
                  <a:pt x="3128329" y="500752"/>
                </a:lnTo>
                <a:lnTo>
                  <a:pt x="3124519" y="496623"/>
                </a:lnTo>
                <a:lnTo>
                  <a:pt x="3121026" y="492494"/>
                </a:lnTo>
                <a:lnTo>
                  <a:pt x="3117216" y="488683"/>
                </a:lnTo>
                <a:lnTo>
                  <a:pt x="3113089" y="484871"/>
                </a:lnTo>
                <a:lnTo>
                  <a:pt x="3108961" y="481378"/>
                </a:lnTo>
                <a:lnTo>
                  <a:pt x="3104516" y="477884"/>
                </a:lnTo>
                <a:lnTo>
                  <a:pt x="3100071" y="474708"/>
                </a:lnTo>
                <a:lnTo>
                  <a:pt x="3095626" y="472167"/>
                </a:lnTo>
                <a:lnTo>
                  <a:pt x="3090546" y="469308"/>
                </a:lnTo>
                <a:lnTo>
                  <a:pt x="3086101" y="466767"/>
                </a:lnTo>
                <a:lnTo>
                  <a:pt x="3080704" y="464544"/>
                </a:lnTo>
                <a:lnTo>
                  <a:pt x="3075941" y="462639"/>
                </a:lnTo>
                <a:lnTo>
                  <a:pt x="3070544" y="460733"/>
                </a:lnTo>
                <a:lnTo>
                  <a:pt x="3065146" y="459145"/>
                </a:lnTo>
                <a:lnTo>
                  <a:pt x="3060066" y="458192"/>
                </a:lnTo>
                <a:lnTo>
                  <a:pt x="3054669" y="457239"/>
                </a:lnTo>
                <a:lnTo>
                  <a:pt x="3049271" y="456286"/>
                </a:lnTo>
                <a:lnTo>
                  <a:pt x="3043874" y="455969"/>
                </a:lnTo>
                <a:lnTo>
                  <a:pt x="3038159" y="455651"/>
                </a:lnTo>
                <a:lnTo>
                  <a:pt x="3031491" y="455651"/>
                </a:lnTo>
                <a:lnTo>
                  <a:pt x="3023236" y="455651"/>
                </a:lnTo>
                <a:lnTo>
                  <a:pt x="2991804" y="455651"/>
                </a:lnTo>
                <a:lnTo>
                  <a:pt x="2863534" y="455651"/>
                </a:lnTo>
                <a:lnTo>
                  <a:pt x="2607629" y="455651"/>
                </a:lnTo>
                <a:lnTo>
                  <a:pt x="1584643" y="455651"/>
                </a:lnTo>
                <a:lnTo>
                  <a:pt x="1073151" y="455651"/>
                </a:lnTo>
                <a:lnTo>
                  <a:pt x="945198" y="455651"/>
                </a:lnTo>
                <a:lnTo>
                  <a:pt x="881063" y="455651"/>
                </a:lnTo>
                <a:lnTo>
                  <a:pt x="848996" y="455651"/>
                </a:lnTo>
                <a:lnTo>
                  <a:pt x="833121" y="455651"/>
                </a:lnTo>
                <a:lnTo>
                  <a:pt x="826771" y="455651"/>
                </a:lnTo>
                <a:lnTo>
                  <a:pt x="821373" y="455969"/>
                </a:lnTo>
                <a:lnTo>
                  <a:pt x="815658" y="456604"/>
                </a:lnTo>
                <a:lnTo>
                  <a:pt x="810578" y="457239"/>
                </a:lnTo>
                <a:lnTo>
                  <a:pt x="805181" y="458192"/>
                </a:lnTo>
                <a:lnTo>
                  <a:pt x="799466" y="459462"/>
                </a:lnTo>
                <a:lnTo>
                  <a:pt x="794703" y="461050"/>
                </a:lnTo>
                <a:lnTo>
                  <a:pt x="789306" y="462956"/>
                </a:lnTo>
                <a:lnTo>
                  <a:pt x="784543" y="464862"/>
                </a:lnTo>
                <a:lnTo>
                  <a:pt x="779463" y="467085"/>
                </a:lnTo>
                <a:lnTo>
                  <a:pt x="774701" y="469626"/>
                </a:lnTo>
                <a:lnTo>
                  <a:pt x="769621" y="472484"/>
                </a:lnTo>
                <a:lnTo>
                  <a:pt x="764858" y="475343"/>
                </a:lnTo>
                <a:lnTo>
                  <a:pt x="760731" y="478202"/>
                </a:lnTo>
                <a:lnTo>
                  <a:pt x="756286" y="482013"/>
                </a:lnTo>
                <a:lnTo>
                  <a:pt x="752158" y="485189"/>
                </a:lnTo>
                <a:lnTo>
                  <a:pt x="748031" y="489318"/>
                </a:lnTo>
                <a:lnTo>
                  <a:pt x="744221" y="493129"/>
                </a:lnTo>
                <a:lnTo>
                  <a:pt x="740728" y="497258"/>
                </a:lnTo>
                <a:lnTo>
                  <a:pt x="737236" y="501387"/>
                </a:lnTo>
                <a:lnTo>
                  <a:pt x="734061" y="506151"/>
                </a:lnTo>
                <a:lnTo>
                  <a:pt x="730886" y="510280"/>
                </a:lnTo>
                <a:lnTo>
                  <a:pt x="728346" y="515362"/>
                </a:lnTo>
                <a:lnTo>
                  <a:pt x="725806" y="519809"/>
                </a:lnTo>
                <a:lnTo>
                  <a:pt x="723266" y="524890"/>
                </a:lnTo>
                <a:lnTo>
                  <a:pt x="721043" y="529655"/>
                </a:lnTo>
                <a:lnTo>
                  <a:pt x="719456" y="535054"/>
                </a:lnTo>
                <a:lnTo>
                  <a:pt x="717868" y="540453"/>
                </a:lnTo>
                <a:lnTo>
                  <a:pt x="716281" y="545535"/>
                </a:lnTo>
                <a:lnTo>
                  <a:pt x="715011" y="550935"/>
                </a:lnTo>
                <a:lnTo>
                  <a:pt x="714058" y="556334"/>
                </a:lnTo>
                <a:lnTo>
                  <a:pt x="713423" y="561733"/>
                </a:lnTo>
                <a:lnTo>
                  <a:pt x="713106" y="567133"/>
                </a:lnTo>
                <a:lnTo>
                  <a:pt x="713106" y="572850"/>
                </a:lnTo>
                <a:lnTo>
                  <a:pt x="713106" y="637643"/>
                </a:lnTo>
                <a:lnTo>
                  <a:pt x="604838" y="637643"/>
                </a:lnTo>
                <a:lnTo>
                  <a:pt x="604838" y="572850"/>
                </a:lnTo>
                <a:lnTo>
                  <a:pt x="605473" y="562051"/>
                </a:lnTo>
                <a:lnTo>
                  <a:pt x="606108" y="551570"/>
                </a:lnTo>
                <a:lnTo>
                  <a:pt x="607378" y="541406"/>
                </a:lnTo>
                <a:lnTo>
                  <a:pt x="608966" y="530925"/>
                </a:lnTo>
                <a:lnTo>
                  <a:pt x="611188" y="520444"/>
                </a:lnTo>
                <a:lnTo>
                  <a:pt x="614046" y="510280"/>
                </a:lnTo>
                <a:lnTo>
                  <a:pt x="617221" y="500434"/>
                </a:lnTo>
                <a:lnTo>
                  <a:pt x="620713" y="490588"/>
                </a:lnTo>
                <a:lnTo>
                  <a:pt x="624841" y="481060"/>
                </a:lnTo>
                <a:lnTo>
                  <a:pt x="629286" y="471532"/>
                </a:lnTo>
                <a:lnTo>
                  <a:pt x="634366" y="462003"/>
                </a:lnTo>
                <a:lnTo>
                  <a:pt x="639763" y="452793"/>
                </a:lnTo>
                <a:lnTo>
                  <a:pt x="645478" y="444217"/>
                </a:lnTo>
                <a:lnTo>
                  <a:pt x="651511" y="435641"/>
                </a:lnTo>
                <a:lnTo>
                  <a:pt x="658178" y="427384"/>
                </a:lnTo>
                <a:lnTo>
                  <a:pt x="665163" y="419443"/>
                </a:lnTo>
                <a:lnTo>
                  <a:pt x="672466" y="412138"/>
                </a:lnTo>
                <a:lnTo>
                  <a:pt x="680086" y="405151"/>
                </a:lnTo>
                <a:lnTo>
                  <a:pt x="688023" y="398163"/>
                </a:lnTo>
                <a:lnTo>
                  <a:pt x="696278" y="391493"/>
                </a:lnTo>
                <a:lnTo>
                  <a:pt x="704851" y="385459"/>
                </a:lnTo>
                <a:lnTo>
                  <a:pt x="713741" y="380059"/>
                </a:lnTo>
                <a:lnTo>
                  <a:pt x="722948" y="374660"/>
                </a:lnTo>
                <a:lnTo>
                  <a:pt x="732473" y="370213"/>
                </a:lnTo>
                <a:lnTo>
                  <a:pt x="741998" y="365449"/>
                </a:lnTo>
                <a:lnTo>
                  <a:pt x="751841" y="361638"/>
                </a:lnTo>
                <a:lnTo>
                  <a:pt x="761683" y="358144"/>
                </a:lnTo>
                <a:lnTo>
                  <a:pt x="771526" y="355286"/>
                </a:lnTo>
                <a:lnTo>
                  <a:pt x="781686" y="352745"/>
                </a:lnTo>
                <a:lnTo>
                  <a:pt x="792481" y="350521"/>
                </a:lnTo>
                <a:lnTo>
                  <a:pt x="802641" y="349251"/>
                </a:lnTo>
                <a:lnTo>
                  <a:pt x="813118" y="348298"/>
                </a:lnTo>
                <a:lnTo>
                  <a:pt x="818516" y="347981"/>
                </a:lnTo>
                <a:lnTo>
                  <a:pt x="823596" y="347663"/>
                </a:lnTo>
                <a:close/>
                <a:moveTo>
                  <a:pt x="1415441" y="0"/>
                </a:moveTo>
                <a:lnTo>
                  <a:pt x="1424967" y="0"/>
                </a:lnTo>
                <a:lnTo>
                  <a:pt x="1441162" y="0"/>
                </a:lnTo>
                <a:lnTo>
                  <a:pt x="1473233" y="0"/>
                </a:lnTo>
                <a:lnTo>
                  <a:pt x="1537058" y="0"/>
                </a:lnTo>
                <a:lnTo>
                  <a:pt x="1665026" y="0"/>
                </a:lnTo>
                <a:lnTo>
                  <a:pt x="2176580" y="0"/>
                </a:lnTo>
                <a:lnTo>
                  <a:pt x="3200005" y="0"/>
                </a:lnTo>
                <a:lnTo>
                  <a:pt x="3455623" y="0"/>
                </a:lnTo>
                <a:lnTo>
                  <a:pt x="3583908" y="0"/>
                </a:lnTo>
                <a:lnTo>
                  <a:pt x="3615662" y="0"/>
                </a:lnTo>
                <a:lnTo>
                  <a:pt x="3623601" y="0"/>
                </a:lnTo>
                <a:lnTo>
                  <a:pt x="3632809" y="0"/>
                </a:lnTo>
                <a:lnTo>
                  <a:pt x="3643288" y="318"/>
                </a:lnTo>
                <a:lnTo>
                  <a:pt x="3653767" y="1270"/>
                </a:lnTo>
                <a:lnTo>
                  <a:pt x="3664246" y="2858"/>
                </a:lnTo>
                <a:lnTo>
                  <a:pt x="3674407" y="4764"/>
                </a:lnTo>
                <a:lnTo>
                  <a:pt x="3684568" y="7305"/>
                </a:lnTo>
                <a:lnTo>
                  <a:pt x="3695047" y="10164"/>
                </a:lnTo>
                <a:lnTo>
                  <a:pt x="3704890" y="13657"/>
                </a:lnTo>
                <a:lnTo>
                  <a:pt x="3714734" y="17151"/>
                </a:lnTo>
                <a:lnTo>
                  <a:pt x="3724260" y="21598"/>
                </a:lnTo>
                <a:lnTo>
                  <a:pt x="3733786" y="26362"/>
                </a:lnTo>
                <a:lnTo>
                  <a:pt x="3742677" y="31444"/>
                </a:lnTo>
                <a:lnTo>
                  <a:pt x="3751569" y="36843"/>
                </a:lnTo>
                <a:lnTo>
                  <a:pt x="3760460" y="42878"/>
                </a:lnTo>
                <a:lnTo>
                  <a:pt x="3768716" y="49547"/>
                </a:lnTo>
                <a:lnTo>
                  <a:pt x="3776654" y="56217"/>
                </a:lnTo>
                <a:lnTo>
                  <a:pt x="3784592" y="63205"/>
                </a:lnTo>
                <a:lnTo>
                  <a:pt x="3791896" y="70827"/>
                </a:lnTo>
                <a:lnTo>
                  <a:pt x="3798882" y="78450"/>
                </a:lnTo>
                <a:lnTo>
                  <a:pt x="3805550" y="86708"/>
                </a:lnTo>
                <a:lnTo>
                  <a:pt x="3811583" y="95284"/>
                </a:lnTo>
                <a:lnTo>
                  <a:pt x="3817616" y="103859"/>
                </a:lnTo>
                <a:lnTo>
                  <a:pt x="3823332" y="112752"/>
                </a:lnTo>
                <a:lnTo>
                  <a:pt x="3828095" y="121963"/>
                </a:lnTo>
                <a:lnTo>
                  <a:pt x="3832858" y="131809"/>
                </a:lnTo>
                <a:lnTo>
                  <a:pt x="3836669" y="141337"/>
                </a:lnTo>
                <a:lnTo>
                  <a:pt x="3840479" y="151183"/>
                </a:lnTo>
                <a:lnTo>
                  <a:pt x="3843655" y="161347"/>
                </a:lnTo>
                <a:lnTo>
                  <a:pt x="3846830" y="171193"/>
                </a:lnTo>
                <a:lnTo>
                  <a:pt x="3849053" y="181356"/>
                </a:lnTo>
                <a:lnTo>
                  <a:pt x="3850640" y="192155"/>
                </a:lnTo>
                <a:lnTo>
                  <a:pt x="3851911" y="202636"/>
                </a:lnTo>
                <a:lnTo>
                  <a:pt x="3852546" y="212800"/>
                </a:lnTo>
                <a:lnTo>
                  <a:pt x="3852863" y="223281"/>
                </a:lnTo>
                <a:lnTo>
                  <a:pt x="3852863" y="231857"/>
                </a:lnTo>
                <a:lnTo>
                  <a:pt x="3852863" y="295697"/>
                </a:lnTo>
                <a:lnTo>
                  <a:pt x="3852863" y="551692"/>
                </a:lnTo>
                <a:lnTo>
                  <a:pt x="3852863" y="1575356"/>
                </a:lnTo>
                <a:lnTo>
                  <a:pt x="3852863" y="1585519"/>
                </a:lnTo>
                <a:lnTo>
                  <a:pt x="3852228" y="1596001"/>
                </a:lnTo>
                <a:lnTo>
                  <a:pt x="3850958" y="1606482"/>
                </a:lnTo>
                <a:lnTo>
                  <a:pt x="3849370" y="1616645"/>
                </a:lnTo>
                <a:lnTo>
                  <a:pt x="3847147" y="1627126"/>
                </a:lnTo>
                <a:lnTo>
                  <a:pt x="3844290" y="1637290"/>
                </a:lnTo>
                <a:lnTo>
                  <a:pt x="3841114" y="1647454"/>
                </a:lnTo>
                <a:lnTo>
                  <a:pt x="3837621" y="1657300"/>
                </a:lnTo>
                <a:lnTo>
                  <a:pt x="3833493" y="1666828"/>
                </a:lnTo>
                <a:lnTo>
                  <a:pt x="3829048" y="1676356"/>
                </a:lnTo>
                <a:lnTo>
                  <a:pt x="3823967" y="1685885"/>
                </a:lnTo>
                <a:lnTo>
                  <a:pt x="3818569" y="1694778"/>
                </a:lnTo>
                <a:lnTo>
                  <a:pt x="3812853" y="1703671"/>
                </a:lnTo>
                <a:lnTo>
                  <a:pt x="3806820" y="1712247"/>
                </a:lnTo>
                <a:lnTo>
                  <a:pt x="3800152" y="1720504"/>
                </a:lnTo>
                <a:lnTo>
                  <a:pt x="3792848" y="1728127"/>
                </a:lnTo>
                <a:lnTo>
                  <a:pt x="3785545" y="1735432"/>
                </a:lnTo>
                <a:lnTo>
                  <a:pt x="3778242" y="1742737"/>
                </a:lnTo>
                <a:lnTo>
                  <a:pt x="3770303" y="1749725"/>
                </a:lnTo>
                <a:lnTo>
                  <a:pt x="3762047" y="1756077"/>
                </a:lnTo>
                <a:lnTo>
                  <a:pt x="3753474" y="1762429"/>
                </a:lnTo>
                <a:lnTo>
                  <a:pt x="3744583" y="1767829"/>
                </a:lnTo>
                <a:lnTo>
                  <a:pt x="3735057" y="1772910"/>
                </a:lnTo>
                <a:lnTo>
                  <a:pt x="3725848" y="1777675"/>
                </a:lnTo>
                <a:lnTo>
                  <a:pt x="3716322" y="1782121"/>
                </a:lnTo>
                <a:lnTo>
                  <a:pt x="3706478" y="1785933"/>
                </a:lnTo>
                <a:lnTo>
                  <a:pt x="3696634" y="1789744"/>
                </a:lnTo>
                <a:lnTo>
                  <a:pt x="3686473" y="1792602"/>
                </a:lnTo>
                <a:lnTo>
                  <a:pt x="3675994" y="1794826"/>
                </a:lnTo>
                <a:lnTo>
                  <a:pt x="3665833" y="1797049"/>
                </a:lnTo>
                <a:lnTo>
                  <a:pt x="3655355" y="1798637"/>
                </a:lnTo>
                <a:lnTo>
                  <a:pt x="3645193" y="1799590"/>
                </a:lnTo>
                <a:lnTo>
                  <a:pt x="3639795" y="1799907"/>
                </a:lnTo>
                <a:lnTo>
                  <a:pt x="3634715" y="1800225"/>
                </a:lnTo>
                <a:lnTo>
                  <a:pt x="3624871" y="1800225"/>
                </a:lnTo>
                <a:lnTo>
                  <a:pt x="3608994" y="1800225"/>
                </a:lnTo>
                <a:lnTo>
                  <a:pt x="3576923" y="1800225"/>
                </a:lnTo>
                <a:lnTo>
                  <a:pt x="3513097" y="1800225"/>
                </a:lnTo>
                <a:lnTo>
                  <a:pt x="3385130" y="1800225"/>
                </a:lnTo>
                <a:lnTo>
                  <a:pt x="3342262" y="1800225"/>
                </a:lnTo>
                <a:lnTo>
                  <a:pt x="3342262" y="1692237"/>
                </a:lnTo>
                <a:lnTo>
                  <a:pt x="3385130" y="1692237"/>
                </a:lnTo>
                <a:lnTo>
                  <a:pt x="3513097" y="1692237"/>
                </a:lnTo>
                <a:lnTo>
                  <a:pt x="3576923" y="1692237"/>
                </a:lnTo>
                <a:lnTo>
                  <a:pt x="3608994" y="1692237"/>
                </a:lnTo>
                <a:lnTo>
                  <a:pt x="3624871" y="1692237"/>
                </a:lnTo>
                <a:lnTo>
                  <a:pt x="3631222" y="1691919"/>
                </a:lnTo>
                <a:lnTo>
                  <a:pt x="3634397" y="1691919"/>
                </a:lnTo>
                <a:lnTo>
                  <a:pt x="3636937" y="1691919"/>
                </a:lnTo>
                <a:lnTo>
                  <a:pt x="3642335" y="1691284"/>
                </a:lnTo>
                <a:lnTo>
                  <a:pt x="3647734" y="1690649"/>
                </a:lnTo>
                <a:lnTo>
                  <a:pt x="3653132" y="1689378"/>
                </a:lnTo>
                <a:lnTo>
                  <a:pt x="3658212" y="1688426"/>
                </a:lnTo>
                <a:lnTo>
                  <a:pt x="3663611" y="1686838"/>
                </a:lnTo>
                <a:lnTo>
                  <a:pt x="3669009" y="1684614"/>
                </a:lnTo>
                <a:lnTo>
                  <a:pt x="3673772" y="1682709"/>
                </a:lnTo>
                <a:lnTo>
                  <a:pt x="3678852" y="1680485"/>
                </a:lnTo>
                <a:lnTo>
                  <a:pt x="3683615" y="1678262"/>
                </a:lnTo>
                <a:lnTo>
                  <a:pt x="3688378" y="1675404"/>
                </a:lnTo>
                <a:lnTo>
                  <a:pt x="3692824" y="1672545"/>
                </a:lnTo>
                <a:lnTo>
                  <a:pt x="3697587" y="1669369"/>
                </a:lnTo>
                <a:lnTo>
                  <a:pt x="3702033" y="1665875"/>
                </a:lnTo>
                <a:lnTo>
                  <a:pt x="3706161" y="1662381"/>
                </a:lnTo>
                <a:lnTo>
                  <a:pt x="3709971" y="1658570"/>
                </a:lnTo>
                <a:lnTo>
                  <a:pt x="3713782" y="1654759"/>
                </a:lnTo>
                <a:lnTo>
                  <a:pt x="3717274" y="1650312"/>
                </a:lnTo>
                <a:lnTo>
                  <a:pt x="3721085" y="1646183"/>
                </a:lnTo>
                <a:lnTo>
                  <a:pt x="3724260" y="1641737"/>
                </a:lnTo>
                <a:lnTo>
                  <a:pt x="3727436" y="1637290"/>
                </a:lnTo>
                <a:lnTo>
                  <a:pt x="3729976" y="1632526"/>
                </a:lnTo>
                <a:lnTo>
                  <a:pt x="3732516" y="1627762"/>
                </a:lnTo>
                <a:lnTo>
                  <a:pt x="3734739" y="1622680"/>
                </a:lnTo>
                <a:lnTo>
                  <a:pt x="3736962" y="1617916"/>
                </a:lnTo>
                <a:lnTo>
                  <a:pt x="3738867" y="1612834"/>
                </a:lnTo>
                <a:lnTo>
                  <a:pt x="3740455" y="1607435"/>
                </a:lnTo>
                <a:lnTo>
                  <a:pt x="3741725" y="1602353"/>
                </a:lnTo>
                <a:lnTo>
                  <a:pt x="3742995" y="1596953"/>
                </a:lnTo>
                <a:lnTo>
                  <a:pt x="3743630" y="1591236"/>
                </a:lnTo>
                <a:lnTo>
                  <a:pt x="3744583" y="1586155"/>
                </a:lnTo>
                <a:lnTo>
                  <a:pt x="3745218" y="1580438"/>
                </a:lnTo>
                <a:lnTo>
                  <a:pt x="3745218" y="1575356"/>
                </a:lnTo>
                <a:lnTo>
                  <a:pt x="3745218" y="551692"/>
                </a:lnTo>
                <a:lnTo>
                  <a:pt x="3745218" y="295697"/>
                </a:lnTo>
                <a:lnTo>
                  <a:pt x="3745218" y="231857"/>
                </a:lnTo>
                <a:lnTo>
                  <a:pt x="3745218" y="224234"/>
                </a:lnTo>
                <a:lnTo>
                  <a:pt x="3745218" y="218835"/>
                </a:lnTo>
                <a:lnTo>
                  <a:pt x="3743630" y="207718"/>
                </a:lnTo>
                <a:lnTo>
                  <a:pt x="3742677" y="202319"/>
                </a:lnTo>
                <a:lnTo>
                  <a:pt x="3741725" y="196919"/>
                </a:lnTo>
                <a:lnTo>
                  <a:pt x="3740137" y="191838"/>
                </a:lnTo>
                <a:lnTo>
                  <a:pt x="3738549" y="186756"/>
                </a:lnTo>
                <a:lnTo>
                  <a:pt x="3736962" y="181356"/>
                </a:lnTo>
                <a:lnTo>
                  <a:pt x="3734421" y="176592"/>
                </a:lnTo>
                <a:lnTo>
                  <a:pt x="3732199" y="171510"/>
                </a:lnTo>
                <a:lnTo>
                  <a:pt x="3729658" y="167064"/>
                </a:lnTo>
                <a:lnTo>
                  <a:pt x="3726483" y="161982"/>
                </a:lnTo>
                <a:lnTo>
                  <a:pt x="3723625" y="157853"/>
                </a:lnTo>
                <a:lnTo>
                  <a:pt x="3720450" y="153089"/>
                </a:lnTo>
                <a:lnTo>
                  <a:pt x="3716639" y="148960"/>
                </a:lnTo>
                <a:lnTo>
                  <a:pt x="3713146" y="144831"/>
                </a:lnTo>
                <a:lnTo>
                  <a:pt x="3709336" y="141020"/>
                </a:lnTo>
                <a:lnTo>
                  <a:pt x="3705526" y="137208"/>
                </a:lnTo>
                <a:lnTo>
                  <a:pt x="3701080" y="133715"/>
                </a:lnTo>
                <a:lnTo>
                  <a:pt x="3696952" y="130221"/>
                </a:lnTo>
                <a:lnTo>
                  <a:pt x="3692189" y="127362"/>
                </a:lnTo>
                <a:lnTo>
                  <a:pt x="3687743" y="124504"/>
                </a:lnTo>
                <a:lnTo>
                  <a:pt x="3682980" y="121645"/>
                </a:lnTo>
                <a:lnTo>
                  <a:pt x="3678217" y="119104"/>
                </a:lnTo>
                <a:lnTo>
                  <a:pt x="3673137" y="116881"/>
                </a:lnTo>
                <a:lnTo>
                  <a:pt x="3667738" y="114976"/>
                </a:lnTo>
                <a:lnTo>
                  <a:pt x="3662975" y="113070"/>
                </a:lnTo>
                <a:lnTo>
                  <a:pt x="3657577" y="111799"/>
                </a:lnTo>
                <a:lnTo>
                  <a:pt x="3652497" y="110529"/>
                </a:lnTo>
                <a:lnTo>
                  <a:pt x="3646781" y="109576"/>
                </a:lnTo>
                <a:lnTo>
                  <a:pt x="3641383" y="108941"/>
                </a:lnTo>
                <a:lnTo>
                  <a:pt x="3635985" y="108306"/>
                </a:lnTo>
                <a:lnTo>
                  <a:pt x="3630587" y="107988"/>
                </a:lnTo>
                <a:lnTo>
                  <a:pt x="3623601" y="107988"/>
                </a:lnTo>
                <a:lnTo>
                  <a:pt x="3615662" y="107988"/>
                </a:lnTo>
                <a:lnTo>
                  <a:pt x="3583908" y="107988"/>
                </a:lnTo>
                <a:lnTo>
                  <a:pt x="3455623" y="107988"/>
                </a:lnTo>
                <a:lnTo>
                  <a:pt x="3200005" y="107988"/>
                </a:lnTo>
                <a:lnTo>
                  <a:pt x="2176580" y="107988"/>
                </a:lnTo>
                <a:lnTo>
                  <a:pt x="1665026" y="107988"/>
                </a:lnTo>
                <a:lnTo>
                  <a:pt x="1537058" y="107988"/>
                </a:lnTo>
                <a:lnTo>
                  <a:pt x="1473233" y="107988"/>
                </a:lnTo>
                <a:lnTo>
                  <a:pt x="1441162" y="107988"/>
                </a:lnTo>
                <a:lnTo>
                  <a:pt x="1424967" y="107988"/>
                </a:lnTo>
                <a:lnTo>
                  <a:pt x="1418934" y="107988"/>
                </a:lnTo>
                <a:lnTo>
                  <a:pt x="1413218" y="108306"/>
                </a:lnTo>
                <a:lnTo>
                  <a:pt x="1407503" y="108941"/>
                </a:lnTo>
                <a:lnTo>
                  <a:pt x="1402422" y="109576"/>
                </a:lnTo>
                <a:lnTo>
                  <a:pt x="1397024" y="110529"/>
                </a:lnTo>
                <a:lnTo>
                  <a:pt x="1391626" y="111799"/>
                </a:lnTo>
                <a:lnTo>
                  <a:pt x="1386545" y="113387"/>
                </a:lnTo>
                <a:lnTo>
                  <a:pt x="1381147" y="115293"/>
                </a:lnTo>
                <a:lnTo>
                  <a:pt x="1376384" y="117199"/>
                </a:lnTo>
                <a:lnTo>
                  <a:pt x="1371303" y="119422"/>
                </a:lnTo>
                <a:lnTo>
                  <a:pt x="1366223" y="121963"/>
                </a:lnTo>
                <a:lnTo>
                  <a:pt x="1361777" y="124821"/>
                </a:lnTo>
                <a:lnTo>
                  <a:pt x="1357014" y="127680"/>
                </a:lnTo>
                <a:lnTo>
                  <a:pt x="1352569" y="130856"/>
                </a:lnTo>
                <a:lnTo>
                  <a:pt x="1348123" y="134350"/>
                </a:lnTo>
                <a:lnTo>
                  <a:pt x="1343995" y="137844"/>
                </a:lnTo>
                <a:lnTo>
                  <a:pt x="1339867" y="141655"/>
                </a:lnTo>
                <a:lnTo>
                  <a:pt x="1336374" y="145466"/>
                </a:lnTo>
                <a:lnTo>
                  <a:pt x="1332564" y="149595"/>
                </a:lnTo>
                <a:lnTo>
                  <a:pt x="1329071" y="153724"/>
                </a:lnTo>
                <a:lnTo>
                  <a:pt x="1325896" y="158488"/>
                </a:lnTo>
                <a:lnTo>
                  <a:pt x="1322720" y="162935"/>
                </a:lnTo>
                <a:lnTo>
                  <a:pt x="1320180" y="167699"/>
                </a:lnTo>
                <a:lnTo>
                  <a:pt x="1317640" y="172146"/>
                </a:lnTo>
                <a:lnTo>
                  <a:pt x="1315099" y="177227"/>
                </a:lnTo>
                <a:lnTo>
                  <a:pt x="1313194" y="182309"/>
                </a:lnTo>
                <a:lnTo>
                  <a:pt x="1311289" y="187391"/>
                </a:lnTo>
                <a:lnTo>
                  <a:pt x="1309701" y="192790"/>
                </a:lnTo>
                <a:lnTo>
                  <a:pt x="1308431" y="197872"/>
                </a:lnTo>
                <a:lnTo>
                  <a:pt x="1306843" y="203272"/>
                </a:lnTo>
                <a:lnTo>
                  <a:pt x="1306208" y="208671"/>
                </a:lnTo>
                <a:lnTo>
                  <a:pt x="1305573" y="214070"/>
                </a:lnTo>
                <a:lnTo>
                  <a:pt x="1304938" y="219788"/>
                </a:lnTo>
                <a:lnTo>
                  <a:pt x="1304938" y="225187"/>
                </a:lnTo>
                <a:lnTo>
                  <a:pt x="1304938" y="289980"/>
                </a:lnTo>
                <a:lnTo>
                  <a:pt x="1196975" y="289980"/>
                </a:lnTo>
                <a:lnTo>
                  <a:pt x="1196975" y="225187"/>
                </a:lnTo>
                <a:lnTo>
                  <a:pt x="1196975" y="214388"/>
                </a:lnTo>
                <a:lnTo>
                  <a:pt x="1198245" y="204224"/>
                </a:lnTo>
                <a:lnTo>
                  <a:pt x="1199198" y="193743"/>
                </a:lnTo>
                <a:lnTo>
                  <a:pt x="1201103" y="183580"/>
                </a:lnTo>
                <a:lnTo>
                  <a:pt x="1203008" y="172781"/>
                </a:lnTo>
                <a:lnTo>
                  <a:pt x="1205549" y="162935"/>
                </a:lnTo>
                <a:lnTo>
                  <a:pt x="1209042" y="152771"/>
                </a:lnTo>
                <a:lnTo>
                  <a:pt x="1212534" y="142925"/>
                </a:lnTo>
                <a:lnTo>
                  <a:pt x="1216662" y="133397"/>
                </a:lnTo>
                <a:lnTo>
                  <a:pt x="1221108" y="123869"/>
                </a:lnTo>
                <a:lnTo>
                  <a:pt x="1226189" y="114340"/>
                </a:lnTo>
                <a:lnTo>
                  <a:pt x="1231587" y="105130"/>
                </a:lnTo>
                <a:lnTo>
                  <a:pt x="1237302" y="96554"/>
                </a:lnTo>
                <a:lnTo>
                  <a:pt x="1243336" y="87978"/>
                </a:lnTo>
                <a:lnTo>
                  <a:pt x="1250004" y="79721"/>
                </a:lnTo>
                <a:lnTo>
                  <a:pt x="1257307" y="71780"/>
                </a:lnTo>
                <a:lnTo>
                  <a:pt x="1264293" y="64793"/>
                </a:lnTo>
                <a:lnTo>
                  <a:pt x="1271914" y="57488"/>
                </a:lnTo>
                <a:lnTo>
                  <a:pt x="1279852" y="50500"/>
                </a:lnTo>
                <a:lnTo>
                  <a:pt x="1288108" y="43830"/>
                </a:lnTo>
                <a:lnTo>
                  <a:pt x="1296682" y="37796"/>
                </a:lnTo>
                <a:lnTo>
                  <a:pt x="1305573" y="32396"/>
                </a:lnTo>
                <a:lnTo>
                  <a:pt x="1314782" y="26997"/>
                </a:lnTo>
                <a:lnTo>
                  <a:pt x="1323990" y="22550"/>
                </a:lnTo>
                <a:lnTo>
                  <a:pt x="1333834" y="17786"/>
                </a:lnTo>
                <a:lnTo>
                  <a:pt x="1343678" y="14293"/>
                </a:lnTo>
                <a:lnTo>
                  <a:pt x="1353521" y="10481"/>
                </a:lnTo>
                <a:lnTo>
                  <a:pt x="1363683" y="7623"/>
                </a:lnTo>
                <a:lnTo>
                  <a:pt x="1373844" y="5399"/>
                </a:lnTo>
                <a:lnTo>
                  <a:pt x="1384323" y="3176"/>
                </a:lnTo>
                <a:lnTo>
                  <a:pt x="1394801" y="1588"/>
                </a:lnTo>
                <a:lnTo>
                  <a:pt x="1404962" y="635"/>
                </a:lnTo>
                <a:lnTo>
                  <a:pt x="1410361" y="318"/>
                </a:lnTo>
                <a:lnTo>
                  <a:pt x="1415441"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9" name="KSO_Shape"/>
          <p:cNvSpPr/>
          <p:nvPr/>
        </p:nvSpPr>
        <p:spPr>
          <a:xfrm>
            <a:off x="4635175" y="2085211"/>
            <a:ext cx="722283" cy="722135"/>
          </a:xfrm>
          <a:custGeom>
            <a:avLst/>
            <a:gdLst/>
            <a:ahLst/>
            <a:cxnLst/>
            <a:rect l="l" t="t" r="r" b="b"/>
            <a:pathLst>
              <a:path w="2922576" h="2692126">
                <a:moveTo>
                  <a:pt x="553896" y="1279436"/>
                </a:moveTo>
                <a:cubicBezTo>
                  <a:pt x="792021" y="1473111"/>
                  <a:pt x="992046" y="1742986"/>
                  <a:pt x="1211121" y="1974761"/>
                </a:cubicBezTo>
                <a:lnTo>
                  <a:pt x="1201596" y="2431961"/>
                </a:lnTo>
                <a:cubicBezTo>
                  <a:pt x="947596" y="2384336"/>
                  <a:pt x="769796" y="2336711"/>
                  <a:pt x="639621" y="2117636"/>
                </a:cubicBezTo>
                <a:cubicBezTo>
                  <a:pt x="509446" y="1898561"/>
                  <a:pt x="582471" y="1558836"/>
                  <a:pt x="553896" y="1279436"/>
                </a:cubicBezTo>
                <a:close/>
                <a:moveTo>
                  <a:pt x="1414250" y="349940"/>
                </a:moveTo>
                <a:lnTo>
                  <a:pt x="1576175" y="702365"/>
                </a:lnTo>
                <a:lnTo>
                  <a:pt x="1840671" y="351223"/>
                </a:lnTo>
                <a:cubicBezTo>
                  <a:pt x="1946050" y="474823"/>
                  <a:pt x="2011221" y="645739"/>
                  <a:pt x="2011221" y="834547"/>
                </a:cubicBezTo>
                <a:cubicBezTo>
                  <a:pt x="2019964" y="1198269"/>
                  <a:pt x="1873746" y="1469720"/>
                  <a:pt x="1527496" y="1508764"/>
                </a:cubicBezTo>
                <a:lnTo>
                  <a:pt x="1534971" y="2136686"/>
                </a:lnTo>
                <a:cubicBezTo>
                  <a:pt x="1804846" y="1854111"/>
                  <a:pt x="2036621" y="1552486"/>
                  <a:pt x="2344596" y="1288961"/>
                </a:cubicBezTo>
                <a:cubicBezTo>
                  <a:pt x="2347771" y="1504861"/>
                  <a:pt x="2350946" y="1939836"/>
                  <a:pt x="2192196" y="2193836"/>
                </a:cubicBezTo>
                <a:cubicBezTo>
                  <a:pt x="1995346" y="2466886"/>
                  <a:pt x="1623871" y="2444661"/>
                  <a:pt x="1344471" y="2441486"/>
                </a:cubicBezTo>
                <a:lnTo>
                  <a:pt x="1353780" y="1510652"/>
                </a:lnTo>
                <a:cubicBezTo>
                  <a:pt x="992542" y="1480514"/>
                  <a:pt x="840254" y="1205525"/>
                  <a:pt x="849171" y="834547"/>
                </a:cubicBezTo>
                <a:cubicBezTo>
                  <a:pt x="853745" y="644286"/>
                  <a:pt x="913894" y="479273"/>
                  <a:pt x="1011904" y="360081"/>
                </a:cubicBezTo>
                <a:lnTo>
                  <a:pt x="1014200" y="359465"/>
                </a:lnTo>
                <a:lnTo>
                  <a:pt x="1214225" y="683315"/>
                </a:lnTo>
                <a:close/>
                <a:moveTo>
                  <a:pt x="480281" y="174535"/>
                </a:moveTo>
                <a:cubicBezTo>
                  <a:pt x="324175" y="174535"/>
                  <a:pt x="197626" y="319405"/>
                  <a:pt x="197626" y="498111"/>
                </a:cubicBezTo>
                <a:lnTo>
                  <a:pt x="197626" y="2194015"/>
                </a:lnTo>
                <a:cubicBezTo>
                  <a:pt x="197626" y="2372721"/>
                  <a:pt x="324175" y="2517591"/>
                  <a:pt x="480281" y="2517591"/>
                </a:cubicBezTo>
                <a:lnTo>
                  <a:pt x="2458598" y="2517591"/>
                </a:lnTo>
                <a:cubicBezTo>
                  <a:pt x="2614704" y="2517591"/>
                  <a:pt x="2741253" y="2372721"/>
                  <a:pt x="2741253" y="2194015"/>
                </a:cubicBezTo>
                <a:lnTo>
                  <a:pt x="2741253" y="498111"/>
                </a:lnTo>
                <a:cubicBezTo>
                  <a:pt x="2741253" y="319405"/>
                  <a:pt x="2614704" y="174535"/>
                  <a:pt x="2458598" y="174535"/>
                </a:cubicBezTo>
                <a:close/>
                <a:moveTo>
                  <a:pt x="324765" y="0"/>
                </a:moveTo>
                <a:lnTo>
                  <a:pt x="2597811" y="0"/>
                </a:lnTo>
                <a:cubicBezTo>
                  <a:pt x="2777173" y="0"/>
                  <a:pt x="2922576" y="166453"/>
                  <a:pt x="2922576" y="371783"/>
                </a:cubicBezTo>
                <a:lnTo>
                  <a:pt x="2922576" y="2320344"/>
                </a:lnTo>
                <a:cubicBezTo>
                  <a:pt x="2922576" y="2525673"/>
                  <a:pt x="2777173" y="2692126"/>
                  <a:pt x="2597811" y="2692126"/>
                </a:cubicBezTo>
                <a:lnTo>
                  <a:pt x="324765" y="2692126"/>
                </a:lnTo>
                <a:cubicBezTo>
                  <a:pt x="145402" y="2692126"/>
                  <a:pt x="0" y="2525673"/>
                  <a:pt x="0" y="2320344"/>
                </a:cubicBezTo>
                <a:lnTo>
                  <a:pt x="0" y="371783"/>
                </a:lnTo>
                <a:cubicBezTo>
                  <a:pt x="0" y="166453"/>
                  <a:pt x="145402" y="0"/>
                  <a:pt x="324765" y="0"/>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8" name="文本框 7"/>
          <p:cNvSpPr txBox="1">
            <a:spLocks noChangeArrowheads="1"/>
          </p:cNvSpPr>
          <p:nvPr/>
        </p:nvSpPr>
        <p:spPr bwMode="auto">
          <a:xfrm>
            <a:off x="1781614" y="300579"/>
            <a:ext cx="77281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zh-CN" sz="3200" b="1" dirty="0" smtClean="0">
                <a:solidFill>
                  <a:srgbClr val="D8060A"/>
                </a:solidFill>
                <a:latin typeface="微软雅黑" panose="020B0503020204020204" pitchFamily="34" charset="-122"/>
                <a:ea typeface="微软雅黑" panose="020B0503020204020204" pitchFamily="34" charset="-122"/>
              </a:rPr>
              <a:t>建成社会主义</a:t>
            </a:r>
            <a:r>
              <a:rPr lang="zh-CN" altLang="zh-CN" sz="3200" b="1" dirty="0">
                <a:solidFill>
                  <a:srgbClr val="D8060A"/>
                </a:solidFill>
                <a:latin typeface="微软雅黑" panose="020B0503020204020204" pitchFamily="34" charset="-122"/>
                <a:ea typeface="微软雅黑" panose="020B0503020204020204" pitchFamily="34" charset="-122"/>
              </a:rPr>
              <a:t>现代化</a:t>
            </a:r>
            <a:r>
              <a:rPr lang="zh-CN" altLang="zh-CN" sz="3200" b="1" dirty="0" smtClean="0">
                <a:solidFill>
                  <a:srgbClr val="D8060A"/>
                </a:solidFill>
                <a:latin typeface="微软雅黑" panose="020B0503020204020204" pitchFamily="34" charset="-122"/>
                <a:ea typeface="微软雅黑" panose="020B0503020204020204" pitchFamily="34" charset="-122"/>
              </a:rPr>
              <a:t>强国</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
        <p:nvSpPr>
          <p:cNvPr id="9" name="Oval 66"/>
          <p:cNvSpPr>
            <a:spLocks noChangeArrowheads="1"/>
          </p:cNvSpPr>
          <p:nvPr/>
        </p:nvSpPr>
        <p:spPr bwMode="auto">
          <a:xfrm>
            <a:off x="3990825" y="1964345"/>
            <a:ext cx="3731800" cy="3728769"/>
          </a:xfrm>
          <a:prstGeom prst="ellipse">
            <a:avLst/>
          </a:prstGeom>
          <a:blipFill>
            <a:blip r:embed="rId4"/>
            <a:stretch>
              <a:fillRect/>
            </a:stretch>
          </a:blipFill>
          <a:ln w="57150">
            <a:noFill/>
          </a:ln>
        </p:spPr>
        <p:txBody>
          <a:bodyPr vert="horz" wrap="square" lIns="96429" tIns="48214" rIns="96429" bIns="48214"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en-US">
              <a:ea typeface="微软雅黑" panose="020B0503020204020204" pitchFamily="34" charset="-122"/>
            </a:endParaRPr>
          </a:p>
        </p:txBody>
      </p:sp>
      <p:grpSp>
        <p:nvGrpSpPr>
          <p:cNvPr id="10" name="组合 9"/>
          <p:cNvGrpSpPr/>
          <p:nvPr/>
        </p:nvGrpSpPr>
        <p:grpSpPr>
          <a:xfrm>
            <a:off x="3751530" y="3309246"/>
            <a:ext cx="1658410" cy="2465654"/>
            <a:chOff x="4361898" y="3291526"/>
            <a:chExt cx="1658410" cy="2465654"/>
          </a:xfrm>
          <a:solidFill>
            <a:schemeClr val="accent2">
              <a:lumMod val="75000"/>
            </a:schemeClr>
          </a:solidFill>
        </p:grpSpPr>
        <p:sp>
          <p:nvSpPr>
            <p:cNvPr id="30" name="Freeform 67"/>
            <p:cNvSpPr/>
            <p:nvPr/>
          </p:nvSpPr>
          <p:spPr bwMode="auto">
            <a:xfrm>
              <a:off x="4361898" y="3291526"/>
              <a:ext cx="313507" cy="758779"/>
            </a:xfrm>
            <a:custGeom>
              <a:avLst/>
              <a:gdLst>
                <a:gd name="T0" fmla="*/ 46 w 46"/>
                <a:gd name="T1" fmla="*/ 0 h 111"/>
                <a:gd name="T2" fmla="*/ 42 w 46"/>
                <a:gd name="T3" fmla="*/ 2 h 111"/>
                <a:gd name="T4" fmla="*/ 18 w 46"/>
                <a:gd name="T5" fmla="*/ 90 h 111"/>
                <a:gd name="T6" fmla="*/ 38 w 46"/>
                <a:gd name="T7" fmla="*/ 111 h 111"/>
                <a:gd name="T8" fmla="*/ 46 w 46"/>
                <a:gd name="T9" fmla="*/ 0 h 111"/>
              </a:gdLst>
              <a:ahLst/>
              <a:cxnLst>
                <a:cxn ang="0">
                  <a:pos x="T0" y="T1"/>
                </a:cxn>
                <a:cxn ang="0">
                  <a:pos x="T2" y="T3"/>
                </a:cxn>
                <a:cxn ang="0">
                  <a:pos x="T4" y="T5"/>
                </a:cxn>
                <a:cxn ang="0">
                  <a:pos x="T6" y="T7"/>
                </a:cxn>
                <a:cxn ang="0">
                  <a:pos x="T8" y="T9"/>
                </a:cxn>
              </a:cxnLst>
              <a:rect l="0" t="0" r="r" b="b"/>
              <a:pathLst>
                <a:path w="46" h="111">
                  <a:moveTo>
                    <a:pt x="46" y="0"/>
                  </a:moveTo>
                  <a:cubicBezTo>
                    <a:pt x="45" y="0"/>
                    <a:pt x="43" y="1"/>
                    <a:pt x="42" y="2"/>
                  </a:cubicBezTo>
                  <a:cubicBezTo>
                    <a:pt x="11" y="20"/>
                    <a:pt x="0" y="59"/>
                    <a:pt x="18" y="90"/>
                  </a:cubicBezTo>
                  <a:cubicBezTo>
                    <a:pt x="23" y="99"/>
                    <a:pt x="30" y="106"/>
                    <a:pt x="38" y="111"/>
                  </a:cubicBezTo>
                  <a:cubicBezTo>
                    <a:pt x="33" y="73"/>
                    <a:pt x="36" y="35"/>
                    <a:pt x="46" y="0"/>
                  </a:cubicBezTo>
                  <a:close/>
                </a:path>
              </a:pathLst>
            </a:custGeom>
            <a:grpFill/>
            <a:ln>
              <a:noFill/>
            </a:ln>
          </p:spPr>
          <p:txBody>
            <a:bodyPr vert="horz" wrap="square" lIns="96429" tIns="48214" rIns="96429" bIns="48214"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en-US">
                <a:ea typeface="微软雅黑" panose="020B0503020204020204" pitchFamily="34" charset="-122"/>
              </a:endParaRPr>
            </a:p>
          </p:txBody>
        </p:sp>
        <p:sp>
          <p:nvSpPr>
            <p:cNvPr id="31" name="Freeform 68"/>
            <p:cNvSpPr/>
            <p:nvPr/>
          </p:nvSpPr>
          <p:spPr bwMode="auto">
            <a:xfrm>
              <a:off x="5337255" y="5293735"/>
              <a:ext cx="683053" cy="463445"/>
            </a:xfrm>
            <a:custGeom>
              <a:avLst/>
              <a:gdLst>
                <a:gd name="T0" fmla="*/ 0 w 100"/>
                <a:gd name="T1" fmla="*/ 0 h 68"/>
                <a:gd name="T2" fmla="*/ 8 w 100"/>
                <a:gd name="T3" fmla="*/ 27 h 68"/>
                <a:gd name="T4" fmla="*/ 96 w 100"/>
                <a:gd name="T5" fmla="*/ 51 h 68"/>
                <a:gd name="T6" fmla="*/ 100 w 100"/>
                <a:gd name="T7" fmla="*/ 48 h 68"/>
                <a:gd name="T8" fmla="*/ 0 w 100"/>
                <a:gd name="T9" fmla="*/ 0 h 68"/>
              </a:gdLst>
              <a:ahLst/>
              <a:cxnLst>
                <a:cxn ang="0">
                  <a:pos x="T0" y="T1"/>
                </a:cxn>
                <a:cxn ang="0">
                  <a:pos x="T2" y="T3"/>
                </a:cxn>
                <a:cxn ang="0">
                  <a:pos x="T4" y="T5"/>
                </a:cxn>
                <a:cxn ang="0">
                  <a:pos x="T6" y="T7"/>
                </a:cxn>
                <a:cxn ang="0">
                  <a:pos x="T8" y="T9"/>
                </a:cxn>
              </a:cxnLst>
              <a:rect l="0" t="0" r="r" b="b"/>
              <a:pathLst>
                <a:path w="100" h="68">
                  <a:moveTo>
                    <a:pt x="0" y="0"/>
                  </a:moveTo>
                  <a:cubicBezTo>
                    <a:pt x="0" y="9"/>
                    <a:pt x="3" y="18"/>
                    <a:pt x="8" y="27"/>
                  </a:cubicBezTo>
                  <a:cubicBezTo>
                    <a:pt x="26" y="58"/>
                    <a:pt x="65" y="68"/>
                    <a:pt x="96" y="51"/>
                  </a:cubicBezTo>
                  <a:cubicBezTo>
                    <a:pt x="97" y="50"/>
                    <a:pt x="100" y="48"/>
                    <a:pt x="100" y="48"/>
                  </a:cubicBezTo>
                  <a:cubicBezTo>
                    <a:pt x="64" y="39"/>
                    <a:pt x="30" y="23"/>
                    <a:pt x="0" y="0"/>
                  </a:cubicBezTo>
                  <a:close/>
                </a:path>
              </a:pathLst>
            </a:custGeom>
            <a:grpFill/>
            <a:ln>
              <a:noFill/>
            </a:ln>
          </p:spPr>
          <p:txBody>
            <a:bodyPr vert="horz" wrap="square" lIns="96429" tIns="48214" rIns="96429" bIns="48214"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en-US">
                <a:ea typeface="微软雅黑" panose="020B0503020204020204" pitchFamily="34" charset="-122"/>
              </a:endParaRPr>
            </a:p>
          </p:txBody>
        </p:sp>
      </p:grpSp>
      <p:sp>
        <p:nvSpPr>
          <p:cNvPr id="11" name="Freeform 69"/>
          <p:cNvSpPr/>
          <p:nvPr/>
        </p:nvSpPr>
        <p:spPr bwMode="auto">
          <a:xfrm>
            <a:off x="3792421" y="3706053"/>
            <a:ext cx="1453948" cy="1952227"/>
          </a:xfrm>
          <a:custGeom>
            <a:avLst/>
            <a:gdLst>
              <a:gd name="T0" fmla="*/ 43 w 213"/>
              <a:gd name="T1" fmla="*/ 167 h 286"/>
              <a:gd name="T2" fmla="*/ 168 w 213"/>
              <a:gd name="T3" fmla="*/ 286 h 286"/>
              <a:gd name="T4" fmla="*/ 146 w 213"/>
              <a:gd name="T5" fmla="*/ 263 h 286"/>
              <a:gd name="T6" fmla="*/ 145 w 213"/>
              <a:gd name="T7" fmla="*/ 262 h 286"/>
              <a:gd name="T8" fmla="*/ 137 w 213"/>
              <a:gd name="T9" fmla="*/ 234 h 286"/>
              <a:gd name="T10" fmla="*/ 169 w 213"/>
              <a:gd name="T11" fmla="*/ 174 h 286"/>
              <a:gd name="T12" fmla="*/ 194 w 213"/>
              <a:gd name="T13" fmla="*/ 80 h 286"/>
              <a:gd name="T14" fmla="*/ 100 w 213"/>
              <a:gd name="T15" fmla="*/ 55 h 286"/>
              <a:gd name="T16" fmla="*/ 32 w 213"/>
              <a:gd name="T17" fmla="*/ 53 h 286"/>
              <a:gd name="T18" fmla="*/ 12 w 213"/>
              <a:gd name="T19" fmla="*/ 32 h 286"/>
              <a:gd name="T20" fmla="*/ 11 w 213"/>
              <a:gd name="T21" fmla="*/ 31 h 286"/>
              <a:gd name="T22" fmla="*/ 3 w 213"/>
              <a:gd name="T23" fmla="*/ 0 h 286"/>
              <a:gd name="T24" fmla="*/ 43 w 213"/>
              <a:gd name="T25" fmla="*/ 16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286">
                <a:moveTo>
                  <a:pt x="43" y="167"/>
                </a:moveTo>
                <a:cubicBezTo>
                  <a:pt x="74" y="220"/>
                  <a:pt x="118" y="260"/>
                  <a:pt x="168" y="286"/>
                </a:cubicBezTo>
                <a:cubicBezTo>
                  <a:pt x="159" y="280"/>
                  <a:pt x="152" y="273"/>
                  <a:pt x="146" y="263"/>
                </a:cubicBezTo>
                <a:cubicBezTo>
                  <a:pt x="145" y="263"/>
                  <a:pt x="145" y="262"/>
                  <a:pt x="145" y="262"/>
                </a:cubicBezTo>
                <a:cubicBezTo>
                  <a:pt x="140" y="253"/>
                  <a:pt x="137" y="244"/>
                  <a:pt x="137" y="234"/>
                </a:cubicBezTo>
                <a:cubicBezTo>
                  <a:pt x="135" y="211"/>
                  <a:pt x="147" y="187"/>
                  <a:pt x="169" y="174"/>
                </a:cubicBezTo>
                <a:cubicBezTo>
                  <a:pt x="201" y="155"/>
                  <a:pt x="213" y="113"/>
                  <a:pt x="194" y="80"/>
                </a:cubicBezTo>
                <a:cubicBezTo>
                  <a:pt x="175" y="48"/>
                  <a:pt x="133" y="36"/>
                  <a:pt x="100" y="55"/>
                </a:cubicBezTo>
                <a:cubicBezTo>
                  <a:pt x="78" y="68"/>
                  <a:pt x="52" y="66"/>
                  <a:pt x="32" y="53"/>
                </a:cubicBezTo>
                <a:cubicBezTo>
                  <a:pt x="24" y="48"/>
                  <a:pt x="17" y="41"/>
                  <a:pt x="12" y="32"/>
                </a:cubicBezTo>
                <a:cubicBezTo>
                  <a:pt x="12" y="31"/>
                  <a:pt x="12" y="31"/>
                  <a:pt x="11" y="31"/>
                </a:cubicBezTo>
                <a:cubicBezTo>
                  <a:pt x="6" y="21"/>
                  <a:pt x="3" y="10"/>
                  <a:pt x="3" y="0"/>
                </a:cubicBezTo>
                <a:cubicBezTo>
                  <a:pt x="0" y="56"/>
                  <a:pt x="13" y="115"/>
                  <a:pt x="43" y="167"/>
                </a:cubicBezTo>
                <a:close/>
              </a:path>
            </a:pathLst>
          </a:custGeom>
          <a:solidFill>
            <a:schemeClr val="accent2"/>
          </a:solidFill>
          <a:ln>
            <a:noFill/>
          </a:ln>
        </p:spPr>
        <p:txBody>
          <a:bodyPr vert="horz" wrap="square" lIns="96429" tIns="48214" rIns="96429" bIns="48214"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en-US">
              <a:ea typeface="微软雅黑" panose="020B0503020204020204" pitchFamily="34" charset="-122"/>
            </a:endParaRPr>
          </a:p>
        </p:txBody>
      </p:sp>
      <p:sp>
        <p:nvSpPr>
          <p:cNvPr id="12" name="Freeform 71"/>
          <p:cNvSpPr/>
          <p:nvPr/>
        </p:nvSpPr>
        <p:spPr bwMode="auto">
          <a:xfrm>
            <a:off x="6467079" y="3706053"/>
            <a:ext cx="1453948" cy="1952227"/>
          </a:xfrm>
          <a:custGeom>
            <a:avLst/>
            <a:gdLst>
              <a:gd name="T0" fmla="*/ 170 w 213"/>
              <a:gd name="T1" fmla="*/ 167 h 286"/>
              <a:gd name="T2" fmla="*/ 210 w 213"/>
              <a:gd name="T3" fmla="*/ 0 h 286"/>
              <a:gd name="T4" fmla="*/ 202 w 213"/>
              <a:gd name="T5" fmla="*/ 31 h 286"/>
              <a:gd name="T6" fmla="*/ 201 w 213"/>
              <a:gd name="T7" fmla="*/ 32 h 286"/>
              <a:gd name="T8" fmla="*/ 181 w 213"/>
              <a:gd name="T9" fmla="*/ 53 h 286"/>
              <a:gd name="T10" fmla="*/ 113 w 213"/>
              <a:gd name="T11" fmla="*/ 55 h 286"/>
              <a:gd name="T12" fmla="*/ 19 w 213"/>
              <a:gd name="T13" fmla="*/ 80 h 286"/>
              <a:gd name="T14" fmla="*/ 44 w 213"/>
              <a:gd name="T15" fmla="*/ 174 h 286"/>
              <a:gd name="T16" fmla="*/ 76 w 213"/>
              <a:gd name="T17" fmla="*/ 234 h 286"/>
              <a:gd name="T18" fmla="*/ 68 w 213"/>
              <a:gd name="T19" fmla="*/ 262 h 286"/>
              <a:gd name="T20" fmla="*/ 67 w 213"/>
              <a:gd name="T21" fmla="*/ 263 h 286"/>
              <a:gd name="T22" fmla="*/ 45 w 213"/>
              <a:gd name="T23" fmla="*/ 286 h 286"/>
              <a:gd name="T24" fmla="*/ 170 w 213"/>
              <a:gd name="T25" fmla="*/ 16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286">
                <a:moveTo>
                  <a:pt x="170" y="167"/>
                </a:moveTo>
                <a:cubicBezTo>
                  <a:pt x="200" y="115"/>
                  <a:pt x="213" y="56"/>
                  <a:pt x="210" y="0"/>
                </a:cubicBezTo>
                <a:cubicBezTo>
                  <a:pt x="210" y="10"/>
                  <a:pt x="207" y="21"/>
                  <a:pt x="202" y="31"/>
                </a:cubicBezTo>
                <a:cubicBezTo>
                  <a:pt x="201" y="31"/>
                  <a:pt x="201" y="31"/>
                  <a:pt x="201" y="32"/>
                </a:cubicBezTo>
                <a:cubicBezTo>
                  <a:pt x="196" y="41"/>
                  <a:pt x="189" y="48"/>
                  <a:pt x="181" y="53"/>
                </a:cubicBezTo>
                <a:cubicBezTo>
                  <a:pt x="161" y="66"/>
                  <a:pt x="135" y="68"/>
                  <a:pt x="113" y="55"/>
                </a:cubicBezTo>
                <a:cubicBezTo>
                  <a:pt x="80" y="36"/>
                  <a:pt x="38" y="48"/>
                  <a:pt x="19" y="80"/>
                </a:cubicBezTo>
                <a:cubicBezTo>
                  <a:pt x="0" y="113"/>
                  <a:pt x="12" y="155"/>
                  <a:pt x="44" y="174"/>
                </a:cubicBezTo>
                <a:cubicBezTo>
                  <a:pt x="66" y="187"/>
                  <a:pt x="78" y="211"/>
                  <a:pt x="76" y="234"/>
                </a:cubicBezTo>
                <a:cubicBezTo>
                  <a:pt x="76" y="244"/>
                  <a:pt x="73" y="253"/>
                  <a:pt x="68" y="262"/>
                </a:cubicBezTo>
                <a:cubicBezTo>
                  <a:pt x="68" y="262"/>
                  <a:pt x="68" y="263"/>
                  <a:pt x="67" y="263"/>
                </a:cubicBezTo>
                <a:cubicBezTo>
                  <a:pt x="61" y="273"/>
                  <a:pt x="54" y="280"/>
                  <a:pt x="45" y="286"/>
                </a:cubicBezTo>
                <a:cubicBezTo>
                  <a:pt x="95" y="260"/>
                  <a:pt x="139" y="220"/>
                  <a:pt x="170" y="167"/>
                </a:cubicBezTo>
                <a:close/>
              </a:path>
            </a:pathLst>
          </a:custGeom>
          <a:solidFill>
            <a:schemeClr val="accent3"/>
          </a:solidFill>
          <a:ln>
            <a:noFill/>
          </a:ln>
        </p:spPr>
        <p:txBody>
          <a:bodyPr vert="horz" wrap="square" lIns="96429" tIns="48214" rIns="96429" bIns="48214"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en-US">
              <a:ea typeface="微软雅黑" panose="020B0503020204020204" pitchFamily="34" charset="-122"/>
            </a:endParaRPr>
          </a:p>
        </p:txBody>
      </p:sp>
      <p:grpSp>
        <p:nvGrpSpPr>
          <p:cNvPr id="13" name="组合 12"/>
          <p:cNvGrpSpPr/>
          <p:nvPr/>
        </p:nvGrpSpPr>
        <p:grpSpPr>
          <a:xfrm>
            <a:off x="6303511" y="3309246"/>
            <a:ext cx="1658409" cy="2465654"/>
            <a:chOff x="6913879" y="3291526"/>
            <a:chExt cx="1658409" cy="2465654"/>
          </a:xfrm>
          <a:solidFill>
            <a:schemeClr val="accent3"/>
          </a:solidFill>
        </p:grpSpPr>
        <p:sp>
          <p:nvSpPr>
            <p:cNvPr id="28" name="Freeform 70"/>
            <p:cNvSpPr/>
            <p:nvPr/>
          </p:nvSpPr>
          <p:spPr bwMode="auto">
            <a:xfrm>
              <a:off x="6913879" y="5293735"/>
              <a:ext cx="681538" cy="463445"/>
            </a:xfrm>
            <a:custGeom>
              <a:avLst/>
              <a:gdLst>
                <a:gd name="T0" fmla="*/ 0 w 100"/>
                <a:gd name="T1" fmla="*/ 48 h 68"/>
                <a:gd name="T2" fmla="*/ 4 w 100"/>
                <a:gd name="T3" fmla="*/ 51 h 68"/>
                <a:gd name="T4" fmla="*/ 92 w 100"/>
                <a:gd name="T5" fmla="*/ 27 h 68"/>
                <a:gd name="T6" fmla="*/ 100 w 100"/>
                <a:gd name="T7" fmla="*/ 0 h 68"/>
                <a:gd name="T8" fmla="*/ 0 w 100"/>
                <a:gd name="T9" fmla="*/ 48 h 68"/>
              </a:gdLst>
              <a:ahLst/>
              <a:cxnLst>
                <a:cxn ang="0">
                  <a:pos x="T0" y="T1"/>
                </a:cxn>
                <a:cxn ang="0">
                  <a:pos x="T2" y="T3"/>
                </a:cxn>
                <a:cxn ang="0">
                  <a:pos x="T4" y="T5"/>
                </a:cxn>
                <a:cxn ang="0">
                  <a:pos x="T6" y="T7"/>
                </a:cxn>
                <a:cxn ang="0">
                  <a:pos x="T8" y="T9"/>
                </a:cxn>
              </a:cxnLst>
              <a:rect l="0" t="0" r="r" b="b"/>
              <a:pathLst>
                <a:path w="100" h="68">
                  <a:moveTo>
                    <a:pt x="0" y="48"/>
                  </a:moveTo>
                  <a:cubicBezTo>
                    <a:pt x="1" y="48"/>
                    <a:pt x="3" y="50"/>
                    <a:pt x="4" y="51"/>
                  </a:cubicBezTo>
                  <a:cubicBezTo>
                    <a:pt x="35" y="68"/>
                    <a:pt x="74" y="58"/>
                    <a:pt x="92" y="27"/>
                  </a:cubicBezTo>
                  <a:cubicBezTo>
                    <a:pt x="97" y="18"/>
                    <a:pt x="100" y="9"/>
                    <a:pt x="100" y="0"/>
                  </a:cubicBezTo>
                  <a:cubicBezTo>
                    <a:pt x="70" y="23"/>
                    <a:pt x="36" y="39"/>
                    <a:pt x="0" y="48"/>
                  </a:cubicBezTo>
                  <a:close/>
                </a:path>
              </a:pathLst>
            </a:custGeom>
            <a:solidFill>
              <a:schemeClr val="accent3">
                <a:lumMod val="75000"/>
              </a:schemeClr>
            </a:solidFill>
            <a:ln>
              <a:noFill/>
            </a:ln>
          </p:spPr>
          <p:txBody>
            <a:bodyPr vert="horz" wrap="square" lIns="96429" tIns="48214" rIns="96429" bIns="48214"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en-US">
                <a:ea typeface="微软雅黑" panose="020B0503020204020204" pitchFamily="34" charset="-122"/>
              </a:endParaRPr>
            </a:p>
          </p:txBody>
        </p:sp>
        <p:sp>
          <p:nvSpPr>
            <p:cNvPr id="29" name="Freeform 72"/>
            <p:cNvSpPr/>
            <p:nvPr/>
          </p:nvSpPr>
          <p:spPr bwMode="auto">
            <a:xfrm>
              <a:off x="8257266" y="3291526"/>
              <a:ext cx="315022" cy="758779"/>
            </a:xfrm>
            <a:custGeom>
              <a:avLst/>
              <a:gdLst>
                <a:gd name="T0" fmla="*/ 8 w 46"/>
                <a:gd name="T1" fmla="*/ 111 h 111"/>
                <a:gd name="T2" fmla="*/ 28 w 46"/>
                <a:gd name="T3" fmla="*/ 90 h 111"/>
                <a:gd name="T4" fmla="*/ 4 w 46"/>
                <a:gd name="T5" fmla="*/ 2 h 111"/>
                <a:gd name="T6" fmla="*/ 0 w 46"/>
                <a:gd name="T7" fmla="*/ 0 h 111"/>
                <a:gd name="T8" fmla="*/ 8 w 46"/>
                <a:gd name="T9" fmla="*/ 111 h 111"/>
              </a:gdLst>
              <a:ahLst/>
              <a:cxnLst>
                <a:cxn ang="0">
                  <a:pos x="T0" y="T1"/>
                </a:cxn>
                <a:cxn ang="0">
                  <a:pos x="T2" y="T3"/>
                </a:cxn>
                <a:cxn ang="0">
                  <a:pos x="T4" y="T5"/>
                </a:cxn>
                <a:cxn ang="0">
                  <a:pos x="T6" y="T7"/>
                </a:cxn>
                <a:cxn ang="0">
                  <a:pos x="T8" y="T9"/>
                </a:cxn>
              </a:cxnLst>
              <a:rect l="0" t="0" r="r" b="b"/>
              <a:pathLst>
                <a:path w="46" h="111">
                  <a:moveTo>
                    <a:pt x="8" y="111"/>
                  </a:moveTo>
                  <a:cubicBezTo>
                    <a:pt x="16" y="106"/>
                    <a:pt x="23" y="99"/>
                    <a:pt x="28" y="90"/>
                  </a:cubicBezTo>
                  <a:cubicBezTo>
                    <a:pt x="46" y="59"/>
                    <a:pt x="35" y="20"/>
                    <a:pt x="4" y="2"/>
                  </a:cubicBezTo>
                  <a:cubicBezTo>
                    <a:pt x="3" y="1"/>
                    <a:pt x="1" y="0"/>
                    <a:pt x="0" y="0"/>
                  </a:cubicBezTo>
                  <a:cubicBezTo>
                    <a:pt x="10" y="35"/>
                    <a:pt x="13" y="73"/>
                    <a:pt x="8" y="111"/>
                  </a:cubicBezTo>
                  <a:close/>
                </a:path>
              </a:pathLst>
            </a:custGeom>
            <a:solidFill>
              <a:schemeClr val="accent3">
                <a:lumMod val="75000"/>
              </a:schemeClr>
            </a:solidFill>
            <a:ln>
              <a:noFill/>
            </a:ln>
          </p:spPr>
          <p:txBody>
            <a:bodyPr vert="horz" wrap="square" lIns="96429" tIns="48214" rIns="96429" bIns="48214"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en-US">
                <a:ea typeface="微软雅黑" panose="020B0503020204020204" pitchFamily="34" charset="-122"/>
              </a:endParaRPr>
            </a:p>
          </p:txBody>
        </p:sp>
      </p:grpSp>
      <p:grpSp>
        <p:nvGrpSpPr>
          <p:cNvPr id="14" name="组合 13"/>
          <p:cNvGrpSpPr/>
          <p:nvPr/>
        </p:nvGrpSpPr>
        <p:grpSpPr>
          <a:xfrm>
            <a:off x="4499498" y="2055973"/>
            <a:ext cx="2695860" cy="478591"/>
            <a:chOff x="5119164" y="2042041"/>
            <a:chExt cx="2695860" cy="478591"/>
          </a:xfrm>
          <a:solidFill>
            <a:schemeClr val="accent1">
              <a:lumMod val="75000"/>
            </a:schemeClr>
          </a:solidFill>
        </p:grpSpPr>
        <p:sp>
          <p:nvSpPr>
            <p:cNvPr id="24" name="Freeform 73"/>
            <p:cNvSpPr/>
            <p:nvPr/>
          </p:nvSpPr>
          <p:spPr bwMode="auto">
            <a:xfrm>
              <a:off x="7180437" y="2042041"/>
              <a:ext cx="634587" cy="478591"/>
            </a:xfrm>
            <a:custGeom>
              <a:avLst/>
              <a:gdLst>
                <a:gd name="T0" fmla="*/ 93 w 93"/>
                <a:gd name="T1" fmla="*/ 70 h 70"/>
                <a:gd name="T2" fmla="*/ 93 w 93"/>
                <a:gd name="T3" fmla="*/ 64 h 70"/>
                <a:gd name="T4" fmla="*/ 28 w 93"/>
                <a:gd name="T5" fmla="*/ 0 h 70"/>
                <a:gd name="T6" fmla="*/ 0 w 93"/>
                <a:gd name="T7" fmla="*/ 6 h 70"/>
                <a:gd name="T8" fmla="*/ 93 w 93"/>
                <a:gd name="T9" fmla="*/ 70 h 70"/>
              </a:gdLst>
              <a:ahLst/>
              <a:cxnLst>
                <a:cxn ang="0">
                  <a:pos x="T0" y="T1"/>
                </a:cxn>
                <a:cxn ang="0">
                  <a:pos x="T2" y="T3"/>
                </a:cxn>
                <a:cxn ang="0">
                  <a:pos x="T4" y="T5"/>
                </a:cxn>
                <a:cxn ang="0">
                  <a:pos x="T6" y="T7"/>
                </a:cxn>
                <a:cxn ang="0">
                  <a:pos x="T8" y="T9"/>
                </a:cxn>
              </a:cxnLst>
              <a:rect l="0" t="0" r="r" b="b"/>
              <a:pathLst>
                <a:path w="93" h="70">
                  <a:moveTo>
                    <a:pt x="93" y="70"/>
                  </a:moveTo>
                  <a:cubicBezTo>
                    <a:pt x="93" y="69"/>
                    <a:pt x="93" y="66"/>
                    <a:pt x="93" y="64"/>
                  </a:cubicBezTo>
                  <a:cubicBezTo>
                    <a:pt x="93" y="29"/>
                    <a:pt x="64" y="0"/>
                    <a:pt x="28" y="0"/>
                  </a:cubicBezTo>
                  <a:cubicBezTo>
                    <a:pt x="18" y="0"/>
                    <a:pt x="9" y="2"/>
                    <a:pt x="0" y="6"/>
                  </a:cubicBezTo>
                  <a:cubicBezTo>
                    <a:pt x="35" y="21"/>
                    <a:pt x="67" y="43"/>
                    <a:pt x="93" y="70"/>
                  </a:cubicBezTo>
                  <a:close/>
                </a:path>
              </a:pathLst>
            </a:custGeom>
            <a:grpFill/>
            <a:ln>
              <a:noFill/>
            </a:ln>
          </p:spPr>
          <p:txBody>
            <a:bodyPr vert="horz" wrap="square" lIns="96429" tIns="48214" rIns="96429" bIns="48214"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en-US">
                <a:ea typeface="微软雅黑" panose="020B0503020204020204" pitchFamily="34" charset="-122"/>
              </a:endParaRPr>
            </a:p>
          </p:txBody>
        </p:sp>
        <p:sp>
          <p:nvSpPr>
            <p:cNvPr id="26" name="Freeform 74"/>
            <p:cNvSpPr/>
            <p:nvPr/>
          </p:nvSpPr>
          <p:spPr bwMode="auto">
            <a:xfrm>
              <a:off x="5119164" y="2042041"/>
              <a:ext cx="634587" cy="478591"/>
            </a:xfrm>
            <a:custGeom>
              <a:avLst/>
              <a:gdLst>
                <a:gd name="T0" fmla="*/ 93 w 93"/>
                <a:gd name="T1" fmla="*/ 6 h 70"/>
                <a:gd name="T2" fmla="*/ 65 w 93"/>
                <a:gd name="T3" fmla="*/ 0 h 70"/>
                <a:gd name="T4" fmla="*/ 0 w 93"/>
                <a:gd name="T5" fmla="*/ 64 h 70"/>
                <a:gd name="T6" fmla="*/ 0 w 93"/>
                <a:gd name="T7" fmla="*/ 70 h 70"/>
                <a:gd name="T8" fmla="*/ 93 w 93"/>
                <a:gd name="T9" fmla="*/ 6 h 70"/>
              </a:gdLst>
              <a:ahLst/>
              <a:cxnLst>
                <a:cxn ang="0">
                  <a:pos x="T0" y="T1"/>
                </a:cxn>
                <a:cxn ang="0">
                  <a:pos x="T2" y="T3"/>
                </a:cxn>
                <a:cxn ang="0">
                  <a:pos x="T4" y="T5"/>
                </a:cxn>
                <a:cxn ang="0">
                  <a:pos x="T6" y="T7"/>
                </a:cxn>
                <a:cxn ang="0">
                  <a:pos x="T8" y="T9"/>
                </a:cxn>
              </a:cxnLst>
              <a:rect l="0" t="0" r="r" b="b"/>
              <a:pathLst>
                <a:path w="93" h="70">
                  <a:moveTo>
                    <a:pt x="93" y="6"/>
                  </a:moveTo>
                  <a:cubicBezTo>
                    <a:pt x="84" y="2"/>
                    <a:pt x="75" y="0"/>
                    <a:pt x="65" y="0"/>
                  </a:cubicBezTo>
                  <a:cubicBezTo>
                    <a:pt x="29" y="0"/>
                    <a:pt x="0" y="29"/>
                    <a:pt x="0" y="64"/>
                  </a:cubicBezTo>
                  <a:cubicBezTo>
                    <a:pt x="0" y="66"/>
                    <a:pt x="0" y="69"/>
                    <a:pt x="0" y="70"/>
                  </a:cubicBezTo>
                  <a:cubicBezTo>
                    <a:pt x="26" y="43"/>
                    <a:pt x="58" y="21"/>
                    <a:pt x="93" y="6"/>
                  </a:cubicBezTo>
                  <a:close/>
                </a:path>
              </a:pathLst>
            </a:custGeom>
            <a:grpFill/>
            <a:ln>
              <a:noFill/>
            </a:ln>
          </p:spPr>
          <p:txBody>
            <a:bodyPr vert="horz" wrap="square" lIns="96429" tIns="48214" rIns="96429" bIns="48214"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en-US">
                <a:ea typeface="微软雅黑" panose="020B0503020204020204" pitchFamily="34" charset="-122"/>
              </a:endParaRPr>
            </a:p>
          </p:txBody>
        </p:sp>
      </p:grpSp>
      <p:sp>
        <p:nvSpPr>
          <p:cNvPr id="15" name="Freeform 75"/>
          <p:cNvSpPr/>
          <p:nvPr/>
        </p:nvSpPr>
        <p:spPr bwMode="auto">
          <a:xfrm>
            <a:off x="4726887" y="1781087"/>
            <a:ext cx="2258163" cy="1187390"/>
          </a:xfrm>
          <a:custGeom>
            <a:avLst/>
            <a:gdLst>
              <a:gd name="T0" fmla="*/ 166 w 331"/>
              <a:gd name="T1" fmla="*/ 0 h 174"/>
              <a:gd name="T2" fmla="*/ 0 w 331"/>
              <a:gd name="T3" fmla="*/ 50 h 174"/>
              <a:gd name="T4" fmla="*/ 31 w 331"/>
              <a:gd name="T5" fmla="*/ 41 h 174"/>
              <a:gd name="T6" fmla="*/ 33 w 331"/>
              <a:gd name="T7" fmla="*/ 41 h 174"/>
              <a:gd name="T8" fmla="*/ 61 w 331"/>
              <a:gd name="T9" fmla="*/ 48 h 174"/>
              <a:gd name="T10" fmla="*/ 97 w 331"/>
              <a:gd name="T11" fmla="*/ 105 h 174"/>
              <a:gd name="T12" fmla="*/ 166 w 331"/>
              <a:gd name="T13" fmla="*/ 174 h 174"/>
              <a:gd name="T14" fmla="*/ 234 w 331"/>
              <a:gd name="T15" fmla="*/ 105 h 174"/>
              <a:gd name="T16" fmla="*/ 270 w 331"/>
              <a:gd name="T17" fmla="*/ 48 h 174"/>
              <a:gd name="T18" fmla="*/ 298 w 331"/>
              <a:gd name="T19" fmla="*/ 41 h 174"/>
              <a:gd name="T20" fmla="*/ 300 w 331"/>
              <a:gd name="T21" fmla="*/ 41 h 174"/>
              <a:gd name="T22" fmla="*/ 331 w 331"/>
              <a:gd name="T23" fmla="*/ 50 h 174"/>
              <a:gd name="T24" fmla="*/ 166 w 331"/>
              <a:gd name="T2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1" h="174">
                <a:moveTo>
                  <a:pt x="166" y="0"/>
                </a:moveTo>
                <a:cubicBezTo>
                  <a:pt x="105" y="0"/>
                  <a:pt x="48" y="18"/>
                  <a:pt x="0" y="50"/>
                </a:cubicBezTo>
                <a:cubicBezTo>
                  <a:pt x="10" y="44"/>
                  <a:pt x="20" y="41"/>
                  <a:pt x="31" y="41"/>
                </a:cubicBezTo>
                <a:cubicBezTo>
                  <a:pt x="32" y="41"/>
                  <a:pt x="32" y="41"/>
                  <a:pt x="33" y="41"/>
                </a:cubicBezTo>
                <a:cubicBezTo>
                  <a:pt x="43" y="41"/>
                  <a:pt x="52" y="43"/>
                  <a:pt x="61" y="48"/>
                </a:cubicBezTo>
                <a:cubicBezTo>
                  <a:pt x="82" y="58"/>
                  <a:pt x="97" y="80"/>
                  <a:pt x="97" y="105"/>
                </a:cubicBezTo>
                <a:cubicBezTo>
                  <a:pt x="97" y="143"/>
                  <a:pt x="128" y="174"/>
                  <a:pt x="166" y="174"/>
                </a:cubicBezTo>
                <a:cubicBezTo>
                  <a:pt x="203" y="174"/>
                  <a:pt x="234" y="143"/>
                  <a:pt x="234" y="105"/>
                </a:cubicBezTo>
                <a:cubicBezTo>
                  <a:pt x="234" y="80"/>
                  <a:pt x="249" y="58"/>
                  <a:pt x="270" y="48"/>
                </a:cubicBezTo>
                <a:cubicBezTo>
                  <a:pt x="279" y="43"/>
                  <a:pt x="288" y="41"/>
                  <a:pt x="298" y="41"/>
                </a:cubicBezTo>
                <a:cubicBezTo>
                  <a:pt x="299" y="41"/>
                  <a:pt x="299" y="41"/>
                  <a:pt x="300" y="41"/>
                </a:cubicBezTo>
                <a:cubicBezTo>
                  <a:pt x="311" y="41"/>
                  <a:pt x="321" y="44"/>
                  <a:pt x="331" y="50"/>
                </a:cubicBezTo>
                <a:cubicBezTo>
                  <a:pt x="283" y="18"/>
                  <a:pt x="227" y="0"/>
                  <a:pt x="166" y="0"/>
                </a:cubicBezTo>
                <a:close/>
              </a:path>
            </a:pathLst>
          </a:custGeom>
          <a:solidFill>
            <a:schemeClr val="accent1"/>
          </a:solidFill>
          <a:ln>
            <a:noFill/>
          </a:ln>
        </p:spPr>
        <p:txBody>
          <a:bodyPr vert="horz" wrap="square" lIns="96429" tIns="48214" rIns="96429" bIns="48214"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en-US">
              <a:ea typeface="微软雅黑" panose="020B0503020204020204" pitchFamily="34" charset="-122"/>
            </a:endParaRPr>
          </a:p>
        </p:txBody>
      </p:sp>
      <p:sp>
        <p:nvSpPr>
          <p:cNvPr id="16" name="TextBox 170"/>
          <p:cNvSpPr txBox="1"/>
          <p:nvPr/>
        </p:nvSpPr>
        <p:spPr>
          <a:xfrm>
            <a:off x="431913" y="4394006"/>
            <a:ext cx="3757264" cy="1482366"/>
          </a:xfrm>
          <a:prstGeom prst="rect">
            <a:avLst/>
          </a:prstGeom>
          <a:noFill/>
        </p:spPr>
        <p:txBody>
          <a:bodyPr wrap="square" lIns="96431" tIns="48215" rIns="96431" bIns="48215" rtlCol="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just">
              <a:lnSpc>
                <a:spcPct val="150000"/>
              </a:lnSpc>
            </a:pP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rPr>
              <a:t>我国物质文明、政治文明</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pP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精神文明</a:t>
            </a: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rPr>
              <a:t>、社会文明（十九大首次提出）、生态文明将全面</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提升</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a:off x="353124" y="1419075"/>
            <a:ext cx="3462108" cy="2308324"/>
          </a:xfrm>
          <a:prstGeom prst="rect">
            <a:avLst/>
          </a:prstGeom>
          <a:ln>
            <a:noFill/>
          </a:ln>
        </p:spPr>
        <p:txBody>
          <a:bodyPr wrap="square">
            <a:spAutoFit/>
          </a:bodyPr>
          <a:lstStyle/>
          <a:p>
            <a:pPr algn="ctr">
              <a:lnSpc>
                <a:spcPct val="150000"/>
              </a:lnSpc>
            </a:pPr>
            <a:r>
              <a:rPr lang="zh-CN" altLang="zh-CN" sz="2400" b="1" dirty="0" smtClean="0">
                <a:ln w="9525">
                  <a:solidFill>
                    <a:prstClr val="white"/>
                  </a:solidFill>
                  <a:prstDash val="solid"/>
                </a:ln>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到</a:t>
            </a:r>
            <a:r>
              <a:rPr lang="zh-CN" altLang="zh-CN" sz="2400" b="1" dirty="0">
                <a:ln w="9525">
                  <a:solidFill>
                    <a:prstClr val="white"/>
                  </a:solidFill>
                  <a:prstDash val="solid"/>
                </a:ln>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本世纪</a:t>
            </a:r>
            <a:r>
              <a:rPr lang="zh-CN" altLang="zh-CN" sz="2400" b="1" dirty="0" smtClean="0">
                <a:ln w="9525">
                  <a:solidFill>
                    <a:prstClr val="white"/>
                  </a:solidFill>
                  <a:prstDash val="solid"/>
                </a:ln>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中叶</a:t>
            </a:r>
            <a:endParaRPr lang="en-US" altLang="zh-CN" sz="2400" b="1" dirty="0" smtClean="0">
              <a:ln w="9525">
                <a:solidFill>
                  <a:prstClr val="white"/>
                </a:solidFill>
                <a:prstDash val="solid"/>
              </a:ln>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zh-CN" altLang="zh-CN" sz="2400" b="1" dirty="0" smtClean="0">
                <a:ln w="9525">
                  <a:solidFill>
                    <a:prstClr val="white"/>
                  </a:solidFill>
                  <a:prstDash val="solid"/>
                </a:ln>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把</a:t>
            </a:r>
            <a:r>
              <a:rPr lang="zh-CN" altLang="zh-CN" sz="2400" b="1" dirty="0">
                <a:ln w="9525">
                  <a:solidFill>
                    <a:prstClr val="white"/>
                  </a:solidFill>
                  <a:prstDash val="solid"/>
                </a:ln>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我国建成富强</a:t>
            </a:r>
            <a:r>
              <a:rPr lang="zh-CN" altLang="zh-CN" sz="2400" b="1" dirty="0" smtClean="0">
                <a:ln w="9525">
                  <a:solidFill>
                    <a:prstClr val="white"/>
                  </a:solidFill>
                  <a:prstDash val="solid"/>
                </a:ln>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民主</a:t>
            </a:r>
            <a:endParaRPr lang="en-US" altLang="zh-CN" sz="2400" b="1" dirty="0" smtClean="0">
              <a:ln w="9525">
                <a:solidFill>
                  <a:prstClr val="white"/>
                </a:solidFill>
                <a:prstDash val="solid"/>
              </a:ln>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zh-CN" altLang="zh-CN" sz="2400" b="1" dirty="0" smtClean="0">
                <a:ln w="9525">
                  <a:solidFill>
                    <a:prstClr val="white"/>
                  </a:solidFill>
                  <a:prstDash val="solid"/>
                </a:ln>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文明</a:t>
            </a:r>
            <a:r>
              <a:rPr lang="zh-CN" altLang="zh-CN" sz="2400" b="1" dirty="0">
                <a:ln w="9525">
                  <a:solidFill>
                    <a:prstClr val="white"/>
                  </a:solidFill>
                  <a:prstDash val="solid"/>
                </a:ln>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和谐美丽</a:t>
            </a:r>
            <a:r>
              <a:rPr lang="zh-CN" altLang="zh-CN" sz="2400" b="1" dirty="0" smtClean="0">
                <a:ln w="9525">
                  <a:solidFill>
                    <a:prstClr val="white"/>
                  </a:solidFill>
                  <a:prstDash val="solid"/>
                </a:ln>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的</a:t>
            </a:r>
            <a:endParaRPr lang="en-US" altLang="zh-CN" sz="2400" b="1" dirty="0" smtClean="0">
              <a:ln w="9525">
                <a:solidFill>
                  <a:prstClr val="white"/>
                </a:solidFill>
                <a:prstDash val="solid"/>
              </a:ln>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zh-CN" altLang="zh-CN" sz="2400" b="1" dirty="0" smtClean="0">
                <a:ln w="9525">
                  <a:solidFill>
                    <a:prstClr val="white"/>
                  </a:solidFill>
                  <a:prstDash val="solid"/>
                </a:ln>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社会主义</a:t>
            </a:r>
            <a:r>
              <a:rPr lang="zh-CN" altLang="zh-CN" sz="2400" b="1" dirty="0">
                <a:ln w="9525">
                  <a:solidFill>
                    <a:prstClr val="white"/>
                  </a:solidFill>
                  <a:prstDash val="solid"/>
                </a:ln>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现代化</a:t>
            </a:r>
            <a:r>
              <a:rPr lang="zh-CN" altLang="zh-CN" sz="2400" b="1" dirty="0" smtClean="0">
                <a:ln w="9525">
                  <a:solidFill>
                    <a:prstClr val="white"/>
                  </a:solidFill>
                  <a:prstDash val="solid"/>
                </a:ln>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强国</a:t>
            </a:r>
            <a:endParaRPr lang="zh-CN" altLang="en-US" sz="2400" b="1" dirty="0">
              <a:ln w="9525">
                <a:solidFill>
                  <a:prstClr val="white"/>
                </a:solidFill>
                <a:prstDash val="solid"/>
              </a:ln>
              <a:solidFill>
                <a:schemeClr val="accent1"/>
              </a:solidFill>
              <a:latin typeface="微软雅黑" panose="020B0503020204020204" pitchFamily="34" charset="-122"/>
              <a:ea typeface="微软雅黑" panose="020B0503020204020204" pitchFamily="34" charset="-122"/>
            </a:endParaRPr>
          </a:p>
        </p:txBody>
      </p:sp>
      <p:sp>
        <p:nvSpPr>
          <p:cNvPr id="4" name="矩形 3"/>
          <p:cNvSpPr/>
          <p:nvPr/>
        </p:nvSpPr>
        <p:spPr>
          <a:xfrm>
            <a:off x="7194053" y="1517780"/>
            <a:ext cx="4521538" cy="966328"/>
          </a:xfrm>
          <a:prstGeom prst="rect">
            <a:avLst/>
          </a:prstGeom>
          <a:noFill/>
        </p:spPr>
        <p:txBody>
          <a:bodyPr wrap="square" lIns="96431" tIns="48215" rIns="96431" bIns="48215" rtlCol="0">
            <a:spAutoFit/>
          </a:bodyPr>
          <a:lstStyle/>
          <a:p>
            <a:pPr algn="just" fontAlgn="base">
              <a:lnSpc>
                <a:spcPct val="150000"/>
              </a:lnSpc>
              <a:spcBef>
                <a:spcPct val="0"/>
              </a:spcBef>
              <a:spcAft>
                <a:spcPct val="0"/>
              </a:spcAft>
            </a:pP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rPr>
              <a:t>实现国家治理体系和治理能力现代化，成为综合国力和国际影响力领先的</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国家</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7730834" y="3932341"/>
            <a:ext cx="3719598" cy="1944031"/>
          </a:xfrm>
          <a:prstGeom prst="rect">
            <a:avLst/>
          </a:prstGeom>
          <a:noFill/>
        </p:spPr>
        <p:txBody>
          <a:bodyPr wrap="square" lIns="96431" tIns="48215" rIns="96431" bIns="48215" rtlCol="0">
            <a:spAutoFit/>
          </a:bodyPr>
          <a:lstStyle/>
          <a:p>
            <a:pPr algn="just" fontAlgn="base">
              <a:lnSpc>
                <a:spcPct val="150000"/>
              </a:lnSpc>
              <a:spcBef>
                <a:spcPct val="0"/>
              </a:spcBef>
              <a:spcAft>
                <a:spcPct val="0"/>
              </a:spcAft>
            </a:pP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全体</a:t>
            </a: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rPr>
              <a:t>人民共同富裕基本实现</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fontAlgn="base">
              <a:lnSpc>
                <a:spcPct val="150000"/>
              </a:lnSpc>
              <a:spcBef>
                <a:spcPct val="0"/>
              </a:spcBef>
              <a:spcAft>
                <a:spcPct val="0"/>
              </a:spcAft>
            </a:pP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我国</a:t>
            </a: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rPr>
              <a:t>人民将享有更加幸福安康的生活，中华民族将以更加昂扬的姿态屹立于世界</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民族之林</a:t>
            </a:r>
            <a:endPar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r="47036" b="75016"/>
          <a:stretch>
            <a:fillRect/>
          </a:stretch>
        </p:blipFill>
        <p:spPr>
          <a:xfrm>
            <a:off x="0" y="-1"/>
            <a:ext cx="6457361" cy="1522784"/>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38815" t="69371"/>
          <a:stretch>
            <a:fillRect/>
          </a:stretch>
        </p:blipFill>
        <p:spPr>
          <a:xfrm>
            <a:off x="4732256" y="4991137"/>
            <a:ext cx="7459744" cy="1866863"/>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26375" r="47191"/>
          <a:stretch>
            <a:fillRect/>
          </a:stretch>
        </p:blipFill>
        <p:spPr>
          <a:xfrm>
            <a:off x="0" y="2370487"/>
            <a:ext cx="6438507" cy="4487514"/>
          </a:xfrm>
          <a:prstGeom prst="rect">
            <a:avLst/>
          </a:prstGeom>
        </p:spPr>
      </p:pic>
      <p:grpSp>
        <p:nvGrpSpPr>
          <p:cNvPr id="30" name="组合 29"/>
          <p:cNvGrpSpPr/>
          <p:nvPr/>
        </p:nvGrpSpPr>
        <p:grpSpPr>
          <a:xfrm>
            <a:off x="5750771" y="1876369"/>
            <a:ext cx="1964528" cy="1002509"/>
            <a:chOff x="5090838" y="1334805"/>
            <a:chExt cx="1964528" cy="1002509"/>
          </a:xfrm>
        </p:grpSpPr>
        <p:sp>
          <p:nvSpPr>
            <p:cNvPr id="31" name="Freeform 8"/>
            <p:cNvSpPr/>
            <p:nvPr/>
          </p:nvSpPr>
          <p:spPr bwMode="auto">
            <a:xfrm>
              <a:off x="5144417" y="1396720"/>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2" name="Oval 9"/>
            <p:cNvSpPr>
              <a:spLocks noChangeArrowheads="1"/>
            </p:cNvSpPr>
            <p:nvPr/>
          </p:nvSpPr>
          <p:spPr bwMode="auto">
            <a:xfrm>
              <a:off x="6950591" y="1334805"/>
              <a:ext cx="104775" cy="104775"/>
            </a:xfrm>
            <a:prstGeom prst="ellipse">
              <a:avLst/>
            </a:prstGeom>
            <a:solidFill>
              <a:srgbClr val="DB201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b="1">
                <a:latin typeface="方正姚体" panose="02010601030101010101" pitchFamily="2" charset="-122"/>
                <a:ea typeface="方正姚体" panose="02010601030101010101" pitchFamily="2" charset="-122"/>
              </a:endParaRPr>
            </a:p>
          </p:txBody>
        </p:sp>
        <p:sp>
          <p:nvSpPr>
            <p:cNvPr id="33" name="Oval 10"/>
            <p:cNvSpPr>
              <a:spLocks noChangeArrowheads="1"/>
            </p:cNvSpPr>
            <p:nvPr/>
          </p:nvSpPr>
          <p:spPr bwMode="auto">
            <a:xfrm>
              <a:off x="5090838" y="1334805"/>
              <a:ext cx="103585" cy="104775"/>
            </a:xfrm>
            <a:prstGeom prst="ellipse">
              <a:avLst/>
            </a:prstGeom>
            <a:solidFill>
              <a:srgbClr val="DB201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b="1">
                <a:latin typeface="方正姚体" panose="02010601030101010101" pitchFamily="2" charset="-122"/>
                <a:ea typeface="方正姚体" panose="02010601030101010101" pitchFamily="2" charset="-122"/>
              </a:endParaRPr>
            </a:p>
          </p:txBody>
        </p:sp>
      </p:grpSp>
      <p:grpSp>
        <p:nvGrpSpPr>
          <p:cNvPr id="34" name="组合 33"/>
          <p:cNvGrpSpPr/>
          <p:nvPr/>
        </p:nvGrpSpPr>
        <p:grpSpPr>
          <a:xfrm>
            <a:off x="5887691" y="1096512"/>
            <a:ext cx="1691878" cy="1699022"/>
            <a:chOff x="5227758" y="554948"/>
            <a:chExt cx="1691878" cy="1699022"/>
          </a:xfrm>
        </p:grpSpPr>
        <p:sp>
          <p:nvSpPr>
            <p:cNvPr id="35" name="Oval 5"/>
            <p:cNvSpPr>
              <a:spLocks noChangeArrowheads="1"/>
            </p:cNvSpPr>
            <p:nvPr/>
          </p:nvSpPr>
          <p:spPr bwMode="auto">
            <a:xfrm>
              <a:off x="5227758" y="554948"/>
              <a:ext cx="1691878" cy="1699022"/>
            </a:xfrm>
            <a:prstGeom prst="ellipse">
              <a:avLst/>
            </a:prstGeom>
            <a:solidFill>
              <a:srgbClr val="D8060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姚体" panose="02010601030101010101" pitchFamily="2" charset="-122"/>
                <a:ea typeface="方正姚体" panose="02010601030101010101" pitchFamily="2" charset="-122"/>
              </a:endParaRPr>
            </a:p>
          </p:txBody>
        </p:sp>
        <p:sp>
          <p:nvSpPr>
            <p:cNvPr id="36" name="TextBox 13"/>
            <p:cNvSpPr txBox="1">
              <a:spLocks noChangeArrowheads="1"/>
            </p:cNvSpPr>
            <p:nvPr/>
          </p:nvSpPr>
          <p:spPr bwMode="auto">
            <a:xfrm>
              <a:off x="5417106" y="801592"/>
              <a:ext cx="131318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sz="7500" dirty="0" smtClean="0">
                  <a:solidFill>
                    <a:srgbClr val="F8F8F8"/>
                  </a:solidFill>
                  <a:latin typeface="微软雅黑" panose="020B0503020204020204" pitchFamily="34" charset="-122"/>
                  <a:ea typeface="微软雅黑" panose="020B0503020204020204" pitchFamily="34" charset="-122"/>
                </a:rPr>
                <a:t>06</a:t>
              </a:r>
              <a:endParaRPr lang="zh-CN" altLang="en-US" sz="7500" dirty="0">
                <a:solidFill>
                  <a:srgbClr val="F8F8F8"/>
                </a:solidFill>
                <a:latin typeface="微软雅黑" panose="020B0503020204020204" pitchFamily="34" charset="-122"/>
                <a:ea typeface="微软雅黑" panose="020B0503020204020204" pitchFamily="34" charset="-122"/>
              </a:endParaRPr>
            </a:p>
          </p:txBody>
        </p:sp>
      </p:grpSp>
      <p:sp>
        <p:nvSpPr>
          <p:cNvPr id="37" name="矩形 259"/>
          <p:cNvSpPr>
            <a:spLocks noChangeArrowheads="1"/>
          </p:cNvSpPr>
          <p:nvPr/>
        </p:nvSpPr>
        <p:spPr bwMode="auto">
          <a:xfrm>
            <a:off x="2470240" y="3429000"/>
            <a:ext cx="852677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defRPr/>
            </a:pPr>
            <a:r>
              <a:rPr lang="zh-CN" altLang="zh-CN" sz="5400" dirty="0" smtClean="0">
                <a:solidFill>
                  <a:srgbClr val="D8060A"/>
                </a:solidFill>
                <a:cs typeface="Arial" panose="020B0604020202020204" pitchFamily="34" charset="0"/>
              </a:rPr>
              <a:t>新时代</a:t>
            </a:r>
            <a:r>
              <a:rPr lang="zh-CN" altLang="zh-CN" sz="5400" dirty="0">
                <a:solidFill>
                  <a:srgbClr val="D8060A"/>
                </a:solidFill>
                <a:cs typeface="Arial" panose="020B0604020202020204" pitchFamily="34" charset="0"/>
              </a:rPr>
              <a:t>中国特色社会主义的</a:t>
            </a:r>
            <a:r>
              <a:rPr lang="zh-CN" altLang="zh-CN" sz="6000" b="1" dirty="0">
                <a:solidFill>
                  <a:schemeClr val="tx1">
                    <a:lumMod val="75000"/>
                    <a:lumOff val="25000"/>
                  </a:schemeClr>
                </a:solidFill>
                <a:cs typeface="Arial" panose="020B0604020202020204" pitchFamily="34" charset="0"/>
              </a:rPr>
              <a:t>行动纲领</a:t>
            </a:r>
            <a:endParaRPr lang="zh-CN" altLang="en-US" sz="6000" b="1" dirty="0">
              <a:solidFill>
                <a:schemeClr val="tx1">
                  <a:lumMod val="75000"/>
                  <a:lumOff val="25000"/>
                </a:schemeClr>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cTn>
                              </p:par>
                              <p:par>
                                <p:cTn id="12" presetID="22" presetClass="entr" presetSubtype="4" fill="hold" nodeType="with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1000"/>
                                        <p:tgtEl>
                                          <p:spTgt spid="4"/>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1000"/>
                                        <p:tgtEl>
                                          <p:spTgt spid="3"/>
                                        </p:tgtEl>
                                      </p:cBhvr>
                                    </p:animEffect>
                                  </p:childTnLst>
                                </p:cTn>
                              </p:par>
                            </p:childTnLst>
                          </p:cTn>
                        </p:par>
                        <p:par>
                          <p:cTn id="19" fill="hold">
                            <p:stCondLst>
                              <p:cond delay="2500"/>
                            </p:stCondLst>
                            <p:childTnLst>
                              <p:par>
                                <p:cTn id="20" presetID="12" presetClass="entr" presetSubtype="4"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750"/>
                                        <p:tgtEl>
                                          <p:spTgt spid="34"/>
                                        </p:tgtEl>
                                        <p:attrNameLst>
                                          <p:attrName>ppt_y</p:attrName>
                                        </p:attrNameLst>
                                      </p:cBhvr>
                                      <p:tavLst>
                                        <p:tav tm="0">
                                          <p:val>
                                            <p:strVal val="#ppt_y+#ppt_h*1.125000"/>
                                          </p:val>
                                        </p:tav>
                                        <p:tav tm="100000">
                                          <p:val>
                                            <p:strVal val="#ppt_y"/>
                                          </p:val>
                                        </p:tav>
                                      </p:tavLst>
                                    </p:anim>
                                    <p:animEffect transition="in" filter="wipe(up)">
                                      <p:cBhvr>
                                        <p:cTn id="23" dur="750"/>
                                        <p:tgtEl>
                                          <p:spTgt spid="34"/>
                                        </p:tgtEl>
                                      </p:cBhvr>
                                    </p:animEffect>
                                  </p:childTnLst>
                                </p:cTn>
                              </p:par>
                              <p:par>
                                <p:cTn id="24" presetID="16" presetClass="entr" presetSubtype="37" fill="hold" nodeType="withEffect">
                                  <p:stCondLst>
                                    <p:cond delay="250"/>
                                  </p:stCondLst>
                                  <p:childTnLst>
                                    <p:set>
                                      <p:cBhvr>
                                        <p:cTn id="25" dur="1" fill="hold">
                                          <p:stCondLst>
                                            <p:cond delay="0"/>
                                          </p:stCondLst>
                                        </p:cTn>
                                        <p:tgtEl>
                                          <p:spTgt spid="30"/>
                                        </p:tgtEl>
                                        <p:attrNameLst>
                                          <p:attrName>style.visibility</p:attrName>
                                        </p:attrNameLst>
                                      </p:cBhvr>
                                      <p:to>
                                        <p:strVal val="visible"/>
                                      </p:to>
                                    </p:set>
                                    <p:animEffect transition="in" filter="barn(outVertical)">
                                      <p:cBhvr>
                                        <p:cTn id="26" dur="500"/>
                                        <p:tgtEl>
                                          <p:spTgt spid="30"/>
                                        </p:tgtEl>
                                      </p:cBhvr>
                                    </p:animEffect>
                                  </p:childTnLst>
                                </p:cTn>
                              </p:par>
                            </p:childTnLst>
                          </p:cTn>
                        </p:par>
                        <p:par>
                          <p:cTn id="27" fill="hold">
                            <p:stCondLst>
                              <p:cond delay="3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7"/>
                                        </p:tgtEl>
                                        <p:attrNameLst>
                                          <p:attrName>style.visibility</p:attrName>
                                        </p:attrNameLst>
                                      </p:cBhvr>
                                      <p:to>
                                        <p:strVal val="visible"/>
                                      </p:to>
                                    </p:set>
                                    <p:anim calcmode="lin" valueType="num">
                                      <p:cBhvr>
                                        <p:cTn id="30"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7"/>
                                        </p:tgtEl>
                                        <p:attrNameLst>
                                          <p:attrName>ppt_y</p:attrName>
                                        </p:attrNameLst>
                                      </p:cBhvr>
                                      <p:tavLst>
                                        <p:tav tm="0">
                                          <p:val>
                                            <p:strVal val="#ppt_y"/>
                                          </p:val>
                                        </p:tav>
                                        <p:tav tm="100000">
                                          <p:val>
                                            <p:strVal val="#ppt_y"/>
                                          </p:val>
                                        </p:tav>
                                      </p:tavLst>
                                    </p:anim>
                                    <p:anim calcmode="lin" valueType="num">
                                      <p:cBhvr>
                                        <p:cTn id="32"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7"/>
                                        </p:tgtEl>
                                      </p:cBhvr>
                                    </p:animEffect>
                                  </p:childTnLst>
                                </p:cTn>
                              </p:par>
                            </p:childTnLst>
                          </p:cTn>
                        </p:par>
                        <p:par>
                          <p:cTn id="35" fill="hold">
                            <p:stCondLst>
                              <p:cond delay="47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37"/>
                                        </p:tgtEl>
                                      </p:cBhvr>
                                    </p:animEffect>
                                    <p:animScale>
                                      <p:cBhvr>
                                        <p:cTn id="38" dur="2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30" name="文本框 29"/>
          <p:cNvSpPr txBox="1">
            <a:spLocks noChangeArrowheads="1"/>
          </p:cNvSpPr>
          <p:nvPr/>
        </p:nvSpPr>
        <p:spPr bwMode="auto">
          <a:xfrm>
            <a:off x="1781614" y="300579"/>
            <a:ext cx="772814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200" b="1" dirty="0" smtClean="0">
                <a:solidFill>
                  <a:srgbClr val="D8060A"/>
                </a:solidFill>
                <a:latin typeface="微软雅黑" panose="020B0503020204020204" pitchFamily="34" charset="-122"/>
                <a:ea typeface="微软雅黑" panose="020B0503020204020204" pitchFamily="34" charset="-122"/>
              </a:rPr>
              <a:t>新时代中国特色社会主义的</a:t>
            </a:r>
            <a:r>
              <a:rPr lang="en-US" altLang="zh-CN" sz="3200" b="1" dirty="0" smtClean="0">
                <a:solidFill>
                  <a:srgbClr val="D8060A"/>
                </a:solidFill>
                <a:latin typeface="微软雅黑" panose="020B0503020204020204" pitchFamily="34" charset="-122"/>
                <a:ea typeface="微软雅黑" panose="020B0503020204020204" pitchFamily="34" charset="-122"/>
              </a:rPr>
              <a:t>14</a:t>
            </a:r>
            <a:r>
              <a:rPr lang="zh-CN" altLang="en-US" sz="3200" b="1" dirty="0" smtClean="0">
                <a:solidFill>
                  <a:srgbClr val="D8060A"/>
                </a:solidFill>
                <a:latin typeface="微软雅黑" panose="020B0503020204020204" pitchFamily="34" charset="-122"/>
                <a:ea typeface="微软雅黑" panose="020B0503020204020204" pitchFamily="34" charset="-122"/>
              </a:rPr>
              <a:t>条行动纲领</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030288" y="1907600"/>
            <a:ext cx="2953285" cy="1546955"/>
            <a:chOff x="1922464" y="1939925"/>
            <a:chExt cx="2953285" cy="1546955"/>
          </a:xfrm>
        </p:grpSpPr>
        <p:cxnSp>
          <p:nvCxnSpPr>
            <p:cNvPr id="33" name="MH_Other_1"/>
            <p:cNvCxnSpPr/>
            <p:nvPr>
              <p:custDataLst>
                <p:tags r:id="rId17"/>
              </p:custDataLst>
            </p:nvPr>
          </p:nvCxnSpPr>
          <p:spPr>
            <a:xfrm>
              <a:off x="2995614" y="2479675"/>
              <a:ext cx="1436687" cy="0"/>
            </a:xfrm>
            <a:prstGeom prst="line">
              <a:avLst/>
            </a:prstGeom>
            <a:ln>
              <a:solidFill>
                <a:schemeClr val="tx1">
                  <a:lumMod val="9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4" name="MH_Other_2"/>
            <p:cNvSpPr/>
            <p:nvPr>
              <p:custDataLst>
                <p:tags r:id="rId18"/>
              </p:custDataLst>
            </p:nvPr>
          </p:nvSpPr>
          <p:spPr>
            <a:xfrm>
              <a:off x="2344739" y="2427288"/>
              <a:ext cx="1138237" cy="682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MH_Other_3"/>
            <p:cNvSpPr txBox="1"/>
            <p:nvPr>
              <p:custDataLst>
                <p:tags r:id="rId19"/>
              </p:custDataLst>
            </p:nvPr>
          </p:nvSpPr>
          <p:spPr bwMode="auto">
            <a:xfrm>
              <a:off x="1922464" y="1939925"/>
              <a:ext cx="25717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en-US" altLang="zh-CN" sz="4000" i="1">
                  <a:solidFill>
                    <a:schemeClr val="accent1"/>
                  </a:solidFill>
                </a:rPr>
                <a:t>1</a:t>
              </a:r>
              <a:endParaRPr lang="zh-CN" altLang="en-US" sz="4000" i="1">
                <a:solidFill>
                  <a:schemeClr val="accent1"/>
                </a:solidFill>
              </a:endParaRPr>
            </a:p>
          </p:txBody>
        </p:sp>
        <p:sp>
          <p:nvSpPr>
            <p:cNvPr id="48" name="MH_SubTitle_1"/>
            <p:cNvSpPr txBox="1"/>
            <p:nvPr>
              <p:custDataLst>
                <p:tags r:id="rId20"/>
              </p:custDataLst>
            </p:nvPr>
          </p:nvSpPr>
          <p:spPr bwMode="auto">
            <a:xfrm>
              <a:off x="2281239" y="2601913"/>
              <a:ext cx="2594510" cy="88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贯彻新发展理念</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p>
              <a:pPr>
                <a:lnSpc>
                  <a:spcPct val="130000"/>
                </a:lnSpc>
              </a:pP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建设</a:t>
              </a: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现代化经济</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体系</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4" name="组合 3"/>
          <p:cNvGrpSpPr/>
          <p:nvPr/>
        </p:nvGrpSpPr>
        <p:grpSpPr>
          <a:xfrm>
            <a:off x="4344462" y="1907600"/>
            <a:ext cx="3673474" cy="1562829"/>
            <a:chOff x="4705350" y="1939925"/>
            <a:chExt cx="3673474" cy="1562829"/>
          </a:xfrm>
        </p:grpSpPr>
        <p:cxnSp>
          <p:nvCxnSpPr>
            <p:cNvPr id="36" name="MH_Other_4"/>
            <p:cNvCxnSpPr/>
            <p:nvPr>
              <p:custDataLst>
                <p:tags r:id="rId13"/>
              </p:custDataLst>
            </p:nvPr>
          </p:nvCxnSpPr>
          <p:spPr>
            <a:xfrm>
              <a:off x="5776914" y="2479675"/>
              <a:ext cx="1436687" cy="0"/>
            </a:xfrm>
            <a:prstGeom prst="line">
              <a:avLst/>
            </a:prstGeom>
            <a:ln>
              <a:solidFill>
                <a:schemeClr val="tx1">
                  <a:lumMod val="9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MH_Other_5"/>
            <p:cNvSpPr/>
            <p:nvPr>
              <p:custDataLst>
                <p:tags r:id="rId14"/>
              </p:custDataLst>
            </p:nvPr>
          </p:nvSpPr>
          <p:spPr>
            <a:xfrm>
              <a:off x="5126039" y="2427288"/>
              <a:ext cx="1138237" cy="6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2"/>
                </a:solidFill>
              </a:endParaRPr>
            </a:p>
          </p:txBody>
        </p:sp>
        <p:sp>
          <p:nvSpPr>
            <p:cNvPr id="38" name="MH_Other_6"/>
            <p:cNvSpPr txBox="1"/>
            <p:nvPr>
              <p:custDataLst>
                <p:tags r:id="rId15"/>
              </p:custDataLst>
            </p:nvPr>
          </p:nvSpPr>
          <p:spPr bwMode="auto">
            <a:xfrm>
              <a:off x="4705350" y="1939925"/>
              <a:ext cx="2555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en-US" altLang="zh-CN" sz="4000" i="1">
                  <a:solidFill>
                    <a:schemeClr val="accent2"/>
                  </a:solidFill>
                </a:rPr>
                <a:t>2</a:t>
              </a:r>
              <a:endParaRPr lang="zh-CN" altLang="en-US" sz="4000" i="1">
                <a:solidFill>
                  <a:schemeClr val="accent2"/>
                </a:solidFill>
              </a:endParaRPr>
            </a:p>
          </p:txBody>
        </p:sp>
        <p:sp>
          <p:nvSpPr>
            <p:cNvPr id="49" name="MH_SubTitle_2"/>
            <p:cNvSpPr txBox="1"/>
            <p:nvPr>
              <p:custDataLst>
                <p:tags r:id="rId16"/>
              </p:custDataLst>
            </p:nvPr>
          </p:nvSpPr>
          <p:spPr bwMode="auto">
            <a:xfrm>
              <a:off x="5062539" y="2601913"/>
              <a:ext cx="3316285" cy="90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nSpc>
                  <a:spcPct val="130000"/>
                </a:lnSpc>
                <a:defRPr sz="200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zh-CN" dirty="0"/>
                <a:t>健全人民当家作主制度体系，发展社会主义</a:t>
              </a:r>
              <a:r>
                <a:rPr lang="zh-CN" altLang="zh-CN" dirty="0" smtClean="0"/>
                <a:t>民主政治</a:t>
              </a:r>
              <a:endParaRPr lang="zh-CN" altLang="en-US" dirty="0"/>
            </a:p>
          </p:txBody>
        </p:sp>
      </p:grpSp>
      <p:grpSp>
        <p:nvGrpSpPr>
          <p:cNvPr id="5" name="组合 4"/>
          <p:cNvGrpSpPr/>
          <p:nvPr/>
        </p:nvGrpSpPr>
        <p:grpSpPr>
          <a:xfrm>
            <a:off x="8378825" y="1907600"/>
            <a:ext cx="3279775" cy="1562829"/>
            <a:chOff x="7486650" y="1939925"/>
            <a:chExt cx="3279775" cy="1562829"/>
          </a:xfrm>
        </p:grpSpPr>
        <p:cxnSp>
          <p:nvCxnSpPr>
            <p:cNvPr id="39" name="MH_Other_7"/>
            <p:cNvCxnSpPr/>
            <p:nvPr>
              <p:custDataLst>
                <p:tags r:id="rId9"/>
              </p:custDataLst>
            </p:nvPr>
          </p:nvCxnSpPr>
          <p:spPr>
            <a:xfrm>
              <a:off x="8558214" y="2479675"/>
              <a:ext cx="1438275" cy="0"/>
            </a:xfrm>
            <a:prstGeom prst="line">
              <a:avLst/>
            </a:prstGeom>
            <a:ln>
              <a:solidFill>
                <a:schemeClr val="tx1">
                  <a:lumMod val="9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 name="MH_Other_8"/>
            <p:cNvSpPr/>
            <p:nvPr>
              <p:custDataLst>
                <p:tags r:id="rId10"/>
              </p:custDataLst>
            </p:nvPr>
          </p:nvSpPr>
          <p:spPr>
            <a:xfrm>
              <a:off x="7908925" y="2427288"/>
              <a:ext cx="1138238" cy="682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 name="MH_Other_9"/>
            <p:cNvSpPr txBox="1"/>
            <p:nvPr>
              <p:custDataLst>
                <p:tags r:id="rId11"/>
              </p:custDataLst>
            </p:nvPr>
          </p:nvSpPr>
          <p:spPr>
            <a:xfrm>
              <a:off x="7486650" y="1939925"/>
              <a:ext cx="255588" cy="892552"/>
            </a:xfrm>
            <a:prstGeom prst="rect">
              <a:avLst/>
            </a:prstGeom>
            <a:noFill/>
          </p:spPr>
          <p:txBody>
            <a:bodyPr>
              <a:spAutoFit/>
            </a:bodyPr>
            <a:lstStyle>
              <a:defPPr>
                <a:defRPr lang="zh-CN"/>
              </a:defPPr>
              <a:lvl1pPr>
                <a:lnSpc>
                  <a:spcPct val="130000"/>
                </a:lnSpc>
                <a:defRPr sz="1200"/>
              </a:lvl1pPr>
            </a:lstStyle>
            <a:p>
              <a:pPr>
                <a:defRPr/>
              </a:pPr>
              <a:r>
                <a:rPr lang="en-US" altLang="zh-CN" sz="4000" i="1" dirty="0">
                  <a:solidFill>
                    <a:schemeClr val="accent3"/>
                  </a:solidFill>
                </a:rPr>
                <a:t>3</a:t>
              </a:r>
              <a:endParaRPr lang="zh-CN" altLang="en-US" sz="4000" i="1" dirty="0">
                <a:solidFill>
                  <a:schemeClr val="accent3"/>
                </a:solidFill>
              </a:endParaRPr>
            </a:p>
          </p:txBody>
        </p:sp>
        <p:sp>
          <p:nvSpPr>
            <p:cNvPr id="50" name="MH_SubTitle_3"/>
            <p:cNvSpPr txBox="1"/>
            <p:nvPr>
              <p:custDataLst>
                <p:tags r:id="rId12"/>
              </p:custDataLst>
            </p:nvPr>
          </p:nvSpPr>
          <p:spPr bwMode="auto">
            <a:xfrm>
              <a:off x="7845425" y="2601913"/>
              <a:ext cx="2921000" cy="90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nSpc>
                  <a:spcPct val="130000"/>
                </a:lnSpc>
                <a:defRPr sz="200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zh-CN" dirty="0"/>
                <a:t>坚定文化自信，</a:t>
              </a:r>
              <a:r>
                <a:rPr lang="zh-CN" altLang="zh-CN" dirty="0" smtClean="0"/>
                <a:t>推动</a:t>
              </a:r>
              <a:endParaRPr lang="en-US" altLang="zh-CN" dirty="0" smtClean="0"/>
            </a:p>
            <a:p>
              <a:r>
                <a:rPr lang="zh-CN" altLang="zh-CN" dirty="0" smtClean="0"/>
                <a:t>社会主义</a:t>
              </a:r>
              <a:r>
                <a:rPr lang="zh-CN" altLang="zh-CN" dirty="0"/>
                <a:t>文化繁荣兴盛</a:t>
              </a:r>
            </a:p>
          </p:txBody>
        </p:sp>
      </p:grpSp>
      <p:grpSp>
        <p:nvGrpSpPr>
          <p:cNvPr id="6" name="组合 5"/>
          <p:cNvGrpSpPr/>
          <p:nvPr/>
        </p:nvGrpSpPr>
        <p:grpSpPr>
          <a:xfrm>
            <a:off x="2306648" y="4309761"/>
            <a:ext cx="3353850" cy="1545051"/>
            <a:chOff x="3406776" y="3859213"/>
            <a:chExt cx="3353850" cy="1545051"/>
          </a:xfrm>
        </p:grpSpPr>
        <p:cxnSp>
          <p:nvCxnSpPr>
            <p:cNvPr id="42" name="MH_Other_10"/>
            <p:cNvCxnSpPr/>
            <p:nvPr>
              <p:custDataLst>
                <p:tags r:id="rId5"/>
              </p:custDataLst>
            </p:nvPr>
          </p:nvCxnSpPr>
          <p:spPr>
            <a:xfrm>
              <a:off x="4479925" y="4397058"/>
              <a:ext cx="1436688" cy="0"/>
            </a:xfrm>
            <a:prstGeom prst="line">
              <a:avLst/>
            </a:prstGeom>
            <a:ln>
              <a:solidFill>
                <a:schemeClr val="tx1">
                  <a:lumMod val="9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3" name="MH_Other_11"/>
            <p:cNvSpPr/>
            <p:nvPr>
              <p:custDataLst>
                <p:tags r:id="rId6"/>
              </p:custDataLst>
            </p:nvPr>
          </p:nvSpPr>
          <p:spPr>
            <a:xfrm>
              <a:off x="3829050" y="4346576"/>
              <a:ext cx="1138238" cy="682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2"/>
                </a:solidFill>
              </a:endParaRPr>
            </a:p>
          </p:txBody>
        </p:sp>
        <p:sp>
          <p:nvSpPr>
            <p:cNvPr id="44" name="MH_Other_12"/>
            <p:cNvSpPr txBox="1"/>
            <p:nvPr>
              <p:custDataLst>
                <p:tags r:id="rId7"/>
              </p:custDataLst>
            </p:nvPr>
          </p:nvSpPr>
          <p:spPr>
            <a:xfrm>
              <a:off x="3406776" y="3859213"/>
              <a:ext cx="257175" cy="892552"/>
            </a:xfrm>
            <a:prstGeom prst="rect">
              <a:avLst/>
            </a:prstGeom>
            <a:noFill/>
          </p:spPr>
          <p:txBody>
            <a:bodyPr>
              <a:spAutoFit/>
            </a:bodyPr>
            <a:lstStyle>
              <a:defPPr>
                <a:defRPr lang="zh-CN"/>
              </a:defPPr>
              <a:lvl1pPr>
                <a:lnSpc>
                  <a:spcPct val="130000"/>
                </a:lnSpc>
                <a:defRPr sz="1200"/>
              </a:lvl1pPr>
            </a:lstStyle>
            <a:p>
              <a:pPr>
                <a:defRPr/>
              </a:pPr>
              <a:r>
                <a:rPr lang="en-US" altLang="zh-CN" sz="4000" i="1" dirty="0">
                  <a:solidFill>
                    <a:schemeClr val="accent4"/>
                  </a:solidFill>
                </a:rPr>
                <a:t>4</a:t>
              </a:r>
              <a:endParaRPr lang="zh-CN" altLang="en-US" sz="4000" i="1" dirty="0">
                <a:solidFill>
                  <a:schemeClr val="accent4"/>
                </a:solidFill>
              </a:endParaRPr>
            </a:p>
          </p:txBody>
        </p:sp>
        <p:sp>
          <p:nvSpPr>
            <p:cNvPr id="51" name="MH_SubTitle_4"/>
            <p:cNvSpPr txBox="1"/>
            <p:nvPr>
              <p:custDataLst>
                <p:tags r:id="rId8"/>
              </p:custDataLst>
            </p:nvPr>
          </p:nvSpPr>
          <p:spPr bwMode="auto">
            <a:xfrm>
              <a:off x="3765549" y="4521201"/>
              <a:ext cx="2995077" cy="8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nSpc>
                  <a:spcPct val="130000"/>
                </a:lnSpc>
                <a:defRPr sz="200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zh-CN" dirty="0"/>
                <a:t>提高保障</a:t>
              </a:r>
              <a:r>
                <a:rPr lang="zh-CN" altLang="zh-CN" dirty="0" smtClean="0"/>
                <a:t>和改善</a:t>
              </a:r>
              <a:r>
                <a:rPr lang="zh-CN" altLang="zh-CN" dirty="0"/>
                <a:t>民生水平，加强和创新社会治理</a:t>
              </a:r>
              <a:endParaRPr lang="zh-CN" altLang="en-US" dirty="0"/>
            </a:p>
          </p:txBody>
        </p:sp>
      </p:grpSp>
      <p:grpSp>
        <p:nvGrpSpPr>
          <p:cNvPr id="7" name="组合 6"/>
          <p:cNvGrpSpPr/>
          <p:nvPr/>
        </p:nvGrpSpPr>
        <p:grpSpPr>
          <a:xfrm>
            <a:off x="6809260" y="4309761"/>
            <a:ext cx="3130078" cy="1545051"/>
            <a:chOff x="6483351" y="3859213"/>
            <a:chExt cx="3130078" cy="1545051"/>
          </a:xfrm>
        </p:grpSpPr>
        <p:cxnSp>
          <p:nvCxnSpPr>
            <p:cNvPr id="45" name="MH_Other_13"/>
            <p:cNvCxnSpPr/>
            <p:nvPr>
              <p:custDataLst>
                <p:tags r:id="rId1"/>
              </p:custDataLst>
            </p:nvPr>
          </p:nvCxnSpPr>
          <p:spPr>
            <a:xfrm>
              <a:off x="7556500" y="4397058"/>
              <a:ext cx="1436688" cy="0"/>
            </a:xfrm>
            <a:prstGeom prst="line">
              <a:avLst/>
            </a:prstGeom>
            <a:ln>
              <a:solidFill>
                <a:schemeClr val="tx1">
                  <a:lumMod val="9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6" name="MH_Other_14"/>
            <p:cNvSpPr/>
            <p:nvPr>
              <p:custDataLst>
                <p:tags r:id="rId2"/>
              </p:custDataLst>
            </p:nvPr>
          </p:nvSpPr>
          <p:spPr>
            <a:xfrm>
              <a:off x="6905625" y="4346576"/>
              <a:ext cx="1138238" cy="682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2"/>
                </a:solidFill>
              </a:endParaRPr>
            </a:p>
          </p:txBody>
        </p:sp>
        <p:sp>
          <p:nvSpPr>
            <p:cNvPr id="47" name="MH_Other_15"/>
            <p:cNvSpPr txBox="1"/>
            <p:nvPr>
              <p:custDataLst>
                <p:tags r:id="rId3"/>
              </p:custDataLst>
            </p:nvPr>
          </p:nvSpPr>
          <p:spPr>
            <a:xfrm>
              <a:off x="6483351" y="3859213"/>
              <a:ext cx="257175" cy="892552"/>
            </a:xfrm>
            <a:prstGeom prst="rect">
              <a:avLst/>
            </a:prstGeom>
            <a:noFill/>
          </p:spPr>
          <p:txBody>
            <a:bodyPr>
              <a:spAutoFit/>
            </a:bodyPr>
            <a:lstStyle>
              <a:defPPr>
                <a:defRPr lang="zh-CN"/>
              </a:defPPr>
              <a:lvl1pPr>
                <a:lnSpc>
                  <a:spcPct val="130000"/>
                </a:lnSpc>
                <a:defRPr sz="1200"/>
              </a:lvl1pPr>
            </a:lstStyle>
            <a:p>
              <a:pPr>
                <a:defRPr/>
              </a:pPr>
              <a:r>
                <a:rPr lang="en-US" altLang="zh-CN" sz="4000" i="1" dirty="0">
                  <a:solidFill>
                    <a:schemeClr val="accent6"/>
                  </a:solidFill>
                </a:rPr>
                <a:t>5</a:t>
              </a:r>
              <a:endParaRPr lang="zh-CN" altLang="en-US" sz="4000" i="1" dirty="0">
                <a:solidFill>
                  <a:schemeClr val="accent6"/>
                </a:solidFill>
              </a:endParaRPr>
            </a:p>
          </p:txBody>
        </p:sp>
        <p:sp>
          <p:nvSpPr>
            <p:cNvPr id="52" name="MH_SubTitle_5"/>
            <p:cNvSpPr txBox="1"/>
            <p:nvPr>
              <p:custDataLst>
                <p:tags r:id="rId4"/>
              </p:custDataLst>
            </p:nvPr>
          </p:nvSpPr>
          <p:spPr bwMode="auto">
            <a:xfrm>
              <a:off x="6842124" y="4521202"/>
              <a:ext cx="2771305" cy="8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nSpc>
                  <a:spcPct val="130000"/>
                </a:lnSpc>
                <a:defRPr sz="200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zh-CN" dirty="0"/>
                <a:t>加快生态文明体制改革，建设美丽</a:t>
              </a:r>
              <a:r>
                <a:rPr lang="zh-CN" altLang="zh-CN" dirty="0" smtClean="0"/>
                <a:t>中国</a:t>
              </a:r>
              <a:endParaRPr lang="zh-CN" altLang="en-US" dirty="0"/>
            </a:p>
          </p:txBody>
        </p:sp>
      </p:grpSp>
      <p:sp>
        <p:nvSpPr>
          <p:cNvPr id="63" name="矩形 62"/>
          <p:cNvSpPr/>
          <p:nvPr/>
        </p:nvSpPr>
        <p:spPr>
          <a:xfrm>
            <a:off x="1452563" y="1896770"/>
            <a:ext cx="1523115" cy="424732"/>
          </a:xfrm>
          <a:prstGeom prst="rect">
            <a:avLst/>
          </a:prstGeom>
        </p:spPr>
        <p:txBody>
          <a:bodyPr wrap="square">
            <a:spAutoFit/>
          </a:bodyPr>
          <a:lstStyle/>
          <a:p>
            <a:pPr algn="ctr" defTabSz="1333500">
              <a:lnSpc>
                <a:spcPct val="90000"/>
              </a:lnSpc>
              <a:spcBef>
                <a:spcPct val="0"/>
              </a:spcBef>
              <a:spcAft>
                <a:spcPct val="35000"/>
              </a:spcAft>
            </a:pPr>
            <a:r>
              <a:rPr lang="zh-CN" altLang="zh-CN" sz="2400" b="1"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经济建设</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
        <p:nvSpPr>
          <p:cNvPr id="8" name="矩形 7"/>
          <p:cNvSpPr/>
          <p:nvPr/>
        </p:nvSpPr>
        <p:spPr>
          <a:xfrm>
            <a:off x="4765151" y="1913870"/>
            <a:ext cx="1478442" cy="424732"/>
          </a:xfrm>
          <a:prstGeom prst="rect">
            <a:avLst/>
          </a:prstGeom>
        </p:spPr>
        <p:txBody>
          <a:bodyPr wrap="square">
            <a:spAutoFit/>
          </a:bodyPr>
          <a:lstStyle/>
          <a:p>
            <a:pPr algn="ctr" defTabSz="1333500">
              <a:lnSpc>
                <a:spcPct val="90000"/>
              </a:lnSpc>
              <a:spcBef>
                <a:spcPct val="0"/>
              </a:spcBef>
              <a:spcAft>
                <a:spcPct val="35000"/>
              </a:spcAft>
            </a:pPr>
            <a:r>
              <a:rPr lang="zh-CN" altLang="en-US" sz="2400" b="1"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政治建设</a:t>
            </a:r>
            <a:endParaRPr lang="zh-CN" altLang="en-US" sz="2400" b="1" dirty="0">
              <a:solidFill>
                <a:schemeClr val="accent2"/>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65" name="矩形 64"/>
          <p:cNvSpPr/>
          <p:nvPr/>
        </p:nvSpPr>
        <p:spPr>
          <a:xfrm>
            <a:off x="8801100" y="1895103"/>
            <a:ext cx="1458377" cy="424732"/>
          </a:xfrm>
          <a:prstGeom prst="rect">
            <a:avLst/>
          </a:prstGeom>
        </p:spPr>
        <p:txBody>
          <a:bodyPr wrap="square">
            <a:spAutoFit/>
          </a:bodyPr>
          <a:lstStyle/>
          <a:p>
            <a:pPr algn="ctr" defTabSz="1333500">
              <a:lnSpc>
                <a:spcPct val="90000"/>
              </a:lnSpc>
              <a:spcBef>
                <a:spcPct val="0"/>
              </a:spcBef>
              <a:spcAft>
                <a:spcPct val="35000"/>
              </a:spcAft>
            </a:pPr>
            <a:r>
              <a:rPr lang="zh-CN" altLang="zh-CN" sz="2400" b="1" dirty="0" smtClean="0">
                <a:solidFill>
                  <a:schemeClr val="accent3"/>
                </a:solidFill>
                <a:latin typeface="微软雅黑" panose="020B0503020204020204" pitchFamily="34" charset="-122"/>
                <a:ea typeface="微软雅黑" panose="020B0503020204020204" pitchFamily="34" charset="-122"/>
                <a:cs typeface="宋体" panose="02010600030101010101" pitchFamily="2" charset="-122"/>
              </a:rPr>
              <a:t>文化建设</a:t>
            </a:r>
            <a:endParaRPr lang="zh-CN" altLang="en-US" sz="2400" b="1" dirty="0">
              <a:solidFill>
                <a:schemeClr val="accent3"/>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9" name="矩形 8"/>
          <p:cNvSpPr/>
          <p:nvPr/>
        </p:nvSpPr>
        <p:spPr>
          <a:xfrm>
            <a:off x="2674212" y="4266030"/>
            <a:ext cx="1434029" cy="424732"/>
          </a:xfrm>
          <a:prstGeom prst="rect">
            <a:avLst/>
          </a:prstGeom>
        </p:spPr>
        <p:txBody>
          <a:bodyPr wrap="square">
            <a:spAutoFit/>
          </a:bodyPr>
          <a:lstStyle/>
          <a:p>
            <a:pPr algn="ctr" defTabSz="1333500">
              <a:lnSpc>
                <a:spcPct val="90000"/>
              </a:lnSpc>
              <a:spcBef>
                <a:spcPct val="0"/>
              </a:spcBef>
              <a:spcAft>
                <a:spcPct val="35000"/>
              </a:spcAft>
            </a:pPr>
            <a:r>
              <a:rPr lang="zh-CN" altLang="zh-CN" sz="2400" b="1" dirty="0" smtClean="0">
                <a:solidFill>
                  <a:schemeClr val="accent4"/>
                </a:solidFill>
                <a:latin typeface="微软雅黑" panose="020B0503020204020204" pitchFamily="34" charset="-122"/>
                <a:ea typeface="微软雅黑" panose="020B0503020204020204" pitchFamily="34" charset="-122"/>
                <a:cs typeface="宋体" panose="02010600030101010101" pitchFamily="2" charset="-122"/>
              </a:rPr>
              <a:t>社会建设</a:t>
            </a:r>
            <a:endParaRPr lang="zh-CN" altLang="en-US" sz="2400" b="1" dirty="0">
              <a:solidFill>
                <a:schemeClr val="accent4"/>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67" name="矩形 66"/>
          <p:cNvSpPr/>
          <p:nvPr/>
        </p:nvSpPr>
        <p:spPr>
          <a:xfrm>
            <a:off x="7231534" y="4266029"/>
            <a:ext cx="1471761" cy="424732"/>
          </a:xfrm>
          <a:prstGeom prst="rect">
            <a:avLst/>
          </a:prstGeom>
        </p:spPr>
        <p:txBody>
          <a:bodyPr wrap="square">
            <a:spAutoFit/>
          </a:bodyPr>
          <a:lstStyle/>
          <a:p>
            <a:pPr algn="ctr" defTabSz="1333500">
              <a:lnSpc>
                <a:spcPct val="90000"/>
              </a:lnSpc>
              <a:spcBef>
                <a:spcPct val="0"/>
              </a:spcBef>
              <a:spcAft>
                <a:spcPct val="35000"/>
              </a:spcAft>
            </a:pPr>
            <a:r>
              <a:rPr lang="zh-CN" altLang="zh-CN" sz="2400" b="1" dirty="0" smtClean="0">
                <a:solidFill>
                  <a:schemeClr val="accent6"/>
                </a:solidFill>
                <a:latin typeface="微软雅黑" panose="020B0503020204020204" pitchFamily="34" charset="-122"/>
                <a:ea typeface="微软雅黑" panose="020B0503020204020204" pitchFamily="34" charset="-122"/>
                <a:cs typeface="宋体" panose="02010600030101010101" pitchFamily="2" charset="-122"/>
              </a:rPr>
              <a:t>生态建设</a:t>
            </a:r>
            <a:endParaRPr lang="zh-CN" altLang="en-US" sz="2400" b="1" dirty="0">
              <a:solidFill>
                <a:schemeClr val="accent6"/>
              </a:solidFill>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9"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30" name="文本框 29"/>
          <p:cNvSpPr txBox="1">
            <a:spLocks noChangeArrowheads="1"/>
          </p:cNvSpPr>
          <p:nvPr/>
        </p:nvSpPr>
        <p:spPr bwMode="auto">
          <a:xfrm>
            <a:off x="1781614" y="300579"/>
            <a:ext cx="77281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200" b="1" dirty="0" smtClean="0">
                <a:solidFill>
                  <a:srgbClr val="D8060A"/>
                </a:solidFill>
                <a:latin typeface="微软雅黑" panose="020B0503020204020204" pitchFamily="34" charset="-122"/>
                <a:ea typeface="微软雅黑" panose="020B0503020204020204" pitchFamily="34" charset="-122"/>
              </a:rPr>
              <a:t>新时代中国特色社会主义的行动纲领</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861522" y="1964750"/>
            <a:ext cx="3690059" cy="1546955"/>
            <a:chOff x="1922464" y="1939925"/>
            <a:chExt cx="3690059" cy="1546955"/>
          </a:xfrm>
        </p:grpSpPr>
        <p:cxnSp>
          <p:nvCxnSpPr>
            <p:cNvPr id="33" name="MH_Other_1"/>
            <p:cNvCxnSpPr/>
            <p:nvPr>
              <p:custDataLst>
                <p:tags r:id="rId13"/>
              </p:custDataLst>
            </p:nvPr>
          </p:nvCxnSpPr>
          <p:spPr>
            <a:xfrm>
              <a:off x="2995614" y="2479675"/>
              <a:ext cx="1436687" cy="0"/>
            </a:xfrm>
            <a:prstGeom prst="line">
              <a:avLst/>
            </a:prstGeom>
            <a:ln>
              <a:solidFill>
                <a:schemeClr val="tx1">
                  <a:lumMod val="9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4" name="MH_Other_2"/>
            <p:cNvSpPr/>
            <p:nvPr>
              <p:custDataLst>
                <p:tags r:id="rId14"/>
              </p:custDataLst>
            </p:nvPr>
          </p:nvSpPr>
          <p:spPr>
            <a:xfrm>
              <a:off x="2344739" y="2427288"/>
              <a:ext cx="1138237" cy="682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MH_Other_3"/>
            <p:cNvSpPr txBox="1"/>
            <p:nvPr>
              <p:custDataLst>
                <p:tags r:id="rId15"/>
              </p:custDataLst>
            </p:nvPr>
          </p:nvSpPr>
          <p:spPr bwMode="auto">
            <a:xfrm>
              <a:off x="1922464" y="1939925"/>
              <a:ext cx="257175" cy="82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en-US" altLang="zh-CN" sz="4000" i="1" dirty="0" smtClean="0">
                  <a:solidFill>
                    <a:schemeClr val="accent1"/>
                  </a:solidFill>
                </a:rPr>
                <a:t>6</a:t>
              </a:r>
              <a:endParaRPr lang="zh-CN" altLang="en-US" sz="4000" i="1" dirty="0">
                <a:solidFill>
                  <a:schemeClr val="accent1"/>
                </a:solidFill>
              </a:endParaRPr>
            </a:p>
          </p:txBody>
        </p:sp>
        <p:sp>
          <p:nvSpPr>
            <p:cNvPr id="48" name="MH_SubTitle_1"/>
            <p:cNvSpPr txBox="1"/>
            <p:nvPr>
              <p:custDataLst>
                <p:tags r:id="rId16"/>
              </p:custDataLst>
            </p:nvPr>
          </p:nvSpPr>
          <p:spPr bwMode="auto">
            <a:xfrm>
              <a:off x="2281239" y="2601913"/>
              <a:ext cx="3331284" cy="88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坚持</a:t>
              </a: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走中国特色强军之路，全面推进国防和军队现代化</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p>
              <a:pPr>
                <a:lnSpc>
                  <a:spcPct val="130000"/>
                </a:lnSpc>
              </a:pP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4" name="组合 3"/>
          <p:cNvGrpSpPr/>
          <p:nvPr/>
        </p:nvGrpSpPr>
        <p:grpSpPr>
          <a:xfrm>
            <a:off x="5043071" y="1950556"/>
            <a:ext cx="4466688" cy="1213697"/>
            <a:chOff x="4705350" y="1939925"/>
            <a:chExt cx="4466688" cy="1213697"/>
          </a:xfrm>
        </p:grpSpPr>
        <p:cxnSp>
          <p:nvCxnSpPr>
            <p:cNvPr id="36" name="MH_Other_4"/>
            <p:cNvCxnSpPr/>
            <p:nvPr>
              <p:custDataLst>
                <p:tags r:id="rId9"/>
              </p:custDataLst>
            </p:nvPr>
          </p:nvCxnSpPr>
          <p:spPr>
            <a:xfrm>
              <a:off x="5776914" y="2479675"/>
              <a:ext cx="1436687" cy="0"/>
            </a:xfrm>
            <a:prstGeom prst="line">
              <a:avLst/>
            </a:prstGeom>
            <a:ln>
              <a:solidFill>
                <a:schemeClr val="tx1">
                  <a:lumMod val="9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MH_Other_5"/>
            <p:cNvSpPr/>
            <p:nvPr>
              <p:custDataLst>
                <p:tags r:id="rId10"/>
              </p:custDataLst>
            </p:nvPr>
          </p:nvSpPr>
          <p:spPr>
            <a:xfrm>
              <a:off x="5126039" y="2427288"/>
              <a:ext cx="1138237" cy="6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2"/>
                </a:solidFill>
              </a:endParaRPr>
            </a:p>
          </p:txBody>
        </p:sp>
        <p:sp>
          <p:nvSpPr>
            <p:cNvPr id="38" name="MH_Other_6"/>
            <p:cNvSpPr txBox="1"/>
            <p:nvPr>
              <p:custDataLst>
                <p:tags r:id="rId11"/>
              </p:custDataLst>
            </p:nvPr>
          </p:nvSpPr>
          <p:spPr bwMode="auto">
            <a:xfrm>
              <a:off x="4705350" y="1939925"/>
              <a:ext cx="255588" cy="82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pPr>
              <a:r>
                <a:rPr lang="en-US" altLang="zh-CN" sz="4000" i="1" dirty="0" smtClean="0">
                  <a:solidFill>
                    <a:schemeClr val="accent2"/>
                  </a:solidFill>
                </a:rPr>
                <a:t>7</a:t>
              </a:r>
              <a:endParaRPr lang="zh-CN" altLang="en-US" sz="4000" i="1" dirty="0">
                <a:solidFill>
                  <a:schemeClr val="accent2"/>
                </a:solidFill>
              </a:endParaRPr>
            </a:p>
          </p:txBody>
        </p:sp>
        <p:sp>
          <p:nvSpPr>
            <p:cNvPr id="49" name="MH_SubTitle_2"/>
            <p:cNvSpPr txBox="1"/>
            <p:nvPr>
              <p:custDataLst>
                <p:tags r:id="rId12"/>
              </p:custDataLst>
            </p:nvPr>
          </p:nvSpPr>
          <p:spPr bwMode="auto">
            <a:xfrm>
              <a:off x="5062539" y="2601914"/>
              <a:ext cx="4109499" cy="55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nSpc>
                  <a:spcPct val="130000"/>
                </a:lnSpc>
                <a:defRPr sz="200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zh-CN" dirty="0" smtClean="0"/>
                <a:t>坚持</a:t>
              </a:r>
              <a:r>
                <a:rPr lang="en-US" altLang="zh-CN" dirty="0" smtClean="0"/>
                <a:t>“</a:t>
              </a:r>
              <a:r>
                <a:rPr lang="zh-CN" altLang="zh-CN" dirty="0"/>
                <a:t>一国两制</a:t>
              </a:r>
              <a:r>
                <a:rPr lang="en-US" altLang="zh-CN" dirty="0"/>
                <a:t>”</a:t>
              </a:r>
              <a:r>
                <a:rPr lang="zh-CN" altLang="zh-CN" dirty="0"/>
                <a:t>，</a:t>
              </a:r>
              <a:r>
                <a:rPr lang="zh-CN" altLang="zh-CN" dirty="0" smtClean="0"/>
                <a:t>推进祖国统一</a:t>
              </a:r>
              <a:endParaRPr lang="zh-CN" altLang="en-US" dirty="0"/>
            </a:p>
          </p:txBody>
        </p:sp>
      </p:grpSp>
      <p:grpSp>
        <p:nvGrpSpPr>
          <p:cNvPr id="5" name="组合 4"/>
          <p:cNvGrpSpPr/>
          <p:nvPr/>
        </p:nvGrpSpPr>
        <p:grpSpPr>
          <a:xfrm>
            <a:off x="3242528" y="4294698"/>
            <a:ext cx="3359469" cy="1562829"/>
            <a:chOff x="7486650" y="1939925"/>
            <a:chExt cx="3359469" cy="1562829"/>
          </a:xfrm>
        </p:grpSpPr>
        <p:cxnSp>
          <p:nvCxnSpPr>
            <p:cNvPr id="39" name="MH_Other_7"/>
            <p:cNvCxnSpPr/>
            <p:nvPr>
              <p:custDataLst>
                <p:tags r:id="rId5"/>
              </p:custDataLst>
            </p:nvPr>
          </p:nvCxnSpPr>
          <p:spPr>
            <a:xfrm>
              <a:off x="8558214" y="2479675"/>
              <a:ext cx="1438275" cy="0"/>
            </a:xfrm>
            <a:prstGeom prst="line">
              <a:avLst/>
            </a:prstGeom>
            <a:ln>
              <a:solidFill>
                <a:schemeClr val="tx1">
                  <a:lumMod val="9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 name="MH_Other_8"/>
            <p:cNvSpPr/>
            <p:nvPr>
              <p:custDataLst>
                <p:tags r:id="rId6"/>
              </p:custDataLst>
            </p:nvPr>
          </p:nvSpPr>
          <p:spPr>
            <a:xfrm>
              <a:off x="7908925" y="2427288"/>
              <a:ext cx="1138238" cy="682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 name="MH_Other_9"/>
            <p:cNvSpPr txBox="1"/>
            <p:nvPr>
              <p:custDataLst>
                <p:tags r:id="rId7"/>
              </p:custDataLst>
            </p:nvPr>
          </p:nvSpPr>
          <p:spPr>
            <a:xfrm>
              <a:off x="7486650" y="1939925"/>
              <a:ext cx="255588" cy="827919"/>
            </a:xfrm>
            <a:prstGeom prst="rect">
              <a:avLst/>
            </a:prstGeom>
            <a:noFill/>
          </p:spPr>
          <p:txBody>
            <a:bodyPr>
              <a:spAutoFit/>
            </a:bodyPr>
            <a:lstStyle>
              <a:defPPr>
                <a:defRPr lang="zh-CN"/>
              </a:defPPr>
              <a:lvl1pPr>
                <a:lnSpc>
                  <a:spcPct val="130000"/>
                </a:lnSpc>
                <a:defRPr sz="1200"/>
              </a:lvl1pPr>
            </a:lstStyle>
            <a:p>
              <a:pPr>
                <a:defRPr/>
              </a:pPr>
              <a:r>
                <a:rPr lang="en-US" altLang="zh-CN" sz="4000" i="1" dirty="0" smtClean="0">
                  <a:solidFill>
                    <a:schemeClr val="accent3"/>
                  </a:solidFill>
                </a:rPr>
                <a:t>8</a:t>
              </a:r>
              <a:endParaRPr lang="zh-CN" altLang="en-US" sz="4000" i="1" dirty="0">
                <a:solidFill>
                  <a:schemeClr val="accent3"/>
                </a:solidFill>
              </a:endParaRPr>
            </a:p>
          </p:txBody>
        </p:sp>
        <p:sp>
          <p:nvSpPr>
            <p:cNvPr id="50" name="MH_SubTitle_3"/>
            <p:cNvSpPr txBox="1"/>
            <p:nvPr>
              <p:custDataLst>
                <p:tags r:id="rId8"/>
              </p:custDataLst>
            </p:nvPr>
          </p:nvSpPr>
          <p:spPr bwMode="auto">
            <a:xfrm>
              <a:off x="7845425" y="2601913"/>
              <a:ext cx="3000694" cy="90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nSpc>
                  <a:spcPct val="130000"/>
                </a:lnSpc>
                <a:defRPr sz="200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zh-CN" dirty="0" smtClean="0"/>
                <a:t>坚持</a:t>
              </a:r>
              <a:r>
                <a:rPr lang="zh-CN" altLang="zh-CN" dirty="0"/>
                <a:t>和平发展道路</a:t>
              </a:r>
              <a:r>
                <a:rPr lang="zh-CN" altLang="zh-CN" dirty="0" smtClean="0"/>
                <a:t>，</a:t>
              </a:r>
              <a:endParaRPr lang="en-US" altLang="zh-CN" dirty="0" smtClean="0"/>
            </a:p>
            <a:p>
              <a:r>
                <a:rPr lang="zh-CN" altLang="zh-CN" dirty="0" smtClean="0"/>
                <a:t>推动</a:t>
              </a:r>
              <a:r>
                <a:rPr lang="zh-CN" altLang="zh-CN" dirty="0"/>
                <a:t>构建人类命运共同体</a:t>
              </a:r>
              <a:endParaRPr lang="zh-CN" altLang="en-US" dirty="0"/>
            </a:p>
            <a:p>
              <a:endParaRPr lang="zh-CN" altLang="zh-CN" dirty="0"/>
            </a:p>
          </p:txBody>
        </p:sp>
      </p:grpSp>
      <p:grpSp>
        <p:nvGrpSpPr>
          <p:cNvPr id="6" name="组合 5"/>
          <p:cNvGrpSpPr/>
          <p:nvPr/>
        </p:nvGrpSpPr>
        <p:grpSpPr>
          <a:xfrm>
            <a:off x="7251286" y="4250966"/>
            <a:ext cx="3873108" cy="1545051"/>
            <a:chOff x="3406776" y="3859213"/>
            <a:chExt cx="3873108" cy="1545051"/>
          </a:xfrm>
        </p:grpSpPr>
        <p:cxnSp>
          <p:nvCxnSpPr>
            <p:cNvPr id="42" name="MH_Other_10"/>
            <p:cNvCxnSpPr/>
            <p:nvPr>
              <p:custDataLst>
                <p:tags r:id="rId1"/>
              </p:custDataLst>
            </p:nvPr>
          </p:nvCxnSpPr>
          <p:spPr>
            <a:xfrm>
              <a:off x="4479925" y="4397058"/>
              <a:ext cx="1436688" cy="0"/>
            </a:xfrm>
            <a:prstGeom prst="line">
              <a:avLst/>
            </a:prstGeom>
            <a:ln>
              <a:solidFill>
                <a:schemeClr val="tx1">
                  <a:lumMod val="9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3" name="MH_Other_11"/>
            <p:cNvSpPr/>
            <p:nvPr>
              <p:custDataLst>
                <p:tags r:id="rId2"/>
              </p:custDataLst>
            </p:nvPr>
          </p:nvSpPr>
          <p:spPr>
            <a:xfrm>
              <a:off x="3829050" y="4346576"/>
              <a:ext cx="1138238" cy="68263"/>
            </a:xfrm>
            <a:prstGeom prst="rect">
              <a:avLst/>
            </a:prstGeom>
            <a:solidFill>
              <a:srgbClr val="D311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2"/>
                </a:solidFill>
              </a:endParaRPr>
            </a:p>
          </p:txBody>
        </p:sp>
        <p:sp>
          <p:nvSpPr>
            <p:cNvPr id="44" name="MH_Other_12"/>
            <p:cNvSpPr txBox="1"/>
            <p:nvPr>
              <p:custDataLst>
                <p:tags r:id="rId3"/>
              </p:custDataLst>
            </p:nvPr>
          </p:nvSpPr>
          <p:spPr>
            <a:xfrm>
              <a:off x="3406776" y="3859213"/>
              <a:ext cx="257175" cy="827919"/>
            </a:xfrm>
            <a:prstGeom prst="rect">
              <a:avLst/>
            </a:prstGeom>
            <a:noFill/>
          </p:spPr>
          <p:txBody>
            <a:bodyPr>
              <a:spAutoFit/>
            </a:bodyPr>
            <a:lstStyle>
              <a:defPPr>
                <a:defRPr lang="zh-CN"/>
              </a:defPPr>
              <a:lvl1pPr>
                <a:lnSpc>
                  <a:spcPct val="130000"/>
                </a:lnSpc>
                <a:defRPr sz="1200"/>
              </a:lvl1pPr>
            </a:lstStyle>
            <a:p>
              <a:pPr>
                <a:defRPr/>
              </a:pPr>
              <a:r>
                <a:rPr lang="en-US" altLang="zh-CN" sz="4000" i="1" dirty="0" smtClean="0">
                  <a:solidFill>
                    <a:schemeClr val="accent6"/>
                  </a:solidFill>
                </a:rPr>
                <a:t>9</a:t>
              </a:r>
              <a:endParaRPr lang="zh-CN" altLang="en-US" sz="4000" i="1" dirty="0">
                <a:solidFill>
                  <a:schemeClr val="accent6"/>
                </a:solidFill>
              </a:endParaRPr>
            </a:p>
          </p:txBody>
        </p:sp>
        <p:sp>
          <p:nvSpPr>
            <p:cNvPr id="51" name="MH_SubTitle_4"/>
            <p:cNvSpPr txBox="1"/>
            <p:nvPr>
              <p:custDataLst>
                <p:tags r:id="rId4"/>
              </p:custDataLst>
            </p:nvPr>
          </p:nvSpPr>
          <p:spPr bwMode="auto">
            <a:xfrm>
              <a:off x="3765549" y="4521201"/>
              <a:ext cx="3514335" cy="8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nSpc>
                  <a:spcPct val="130000"/>
                </a:lnSpc>
                <a:defRPr sz="200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zh-CN" dirty="0" smtClean="0"/>
                <a:t>坚定不移</a:t>
              </a:r>
              <a:r>
                <a:rPr lang="zh-CN" altLang="zh-CN" dirty="0"/>
                <a:t>全面从严治党，不断提高党的执政能力和领导水平</a:t>
              </a:r>
            </a:p>
            <a:p>
              <a:endParaRPr lang="zh-CN" altLang="en-US" dirty="0"/>
            </a:p>
          </p:txBody>
        </p:sp>
      </p:grpSp>
      <p:sp>
        <p:nvSpPr>
          <p:cNvPr id="10" name="矩形 9"/>
          <p:cNvSpPr/>
          <p:nvPr/>
        </p:nvSpPr>
        <p:spPr>
          <a:xfrm>
            <a:off x="1283797" y="1963824"/>
            <a:ext cx="2404010" cy="424732"/>
          </a:xfrm>
          <a:prstGeom prst="rect">
            <a:avLst/>
          </a:prstGeom>
        </p:spPr>
        <p:txBody>
          <a:bodyPr wrap="square">
            <a:spAutoFit/>
          </a:bodyPr>
          <a:lstStyle/>
          <a:p>
            <a:pPr algn="ctr" defTabSz="1333500">
              <a:lnSpc>
                <a:spcPct val="90000"/>
              </a:lnSpc>
              <a:spcBef>
                <a:spcPct val="0"/>
              </a:spcBef>
              <a:spcAft>
                <a:spcPct val="35000"/>
              </a:spcAft>
            </a:pPr>
            <a:r>
              <a:rPr lang="zh-CN" altLang="zh-CN" sz="2400" b="1"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国防</a:t>
            </a:r>
            <a:r>
              <a:rPr lang="zh-CN" altLang="zh-CN" sz="2400" b="1"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和军队</a:t>
            </a:r>
            <a:r>
              <a:rPr lang="zh-CN" altLang="zh-CN" sz="2400" b="1"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建设</a:t>
            </a:r>
            <a:endParaRPr lang="zh-CN" altLang="en-US" sz="2400" b="1"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1" name="矩形 10"/>
          <p:cNvSpPr/>
          <p:nvPr/>
        </p:nvSpPr>
        <p:spPr>
          <a:xfrm>
            <a:off x="5463760" y="1963824"/>
            <a:ext cx="3397174" cy="424732"/>
          </a:xfrm>
          <a:prstGeom prst="rect">
            <a:avLst/>
          </a:prstGeom>
        </p:spPr>
        <p:txBody>
          <a:bodyPr wrap="square">
            <a:spAutoFit/>
          </a:bodyPr>
          <a:lstStyle/>
          <a:p>
            <a:pPr defTabSz="1333500">
              <a:lnSpc>
                <a:spcPct val="90000"/>
              </a:lnSpc>
              <a:spcBef>
                <a:spcPct val="0"/>
              </a:spcBef>
              <a:spcAft>
                <a:spcPct val="35000"/>
              </a:spcAft>
            </a:pPr>
            <a:r>
              <a:rPr lang="zh-CN" altLang="en-US" sz="2400" b="1"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a:t>
            </a:r>
            <a:r>
              <a:rPr lang="zh-CN" altLang="zh-CN" sz="2400" b="1"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一国两制</a:t>
            </a:r>
            <a:r>
              <a:rPr lang="zh-CN" altLang="en-US" sz="2400" b="1"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a:t>
            </a:r>
            <a:r>
              <a:rPr lang="zh-CN" altLang="zh-CN" sz="2400" b="1"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祖国</a:t>
            </a:r>
            <a:r>
              <a:rPr lang="zh-CN" altLang="zh-CN" sz="2400" b="1" dirty="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统一</a:t>
            </a:r>
            <a:endParaRPr lang="zh-CN" altLang="en-US" sz="2400" b="1" dirty="0">
              <a:solidFill>
                <a:schemeClr val="accent2"/>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53" name="矩形 52"/>
          <p:cNvSpPr/>
          <p:nvPr/>
        </p:nvSpPr>
        <p:spPr>
          <a:xfrm>
            <a:off x="3601303" y="4250966"/>
            <a:ext cx="1415773" cy="424732"/>
          </a:xfrm>
          <a:prstGeom prst="rect">
            <a:avLst/>
          </a:prstGeom>
        </p:spPr>
        <p:txBody>
          <a:bodyPr wrap="square">
            <a:spAutoFit/>
          </a:bodyPr>
          <a:lstStyle/>
          <a:p>
            <a:pPr algn="ctr" defTabSz="1333500">
              <a:lnSpc>
                <a:spcPct val="90000"/>
              </a:lnSpc>
              <a:spcBef>
                <a:spcPct val="0"/>
              </a:spcBef>
              <a:spcAft>
                <a:spcPct val="35000"/>
              </a:spcAft>
            </a:pPr>
            <a:r>
              <a:rPr lang="zh-CN" altLang="zh-CN" sz="2400" b="1" dirty="0">
                <a:solidFill>
                  <a:schemeClr val="accent3"/>
                </a:solidFill>
                <a:latin typeface="微软雅黑" panose="020B0503020204020204" pitchFamily="34" charset="-122"/>
                <a:ea typeface="微软雅黑" panose="020B0503020204020204" pitchFamily="34" charset="-122"/>
                <a:cs typeface="宋体" panose="02010600030101010101" pitchFamily="2" charset="-122"/>
              </a:rPr>
              <a:t>大国外交</a:t>
            </a:r>
            <a:endParaRPr lang="zh-CN" altLang="en-US" sz="2400" b="1" dirty="0">
              <a:solidFill>
                <a:schemeClr val="accent3"/>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54" name="矩形 53"/>
          <p:cNvSpPr/>
          <p:nvPr/>
        </p:nvSpPr>
        <p:spPr>
          <a:xfrm>
            <a:off x="7610059" y="4260416"/>
            <a:ext cx="1415773" cy="424732"/>
          </a:xfrm>
          <a:prstGeom prst="rect">
            <a:avLst/>
          </a:prstGeom>
        </p:spPr>
        <p:txBody>
          <a:bodyPr wrap="square">
            <a:spAutoFit/>
          </a:bodyPr>
          <a:lstStyle/>
          <a:p>
            <a:pPr algn="ctr" defTabSz="1333500">
              <a:lnSpc>
                <a:spcPct val="90000"/>
              </a:lnSpc>
              <a:spcBef>
                <a:spcPct val="0"/>
              </a:spcBef>
              <a:spcAft>
                <a:spcPct val="35000"/>
              </a:spcAft>
            </a:pPr>
            <a:r>
              <a:rPr lang="zh-CN" altLang="zh-CN" sz="2400" b="1"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党的建设</a:t>
            </a:r>
            <a:endParaRPr lang="zh-CN" altLang="en-US" sz="2400" b="1"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r="47036" b="75016"/>
          <a:stretch>
            <a:fillRect/>
          </a:stretch>
        </p:blipFill>
        <p:spPr>
          <a:xfrm>
            <a:off x="0" y="-1"/>
            <a:ext cx="6457361" cy="1522784"/>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38815" t="69371"/>
          <a:stretch>
            <a:fillRect/>
          </a:stretch>
        </p:blipFill>
        <p:spPr>
          <a:xfrm>
            <a:off x="4732256" y="4991137"/>
            <a:ext cx="7459744" cy="1866863"/>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26375" r="47191"/>
          <a:stretch>
            <a:fillRect/>
          </a:stretch>
        </p:blipFill>
        <p:spPr>
          <a:xfrm>
            <a:off x="0" y="2370487"/>
            <a:ext cx="6438507" cy="4487514"/>
          </a:xfrm>
          <a:prstGeom prst="rect">
            <a:avLst/>
          </a:prstGeom>
        </p:spPr>
      </p:pic>
      <p:grpSp>
        <p:nvGrpSpPr>
          <p:cNvPr id="30" name="组合 29"/>
          <p:cNvGrpSpPr/>
          <p:nvPr/>
        </p:nvGrpSpPr>
        <p:grpSpPr>
          <a:xfrm>
            <a:off x="5750771" y="1876369"/>
            <a:ext cx="1964528" cy="1002509"/>
            <a:chOff x="5090838" y="1334805"/>
            <a:chExt cx="1964528" cy="1002509"/>
          </a:xfrm>
        </p:grpSpPr>
        <p:sp>
          <p:nvSpPr>
            <p:cNvPr id="31" name="Freeform 8"/>
            <p:cNvSpPr/>
            <p:nvPr/>
          </p:nvSpPr>
          <p:spPr bwMode="auto">
            <a:xfrm>
              <a:off x="5144417" y="1396720"/>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2" name="Oval 9"/>
            <p:cNvSpPr>
              <a:spLocks noChangeArrowheads="1"/>
            </p:cNvSpPr>
            <p:nvPr/>
          </p:nvSpPr>
          <p:spPr bwMode="auto">
            <a:xfrm>
              <a:off x="6950591" y="1334805"/>
              <a:ext cx="104775" cy="104775"/>
            </a:xfrm>
            <a:prstGeom prst="ellipse">
              <a:avLst/>
            </a:prstGeom>
            <a:solidFill>
              <a:srgbClr val="DB201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b="1">
                <a:latin typeface="方正姚体" panose="02010601030101010101" pitchFamily="2" charset="-122"/>
                <a:ea typeface="方正姚体" panose="02010601030101010101" pitchFamily="2" charset="-122"/>
              </a:endParaRPr>
            </a:p>
          </p:txBody>
        </p:sp>
        <p:sp>
          <p:nvSpPr>
            <p:cNvPr id="33" name="Oval 10"/>
            <p:cNvSpPr>
              <a:spLocks noChangeArrowheads="1"/>
            </p:cNvSpPr>
            <p:nvPr/>
          </p:nvSpPr>
          <p:spPr bwMode="auto">
            <a:xfrm>
              <a:off x="5090838" y="1334805"/>
              <a:ext cx="103585" cy="104775"/>
            </a:xfrm>
            <a:prstGeom prst="ellipse">
              <a:avLst/>
            </a:prstGeom>
            <a:solidFill>
              <a:srgbClr val="DB201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b="1">
                <a:latin typeface="方正姚体" panose="02010601030101010101" pitchFamily="2" charset="-122"/>
                <a:ea typeface="方正姚体" panose="02010601030101010101" pitchFamily="2" charset="-122"/>
              </a:endParaRPr>
            </a:p>
          </p:txBody>
        </p:sp>
      </p:grpSp>
      <p:grpSp>
        <p:nvGrpSpPr>
          <p:cNvPr id="34" name="组合 33"/>
          <p:cNvGrpSpPr/>
          <p:nvPr/>
        </p:nvGrpSpPr>
        <p:grpSpPr>
          <a:xfrm>
            <a:off x="5887691" y="1096512"/>
            <a:ext cx="1691878" cy="1699022"/>
            <a:chOff x="5227758" y="554948"/>
            <a:chExt cx="1691878" cy="1699022"/>
          </a:xfrm>
        </p:grpSpPr>
        <p:sp>
          <p:nvSpPr>
            <p:cNvPr id="35" name="Oval 5"/>
            <p:cNvSpPr>
              <a:spLocks noChangeArrowheads="1"/>
            </p:cNvSpPr>
            <p:nvPr/>
          </p:nvSpPr>
          <p:spPr bwMode="auto">
            <a:xfrm>
              <a:off x="5227758" y="554948"/>
              <a:ext cx="1691878" cy="1699022"/>
            </a:xfrm>
            <a:prstGeom prst="ellipse">
              <a:avLst/>
            </a:prstGeom>
            <a:solidFill>
              <a:srgbClr val="D8060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姚体" panose="02010601030101010101" pitchFamily="2" charset="-122"/>
                <a:ea typeface="方正姚体" panose="02010601030101010101" pitchFamily="2" charset="-122"/>
              </a:endParaRPr>
            </a:p>
          </p:txBody>
        </p:sp>
        <p:sp>
          <p:nvSpPr>
            <p:cNvPr id="36" name="TextBox 13"/>
            <p:cNvSpPr txBox="1">
              <a:spLocks noChangeArrowheads="1"/>
            </p:cNvSpPr>
            <p:nvPr/>
          </p:nvSpPr>
          <p:spPr bwMode="auto">
            <a:xfrm>
              <a:off x="5417106" y="801592"/>
              <a:ext cx="131318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sz="7500" dirty="0" smtClean="0">
                  <a:solidFill>
                    <a:srgbClr val="F8F8F8"/>
                  </a:solidFill>
                  <a:latin typeface="微软雅黑" panose="020B0503020204020204" pitchFamily="34" charset="-122"/>
                  <a:ea typeface="微软雅黑" panose="020B0503020204020204" pitchFamily="34" charset="-122"/>
                </a:rPr>
                <a:t>07</a:t>
              </a:r>
              <a:endParaRPr lang="zh-CN" altLang="en-US" sz="7500" dirty="0">
                <a:solidFill>
                  <a:srgbClr val="F8F8F8"/>
                </a:solidFill>
                <a:latin typeface="微软雅黑" panose="020B0503020204020204" pitchFamily="34" charset="-122"/>
                <a:ea typeface="微软雅黑" panose="020B0503020204020204" pitchFamily="34" charset="-122"/>
              </a:endParaRPr>
            </a:p>
          </p:txBody>
        </p:sp>
      </p:grpSp>
      <p:sp>
        <p:nvSpPr>
          <p:cNvPr id="37" name="矩形 259"/>
          <p:cNvSpPr>
            <a:spLocks noChangeArrowheads="1"/>
          </p:cNvSpPr>
          <p:nvPr/>
        </p:nvSpPr>
        <p:spPr bwMode="auto">
          <a:xfrm>
            <a:off x="2470240" y="3429000"/>
            <a:ext cx="852677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defRPr/>
            </a:pPr>
            <a:r>
              <a:rPr lang="zh-CN" altLang="zh-CN" sz="5400" dirty="0" smtClean="0">
                <a:solidFill>
                  <a:srgbClr val="D8060A"/>
                </a:solidFill>
                <a:cs typeface="Arial" panose="020B0604020202020204" pitchFamily="34" charset="0"/>
              </a:rPr>
              <a:t>新时代</a:t>
            </a:r>
            <a:r>
              <a:rPr lang="zh-CN" altLang="zh-CN" sz="5400" dirty="0">
                <a:solidFill>
                  <a:srgbClr val="D8060A"/>
                </a:solidFill>
                <a:cs typeface="Arial" panose="020B0604020202020204" pitchFamily="34" charset="0"/>
              </a:rPr>
              <a:t>中国特色社会主义的</a:t>
            </a:r>
            <a:r>
              <a:rPr lang="zh-CN" altLang="zh-CN" sz="6000" b="1" dirty="0">
                <a:solidFill>
                  <a:schemeClr val="tx1">
                    <a:lumMod val="75000"/>
                    <a:lumOff val="25000"/>
                  </a:schemeClr>
                </a:solidFill>
                <a:cs typeface="Arial" panose="020B0604020202020204" pitchFamily="34" charset="0"/>
              </a:rPr>
              <a:t>坚强</a:t>
            </a:r>
            <a:r>
              <a:rPr lang="zh-CN" altLang="zh-CN" sz="6000" b="1" dirty="0" smtClean="0">
                <a:solidFill>
                  <a:schemeClr val="tx1">
                    <a:lumMod val="75000"/>
                    <a:lumOff val="25000"/>
                  </a:schemeClr>
                </a:solidFill>
                <a:cs typeface="Arial" panose="020B0604020202020204" pitchFamily="34" charset="0"/>
              </a:rPr>
              <a:t>领导</a:t>
            </a:r>
            <a:endParaRPr lang="zh-CN" altLang="en-US" sz="6000" b="1" dirty="0">
              <a:solidFill>
                <a:schemeClr val="tx1">
                  <a:lumMod val="75000"/>
                  <a:lumOff val="25000"/>
                </a:schemeClr>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cTn>
                              </p:par>
                              <p:par>
                                <p:cTn id="12" presetID="22" presetClass="entr" presetSubtype="4" fill="hold" nodeType="with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1000"/>
                                        <p:tgtEl>
                                          <p:spTgt spid="4"/>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1000"/>
                                        <p:tgtEl>
                                          <p:spTgt spid="3"/>
                                        </p:tgtEl>
                                      </p:cBhvr>
                                    </p:animEffect>
                                  </p:childTnLst>
                                </p:cTn>
                              </p:par>
                            </p:childTnLst>
                          </p:cTn>
                        </p:par>
                        <p:par>
                          <p:cTn id="19" fill="hold">
                            <p:stCondLst>
                              <p:cond delay="2500"/>
                            </p:stCondLst>
                            <p:childTnLst>
                              <p:par>
                                <p:cTn id="20" presetID="12" presetClass="entr" presetSubtype="4"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750"/>
                                        <p:tgtEl>
                                          <p:spTgt spid="34"/>
                                        </p:tgtEl>
                                        <p:attrNameLst>
                                          <p:attrName>ppt_y</p:attrName>
                                        </p:attrNameLst>
                                      </p:cBhvr>
                                      <p:tavLst>
                                        <p:tav tm="0">
                                          <p:val>
                                            <p:strVal val="#ppt_y+#ppt_h*1.125000"/>
                                          </p:val>
                                        </p:tav>
                                        <p:tav tm="100000">
                                          <p:val>
                                            <p:strVal val="#ppt_y"/>
                                          </p:val>
                                        </p:tav>
                                      </p:tavLst>
                                    </p:anim>
                                    <p:animEffect transition="in" filter="wipe(up)">
                                      <p:cBhvr>
                                        <p:cTn id="23" dur="750"/>
                                        <p:tgtEl>
                                          <p:spTgt spid="34"/>
                                        </p:tgtEl>
                                      </p:cBhvr>
                                    </p:animEffect>
                                  </p:childTnLst>
                                </p:cTn>
                              </p:par>
                              <p:par>
                                <p:cTn id="24" presetID="16" presetClass="entr" presetSubtype="37" fill="hold" nodeType="withEffect">
                                  <p:stCondLst>
                                    <p:cond delay="250"/>
                                  </p:stCondLst>
                                  <p:childTnLst>
                                    <p:set>
                                      <p:cBhvr>
                                        <p:cTn id="25" dur="1" fill="hold">
                                          <p:stCondLst>
                                            <p:cond delay="0"/>
                                          </p:stCondLst>
                                        </p:cTn>
                                        <p:tgtEl>
                                          <p:spTgt spid="30"/>
                                        </p:tgtEl>
                                        <p:attrNameLst>
                                          <p:attrName>style.visibility</p:attrName>
                                        </p:attrNameLst>
                                      </p:cBhvr>
                                      <p:to>
                                        <p:strVal val="visible"/>
                                      </p:to>
                                    </p:set>
                                    <p:animEffect transition="in" filter="barn(outVertical)">
                                      <p:cBhvr>
                                        <p:cTn id="26" dur="500"/>
                                        <p:tgtEl>
                                          <p:spTgt spid="30"/>
                                        </p:tgtEl>
                                      </p:cBhvr>
                                    </p:animEffect>
                                  </p:childTnLst>
                                </p:cTn>
                              </p:par>
                            </p:childTnLst>
                          </p:cTn>
                        </p:par>
                        <p:par>
                          <p:cTn id="27" fill="hold">
                            <p:stCondLst>
                              <p:cond delay="3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7"/>
                                        </p:tgtEl>
                                        <p:attrNameLst>
                                          <p:attrName>style.visibility</p:attrName>
                                        </p:attrNameLst>
                                      </p:cBhvr>
                                      <p:to>
                                        <p:strVal val="visible"/>
                                      </p:to>
                                    </p:set>
                                    <p:anim calcmode="lin" valueType="num">
                                      <p:cBhvr>
                                        <p:cTn id="30"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7"/>
                                        </p:tgtEl>
                                        <p:attrNameLst>
                                          <p:attrName>ppt_y</p:attrName>
                                        </p:attrNameLst>
                                      </p:cBhvr>
                                      <p:tavLst>
                                        <p:tav tm="0">
                                          <p:val>
                                            <p:strVal val="#ppt_y"/>
                                          </p:val>
                                        </p:tav>
                                        <p:tav tm="100000">
                                          <p:val>
                                            <p:strVal val="#ppt_y"/>
                                          </p:val>
                                        </p:tav>
                                      </p:tavLst>
                                    </p:anim>
                                    <p:anim calcmode="lin" valueType="num">
                                      <p:cBhvr>
                                        <p:cTn id="32"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7"/>
                                        </p:tgtEl>
                                      </p:cBhvr>
                                    </p:animEffect>
                                  </p:childTnLst>
                                </p:cTn>
                              </p:par>
                            </p:childTnLst>
                          </p:cTn>
                        </p:par>
                        <p:par>
                          <p:cTn id="35" fill="hold">
                            <p:stCondLst>
                              <p:cond delay="47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37"/>
                                        </p:tgtEl>
                                      </p:cBhvr>
                                    </p:animEffect>
                                    <p:animScale>
                                      <p:cBhvr>
                                        <p:cTn id="38" dur="2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矩形 6"/>
          <p:cNvSpPr/>
          <p:nvPr/>
        </p:nvSpPr>
        <p:spPr>
          <a:xfrm>
            <a:off x="5226587" y="1280764"/>
            <a:ext cx="5543550" cy="3788410"/>
          </a:xfrm>
          <a:prstGeom prst="rect">
            <a:avLst/>
          </a:prstGeom>
          <a:noFill/>
        </p:spPr>
        <p:txBody>
          <a:bodyPr wrap="square" lIns="96431" tIns="48215" rIns="96431" bIns="48215" rtlCol="0">
            <a:spAutoFit/>
          </a:bodyPr>
          <a:lstStyle/>
          <a:p>
            <a:pPr algn="just" fontAlgn="base">
              <a:lnSpc>
                <a:spcPct val="150000"/>
              </a:lnSpc>
              <a:spcBef>
                <a:spcPct val="0"/>
              </a:spcBef>
              <a:spcAft>
                <a:spcPct val="0"/>
              </a:spcAft>
            </a:pP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000" b="1" dirty="0" smtClean="0">
                <a:solidFill>
                  <a:srgbClr val="0033CC"/>
                </a:solidFill>
                <a:latin typeface="微软雅黑" panose="020B0503020204020204" pitchFamily="34" charset="-122"/>
                <a:ea typeface="微软雅黑" panose="020B0503020204020204" pitchFamily="34" charset="-122"/>
              </a:rPr>
              <a:t>  </a:t>
            </a:r>
            <a:r>
              <a:rPr lang="zh-CN" altLang="zh-CN" sz="2000" b="1" dirty="0">
                <a:solidFill>
                  <a:srgbClr val="0033CC"/>
                </a:solidFill>
                <a:latin typeface="微软雅黑" panose="020B0503020204020204" pitchFamily="34" charset="-122"/>
                <a:ea typeface="微软雅黑" panose="020B0503020204020204" pitchFamily="34" charset="-122"/>
              </a:rPr>
              <a:t>党政军民学，东西南北中，党是领导一切的。党的十九大报告旗帜鲜明地指出，中国特色社会主义</a:t>
            </a:r>
            <a:r>
              <a:rPr lang="zh-CN" altLang="zh-CN" sz="2000" b="1" dirty="0">
                <a:solidFill>
                  <a:srgbClr val="C00000"/>
                </a:solidFill>
                <a:latin typeface="微软雅黑" panose="020B0503020204020204" pitchFamily="34" charset="-122"/>
                <a:ea typeface="微软雅黑" panose="020B0503020204020204" pitchFamily="34" charset="-122"/>
              </a:rPr>
              <a:t>最本质</a:t>
            </a:r>
            <a:r>
              <a:rPr lang="zh-CN" altLang="zh-CN" sz="2000" b="1" dirty="0">
                <a:solidFill>
                  <a:srgbClr val="0033CC"/>
                </a:solidFill>
                <a:latin typeface="微软雅黑" panose="020B0503020204020204" pitchFamily="34" charset="-122"/>
                <a:ea typeface="微软雅黑" panose="020B0503020204020204" pitchFamily="34" charset="-122"/>
              </a:rPr>
              <a:t>的特征是中国共产党领导，中国特色社会主义制度的</a:t>
            </a:r>
            <a:r>
              <a:rPr lang="zh-CN" altLang="zh-CN" sz="2000" b="1" dirty="0">
                <a:solidFill>
                  <a:srgbClr val="C00000"/>
                </a:solidFill>
                <a:latin typeface="微软雅黑" panose="020B0503020204020204" pitchFamily="34" charset="-122"/>
                <a:ea typeface="微软雅黑" panose="020B0503020204020204" pitchFamily="34" charset="-122"/>
              </a:rPr>
              <a:t>最大优势</a:t>
            </a:r>
            <a:r>
              <a:rPr lang="zh-CN" altLang="zh-CN" sz="2000" b="1" dirty="0">
                <a:solidFill>
                  <a:srgbClr val="0033CC"/>
                </a:solidFill>
                <a:latin typeface="微软雅黑" panose="020B0503020204020204" pitchFamily="34" charset="-122"/>
                <a:ea typeface="微软雅黑" panose="020B0503020204020204" pitchFamily="34" charset="-122"/>
              </a:rPr>
              <a:t>是中国共产党领导。坚持党的领导是当代中国的</a:t>
            </a:r>
            <a:r>
              <a:rPr lang="zh-CN" altLang="zh-CN" sz="2000" b="1" dirty="0">
                <a:solidFill>
                  <a:srgbClr val="C00000"/>
                </a:solidFill>
                <a:latin typeface="微软雅黑" panose="020B0503020204020204" pitchFamily="34" charset="-122"/>
                <a:ea typeface="微软雅黑" panose="020B0503020204020204" pitchFamily="34" charset="-122"/>
              </a:rPr>
              <a:t>最高政治原则</a:t>
            </a:r>
            <a:r>
              <a:rPr lang="zh-CN" altLang="zh-CN" sz="2000" b="1" dirty="0">
                <a:solidFill>
                  <a:srgbClr val="0033CC"/>
                </a:solidFill>
                <a:latin typeface="微软雅黑" panose="020B0503020204020204" pitchFamily="34" charset="-122"/>
                <a:ea typeface="微软雅黑" panose="020B0503020204020204" pitchFamily="34" charset="-122"/>
              </a:rPr>
              <a:t>，是实现中华民族伟大复兴的关键所在，没有中国共产党坚强有力的领导，中华民族将是一盘散沙。</a:t>
            </a:r>
          </a:p>
          <a:p>
            <a:pPr algn="just" fontAlgn="base">
              <a:lnSpc>
                <a:spcPct val="150000"/>
              </a:lnSpc>
              <a:spcBef>
                <a:spcPct val="0"/>
              </a:spcBef>
              <a:spcAft>
                <a:spcPct val="0"/>
              </a:spcAft>
            </a:pPr>
            <a:r>
              <a:rPr lang="en-US" altLang="zh-CN" sz="2000" b="1" dirty="0">
                <a:solidFill>
                  <a:srgbClr val="0033CC"/>
                </a:solidFill>
                <a:latin typeface="微软雅黑" panose="020B0503020204020204" pitchFamily="34" charset="-122"/>
                <a:ea typeface="微软雅黑" panose="020B0503020204020204" pitchFamily="34" charset="-122"/>
              </a:rPr>
              <a:t>                                   ——   2017</a:t>
            </a:r>
            <a:r>
              <a:rPr lang="zh-CN" altLang="en-US" sz="2000" b="1" dirty="0">
                <a:solidFill>
                  <a:srgbClr val="0033CC"/>
                </a:solidFill>
                <a:latin typeface="微软雅黑" panose="020B0503020204020204" pitchFamily="34" charset="-122"/>
                <a:ea typeface="微软雅黑" panose="020B0503020204020204" pitchFamily="34" charset="-122"/>
              </a:rPr>
              <a:t>年</a:t>
            </a:r>
            <a:r>
              <a:rPr lang="en-US" altLang="zh-CN" sz="2000" b="1" dirty="0">
                <a:solidFill>
                  <a:srgbClr val="0033CC"/>
                </a:solidFill>
                <a:latin typeface="微软雅黑" panose="020B0503020204020204" pitchFamily="34" charset="-122"/>
                <a:ea typeface="微软雅黑" panose="020B0503020204020204" pitchFamily="34" charset="-122"/>
              </a:rPr>
              <a:t>11</a:t>
            </a:r>
            <a:r>
              <a:rPr lang="zh-CN" altLang="en-US" sz="2000" b="1" dirty="0">
                <a:solidFill>
                  <a:srgbClr val="0033CC"/>
                </a:solidFill>
                <a:latin typeface="微软雅黑" panose="020B0503020204020204" pitchFamily="34" charset="-122"/>
                <a:ea typeface="微软雅黑" panose="020B0503020204020204" pitchFamily="34" charset="-122"/>
              </a:rPr>
              <a:t>月</a:t>
            </a:r>
            <a:r>
              <a:rPr lang="en-US" altLang="zh-CN" sz="2000" b="1" dirty="0">
                <a:solidFill>
                  <a:srgbClr val="0033CC"/>
                </a:solidFill>
                <a:latin typeface="微软雅黑" panose="020B0503020204020204" pitchFamily="34" charset="-122"/>
                <a:ea typeface="微软雅黑" panose="020B0503020204020204" pitchFamily="34" charset="-122"/>
              </a:rPr>
              <a:t>7</a:t>
            </a:r>
            <a:r>
              <a:rPr lang="zh-CN" altLang="en-US" sz="2000" b="1" dirty="0">
                <a:solidFill>
                  <a:srgbClr val="0033CC"/>
                </a:solidFill>
                <a:latin typeface="微软雅黑" panose="020B0503020204020204" pitchFamily="34" charset="-122"/>
                <a:ea typeface="微软雅黑" panose="020B0503020204020204" pitchFamily="34" charset="-122"/>
              </a:rPr>
              <a:t>日</a:t>
            </a:r>
          </a:p>
        </p:txBody>
      </p:sp>
      <p:pic>
        <p:nvPicPr>
          <p:cNvPr id="2" name="图片 1" descr="u=2191642881,2401787491&amp;fm=27&amp;gp=0[1]"/>
          <p:cNvPicPr>
            <a:picLocks noChangeAspect="1"/>
          </p:cNvPicPr>
          <p:nvPr/>
        </p:nvPicPr>
        <p:blipFill>
          <a:blip r:embed="rId2"/>
          <a:stretch>
            <a:fillRect/>
          </a:stretch>
        </p:blipFill>
        <p:spPr>
          <a:xfrm>
            <a:off x="545465" y="1547495"/>
            <a:ext cx="4422775" cy="2945130"/>
          </a:xfrm>
          <a:prstGeom prst="rect">
            <a:avLst/>
          </a:prstGeom>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30" name="文本框 29"/>
          <p:cNvSpPr txBox="1">
            <a:spLocks noChangeArrowheads="1"/>
          </p:cNvSpPr>
          <p:nvPr/>
        </p:nvSpPr>
        <p:spPr bwMode="auto">
          <a:xfrm>
            <a:off x="1781614" y="300579"/>
            <a:ext cx="77281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200" b="1" dirty="0" smtClean="0">
                <a:solidFill>
                  <a:srgbClr val="D8060A"/>
                </a:solidFill>
                <a:latin typeface="微软雅黑" panose="020B0503020204020204" pitchFamily="34" charset="-122"/>
                <a:ea typeface="微软雅黑" panose="020B0503020204020204" pitchFamily="34" charset="-122"/>
              </a:rPr>
              <a:t>总结全面从严治党的重大成就</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
        <p:nvSpPr>
          <p:cNvPr id="7" name="矩形 6"/>
          <p:cNvSpPr/>
          <p:nvPr/>
        </p:nvSpPr>
        <p:spPr>
          <a:xfrm>
            <a:off x="5584092" y="1964659"/>
            <a:ext cx="5543550" cy="4250055"/>
          </a:xfrm>
          <a:prstGeom prst="rect">
            <a:avLst/>
          </a:prstGeom>
          <a:noFill/>
        </p:spPr>
        <p:txBody>
          <a:bodyPr wrap="square" lIns="96431" tIns="48215" rIns="96431" bIns="48215" rtlCol="0">
            <a:spAutoFit/>
          </a:bodyPr>
          <a:lstStyle/>
          <a:p>
            <a:pPr algn="just" fontAlgn="base">
              <a:lnSpc>
                <a:spcPct val="150000"/>
              </a:lnSpc>
              <a:spcBef>
                <a:spcPct val="0"/>
              </a:spcBef>
              <a:spcAft>
                <a:spcPct val="0"/>
              </a:spcAft>
            </a:pP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五年来</a:t>
            </a: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rPr>
              <a:t>，我们勇于面对党面临的重大风险考验和党内存在的突出问题，以顽强意志品质正风肃纪、反腐惩恶，消除了党和国家内部存在的严重隐患，党内政治生活气象更新，党内政治生态明显好转，党的创造力、凝聚力、战斗力显著增强，党的团结统一更加巩固，党群关系明显改善，党在革命性锻造中更加坚强，焕发出新的强大生机活力，为党和国家事业发展提供了坚强政治保证</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MH_PageTitle"/>
          <p:cNvSpPr/>
          <p:nvPr>
            <p:custDataLst>
              <p:tags r:id="rId1"/>
            </p:custDataLst>
          </p:nvPr>
        </p:nvSpPr>
        <p:spPr>
          <a:xfrm>
            <a:off x="1692812" y="2865120"/>
            <a:ext cx="3581400" cy="3615690"/>
          </a:xfrm>
          <a:prstGeom prst="ellipse">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864000" anchor="ctr">
            <a:noAutofit/>
          </a:bodyPr>
          <a:lstStyle/>
          <a:p>
            <a:pPr algn="ctr">
              <a:lnSpc>
                <a:spcPct val="140000"/>
              </a:lnSpc>
              <a:defRPr/>
            </a:pP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MH_Picture_1"/>
          <p:cNvSpPr/>
          <p:nvPr>
            <p:custDataLst>
              <p:tags r:id="rId2"/>
            </p:custDataLst>
          </p:nvPr>
        </p:nvSpPr>
        <p:spPr>
          <a:xfrm>
            <a:off x="885092" y="1463040"/>
            <a:ext cx="2661920" cy="2557780"/>
          </a:xfrm>
          <a:prstGeom prst="ellipse">
            <a:avLst/>
          </a:prstGeom>
          <a:blipFill dpi="0" rotWithShape="1">
            <a:blip r:embed="rId6"/>
            <a:srcRect/>
            <a:stretch>
              <a:fillRect l="-28615" t="-5" r="-31789" b="-15718"/>
            </a:stretch>
          </a:blipFill>
          <a:ln w="1016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矩形 2"/>
          <p:cNvSpPr/>
          <p:nvPr/>
        </p:nvSpPr>
        <p:spPr>
          <a:xfrm>
            <a:off x="2448462" y="3981924"/>
            <a:ext cx="2413733" cy="2160591"/>
          </a:xfrm>
          <a:prstGeom prst="rect">
            <a:avLst/>
          </a:prstGeom>
        </p:spPr>
        <p:txBody>
          <a:bodyPr wrap="square">
            <a:spAutoFit/>
          </a:bodyPr>
          <a:lstStyle/>
          <a:p>
            <a:pPr algn="ctr">
              <a:lnSpc>
                <a:spcPct val="140000"/>
              </a:lnSpc>
              <a:defRPr/>
            </a:pPr>
            <a:r>
              <a:rPr lang="zh-CN" altLang="zh-CN" sz="24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在十九大报告</a:t>
            </a:r>
            <a:r>
              <a:rPr lang="zh-CN" altLang="zh-CN" sz="24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中对</a:t>
            </a:r>
            <a:r>
              <a:rPr lang="zh-CN" altLang="zh-CN" sz="24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全面从严治党</a:t>
            </a:r>
            <a:r>
              <a:rPr lang="zh-CN" altLang="zh-CN" sz="24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的重大</a:t>
            </a:r>
            <a:r>
              <a:rPr lang="zh-CN" altLang="zh-CN" sz="24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成就作</a:t>
            </a:r>
            <a:r>
              <a:rPr lang="zh-CN" altLang="zh-CN" sz="24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了总结</a:t>
            </a:r>
            <a:r>
              <a:rPr lang="zh-CN" altLang="zh-CN" sz="24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和概括</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30" name="文本框 29"/>
          <p:cNvSpPr txBox="1">
            <a:spLocks noChangeArrowheads="1"/>
          </p:cNvSpPr>
          <p:nvPr/>
        </p:nvSpPr>
        <p:spPr bwMode="auto">
          <a:xfrm>
            <a:off x="1781614" y="300579"/>
            <a:ext cx="77281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200" b="1" dirty="0">
                <a:solidFill>
                  <a:srgbClr val="D8060A"/>
                </a:solidFill>
                <a:latin typeface="微软雅黑" panose="020B0503020204020204" pitchFamily="34" charset="-122"/>
                <a:ea typeface="微软雅黑" panose="020B0503020204020204" pitchFamily="34" charset="-122"/>
              </a:rPr>
              <a:t>深入</a:t>
            </a:r>
            <a:r>
              <a:rPr lang="zh-CN" altLang="en-US" sz="3200" b="1" dirty="0" smtClean="0">
                <a:solidFill>
                  <a:srgbClr val="D8060A"/>
                </a:solidFill>
                <a:latin typeface="微软雅黑" panose="020B0503020204020204" pitchFamily="34" charset="-122"/>
                <a:ea typeface="微软雅黑" panose="020B0503020204020204" pitchFamily="34" charset="-122"/>
              </a:rPr>
              <a:t>推进全面从严治党</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
        <p:nvSpPr>
          <p:cNvPr id="31" name="MH_Picture_1"/>
          <p:cNvSpPr>
            <a:spLocks noChangeArrowheads="1"/>
          </p:cNvSpPr>
          <p:nvPr>
            <p:custDataLst>
              <p:tags r:id="rId1"/>
            </p:custDataLst>
          </p:nvPr>
        </p:nvSpPr>
        <p:spPr bwMode="auto">
          <a:xfrm>
            <a:off x="4912399" y="1515694"/>
            <a:ext cx="6658277" cy="2063263"/>
          </a:xfrm>
          <a:prstGeom prst="rect">
            <a:avLst/>
          </a:prstGeom>
          <a:noFill/>
          <a:ln w="28575">
            <a:solidFill>
              <a:schemeClr val="accent1"/>
            </a:solidFill>
            <a:miter lim="800000"/>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Narrow" panose="020B0606020202030204" pitchFamily="34" charset="0"/>
              <a:ea typeface="微软雅黑" panose="020B0503020204020204" pitchFamily="34" charset="-122"/>
            </a:endParaRPr>
          </a:p>
        </p:txBody>
      </p:sp>
      <p:grpSp>
        <p:nvGrpSpPr>
          <p:cNvPr id="9" name="组合 8"/>
          <p:cNvGrpSpPr/>
          <p:nvPr/>
        </p:nvGrpSpPr>
        <p:grpSpPr>
          <a:xfrm>
            <a:off x="647420" y="1745433"/>
            <a:ext cx="4264979" cy="1603785"/>
            <a:chOff x="1451610" y="2205039"/>
            <a:chExt cx="4264979" cy="1603785"/>
          </a:xfrm>
        </p:grpSpPr>
        <p:sp>
          <p:nvSpPr>
            <p:cNvPr id="45" name="MH_Text_1"/>
            <p:cNvSpPr>
              <a:spLocks noChangeArrowheads="1"/>
            </p:cNvSpPr>
            <p:nvPr>
              <p:custDataLst>
                <p:tags r:id="rId4"/>
              </p:custDataLst>
            </p:nvPr>
          </p:nvSpPr>
          <p:spPr bwMode="auto">
            <a:xfrm>
              <a:off x="1451610" y="2205039"/>
              <a:ext cx="4264979" cy="160378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0" tIns="108000" rIns="180000" bIns="10800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a:lnSpc>
                  <a:spcPct val="130000"/>
                </a:lnSpc>
                <a:spcBef>
                  <a:spcPts val="600"/>
                </a:spcBef>
                <a:spcAft>
                  <a:spcPts val="600"/>
                </a:spcAft>
                <a:buNone/>
                <a:defRPr/>
              </a:pPr>
              <a:endParaRPr lang="zh-CN" altLang="en-US" sz="1400" dirty="0">
                <a:solidFill>
                  <a:srgbClr val="FFFFFF"/>
                </a:solidFill>
                <a:latin typeface="+mn-lt"/>
                <a:ea typeface="+mn-ea"/>
              </a:endParaRPr>
            </a:p>
          </p:txBody>
        </p:sp>
        <p:sp>
          <p:nvSpPr>
            <p:cNvPr id="46" name="矩形 45"/>
            <p:cNvSpPr/>
            <p:nvPr/>
          </p:nvSpPr>
          <p:spPr>
            <a:xfrm>
              <a:off x="1725096" y="2295454"/>
              <a:ext cx="3763170" cy="1422954"/>
            </a:xfrm>
            <a:prstGeom prst="rect">
              <a:avLst/>
            </a:prstGeom>
          </p:spPr>
          <p:txBody>
            <a:bodyPr wrap="square">
              <a:spAutoFit/>
            </a:bodyPr>
            <a:lstStyle/>
            <a:p>
              <a:pPr>
                <a:lnSpc>
                  <a:spcPct val="150000"/>
                </a:lnSpc>
              </a:pPr>
              <a:r>
                <a:rPr lang="zh-CN" altLang="zh-CN" sz="20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十八大以来，以习近平同志为核心的党中央为何要以如此大的决心和勇气推进全面从严治党呢</a:t>
              </a:r>
              <a:r>
                <a:rPr lang="zh-CN" altLang="zh-CN" sz="2000"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a:t>
              </a:r>
              <a:endParaRPr lang="en-US" altLang="zh-CN" sz="2000"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8" name="矩形 7"/>
          <p:cNvSpPr/>
          <p:nvPr/>
        </p:nvSpPr>
        <p:spPr>
          <a:xfrm>
            <a:off x="5250617" y="1575310"/>
            <a:ext cx="5981840" cy="1944031"/>
          </a:xfrm>
          <a:prstGeom prst="rect">
            <a:avLst/>
          </a:prstGeom>
          <a:noFill/>
        </p:spPr>
        <p:txBody>
          <a:bodyPr wrap="square" lIns="96431" tIns="48215" rIns="96431" bIns="48215" rtlCol="0">
            <a:spAutoFit/>
          </a:bodyPr>
          <a:lstStyle/>
          <a:p>
            <a:pPr algn="just" fontAlgn="base">
              <a:lnSpc>
                <a:spcPct val="150000"/>
              </a:lnSpc>
              <a:spcBef>
                <a:spcPct val="0"/>
              </a:spcBef>
              <a:spcAft>
                <a:spcPct val="0"/>
              </a:spcAft>
            </a:pP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历史</a:t>
            </a: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rPr>
              <a:t>已经并将继续证明，没有中国共产党的领导，民族复兴必然是空想。我们党要始终成为时代先锋、民族脊梁，始终成为马克思主义执政党，自身必须始终过硬</a:t>
            </a: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52" name="组合 51"/>
          <p:cNvGrpSpPr/>
          <p:nvPr/>
        </p:nvGrpSpPr>
        <p:grpSpPr>
          <a:xfrm>
            <a:off x="647420" y="4542925"/>
            <a:ext cx="4264979" cy="1048246"/>
            <a:chOff x="1451610" y="2205040"/>
            <a:chExt cx="4264979" cy="1048246"/>
          </a:xfrm>
          <a:solidFill>
            <a:srgbClr val="C00000"/>
          </a:solidFill>
        </p:grpSpPr>
        <p:sp>
          <p:nvSpPr>
            <p:cNvPr id="55" name="MH_Text_1"/>
            <p:cNvSpPr>
              <a:spLocks noChangeArrowheads="1"/>
            </p:cNvSpPr>
            <p:nvPr>
              <p:custDataLst>
                <p:tags r:id="rId3"/>
              </p:custDataLst>
            </p:nvPr>
          </p:nvSpPr>
          <p:spPr bwMode="auto">
            <a:xfrm>
              <a:off x="1451610" y="2205040"/>
              <a:ext cx="4264979" cy="10482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80000" tIns="108000" rIns="180000" bIns="10800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a:lnSpc>
                  <a:spcPct val="130000"/>
                </a:lnSpc>
                <a:spcBef>
                  <a:spcPts val="600"/>
                </a:spcBef>
                <a:spcAft>
                  <a:spcPts val="600"/>
                </a:spcAft>
                <a:buNone/>
                <a:defRPr/>
              </a:pPr>
              <a:endParaRPr lang="zh-CN" altLang="en-US" sz="1400" dirty="0">
                <a:solidFill>
                  <a:srgbClr val="FFFFFF"/>
                </a:solidFill>
                <a:latin typeface="+mn-lt"/>
                <a:ea typeface="+mn-ea"/>
              </a:endParaRPr>
            </a:p>
          </p:txBody>
        </p:sp>
        <p:sp>
          <p:nvSpPr>
            <p:cNvPr id="56" name="矩形 55"/>
            <p:cNvSpPr/>
            <p:nvPr/>
          </p:nvSpPr>
          <p:spPr>
            <a:xfrm>
              <a:off x="1577062" y="2452164"/>
              <a:ext cx="4014075" cy="553998"/>
            </a:xfrm>
            <a:prstGeom prst="rect">
              <a:avLst/>
            </a:prstGeom>
            <a:grpFill/>
          </p:spPr>
          <p:txBody>
            <a:bodyPr wrap="square">
              <a:spAutoFit/>
            </a:bodyPr>
            <a:lstStyle/>
            <a:p>
              <a:pPr>
                <a:lnSpc>
                  <a:spcPct val="150000"/>
                </a:lnSpc>
              </a:pPr>
              <a:r>
                <a:rPr lang="zh-CN" altLang="zh-CN" sz="2000"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怎样</a:t>
              </a:r>
              <a:r>
                <a:rPr lang="zh-CN" altLang="zh-CN" sz="20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才能使我们党自身始终</a:t>
              </a:r>
              <a:r>
                <a:rPr lang="zh-CN" altLang="zh-CN" sz="2000"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过硬？</a:t>
              </a:r>
              <a:endParaRPr lang="en-US" altLang="zh-CN" sz="20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2" name="组合 11"/>
          <p:cNvGrpSpPr/>
          <p:nvPr/>
        </p:nvGrpSpPr>
        <p:grpSpPr>
          <a:xfrm>
            <a:off x="4912399" y="3898416"/>
            <a:ext cx="6658278" cy="2572722"/>
            <a:chOff x="5064799" y="3993853"/>
            <a:chExt cx="6658278" cy="2572722"/>
          </a:xfrm>
        </p:grpSpPr>
        <p:sp>
          <p:nvSpPr>
            <p:cNvPr id="47" name="MH_Picture_1"/>
            <p:cNvSpPr>
              <a:spLocks noChangeArrowheads="1"/>
            </p:cNvSpPr>
            <p:nvPr>
              <p:custDataLst>
                <p:tags r:id="rId2"/>
              </p:custDataLst>
            </p:nvPr>
          </p:nvSpPr>
          <p:spPr bwMode="auto">
            <a:xfrm>
              <a:off x="5064799" y="3993853"/>
              <a:ext cx="6658278" cy="2572722"/>
            </a:xfrm>
            <a:prstGeom prst="rect">
              <a:avLst/>
            </a:prstGeom>
            <a:noFill/>
            <a:ln w="28575">
              <a:solidFill>
                <a:schemeClr val="accent1"/>
              </a:solidFill>
              <a:miter lim="800000"/>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Narrow" panose="020B0606020202030204" pitchFamily="34" charset="0"/>
                <a:ea typeface="微软雅黑" panose="020B0503020204020204" pitchFamily="34" charset="-122"/>
              </a:endParaRPr>
            </a:p>
          </p:txBody>
        </p:sp>
        <p:sp>
          <p:nvSpPr>
            <p:cNvPr id="57" name="矩形 56"/>
            <p:cNvSpPr/>
            <p:nvPr/>
          </p:nvSpPr>
          <p:spPr>
            <a:xfrm>
              <a:off x="5203725" y="4077366"/>
              <a:ext cx="6380427" cy="2405696"/>
            </a:xfrm>
            <a:prstGeom prst="rect">
              <a:avLst/>
            </a:prstGeom>
            <a:noFill/>
          </p:spPr>
          <p:txBody>
            <a:bodyPr wrap="square" lIns="96431" tIns="48215" rIns="96431" bIns="48215" rtlCol="0">
              <a:spAutoFit/>
            </a:bodyPr>
            <a:lstStyle/>
            <a:p>
              <a:pPr algn="just" fontAlgn="base">
                <a:lnSpc>
                  <a:spcPct val="150000"/>
                </a:lnSpc>
                <a:spcBef>
                  <a:spcPct val="0"/>
                </a:spcBef>
                <a:spcAft>
                  <a:spcPct val="0"/>
                </a:spcAft>
              </a:pP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全党</a:t>
              </a:r>
              <a:r>
                <a:rPr lang="zh-CN" altLang="zh-CN" sz="2000" dirty="0">
                  <a:solidFill>
                    <a:schemeClr val="tx1">
                      <a:lumMod val="75000"/>
                      <a:lumOff val="25000"/>
                    </a:schemeClr>
                  </a:solidFill>
                  <a:latin typeface="微软雅黑" panose="020B0503020204020204" pitchFamily="34" charset="-122"/>
                  <a:ea typeface="微软雅黑" panose="020B0503020204020204" pitchFamily="34" charset="-122"/>
                </a:rPr>
                <a:t>要更加自觉地坚定党性原则，勇于直面问题，敢于刮骨疗毒，消除一切损害党的先进性和纯洁性的因素，清除一切侵蚀党的健康肌体的病毒，不断增强党的政治领导力、思想引领力、群众组织力、社会号召力，确保我们党永葆旺盛生命力和强大战斗力。</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4048" b="66726"/>
          <a:stretch>
            <a:fillRect/>
          </a:stretch>
        </p:blipFill>
        <p:spPr>
          <a:xfrm>
            <a:off x="0" y="1"/>
            <a:ext cx="1770185" cy="819150"/>
          </a:xfrm>
          <a:prstGeom prst="rect">
            <a:avLst/>
          </a:prstGeom>
        </p:spPr>
      </p:pic>
      <p:sp>
        <p:nvSpPr>
          <p:cNvPr id="30" name="文本框 29"/>
          <p:cNvSpPr txBox="1">
            <a:spLocks noChangeArrowheads="1"/>
          </p:cNvSpPr>
          <p:nvPr/>
        </p:nvSpPr>
        <p:spPr bwMode="auto">
          <a:xfrm>
            <a:off x="1781614" y="300579"/>
            <a:ext cx="77281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3200" b="1" dirty="0" smtClean="0">
                <a:solidFill>
                  <a:srgbClr val="D8060A"/>
                </a:solidFill>
                <a:latin typeface="微软雅黑" panose="020B0503020204020204" pitchFamily="34" charset="-122"/>
                <a:ea typeface="微软雅黑" panose="020B0503020204020204" pitchFamily="34" charset="-122"/>
              </a:rPr>
              <a:t>对全面从严治党作出新的战略部署</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220580" y="1328705"/>
            <a:ext cx="3657982" cy="2711736"/>
            <a:chOff x="2094161" y="2815426"/>
            <a:chExt cx="3095972" cy="2268571"/>
          </a:xfrm>
          <a:solidFill>
            <a:srgbClr val="C00000"/>
          </a:solidFill>
        </p:grpSpPr>
        <p:sp>
          <p:nvSpPr>
            <p:cNvPr id="13" name="等腰三角形 7"/>
            <p:cNvSpPr/>
            <p:nvPr/>
          </p:nvSpPr>
          <p:spPr>
            <a:xfrm flipV="1">
              <a:off x="2544733" y="2815426"/>
              <a:ext cx="2142700" cy="2162943"/>
            </a:xfrm>
            <a:custGeom>
              <a:avLst/>
              <a:gdLst/>
              <a:ahLst/>
              <a:cxnLst/>
              <a:rect l="l" t="t" r="r" b="b"/>
              <a:pathLst>
                <a:path w="1466046" h="1479704">
                  <a:moveTo>
                    <a:pt x="734095" y="1479704"/>
                  </a:moveTo>
                  <a:cubicBezTo>
                    <a:pt x="891399" y="1479475"/>
                    <a:pt x="1048629" y="1428756"/>
                    <a:pt x="1180078" y="1327587"/>
                  </a:cubicBezTo>
                  <a:cubicBezTo>
                    <a:pt x="1442975" y="1125247"/>
                    <a:pt x="1537193" y="771557"/>
                    <a:pt x="1409790" y="465247"/>
                  </a:cubicBezTo>
                  <a:lnTo>
                    <a:pt x="874841" y="466030"/>
                  </a:lnTo>
                  <a:lnTo>
                    <a:pt x="723498" y="0"/>
                  </a:lnTo>
                  <a:lnTo>
                    <a:pt x="572012" y="466472"/>
                  </a:lnTo>
                  <a:lnTo>
                    <a:pt x="55436" y="467228"/>
                  </a:lnTo>
                  <a:cubicBezTo>
                    <a:pt x="-71070" y="773908"/>
                    <a:pt x="24181" y="1127321"/>
                    <a:pt x="287669" y="1328891"/>
                  </a:cubicBezTo>
                  <a:cubicBezTo>
                    <a:pt x="419413" y="1429676"/>
                    <a:pt x="576791" y="1479934"/>
                    <a:pt x="734095" y="1479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1932" tIns="60967" rIns="121932" bIns="60967" rtlCol="0" anchor="ctr"/>
            <a:lstStyle/>
            <a:p>
              <a:pPr algn="ctr"/>
              <a:endParaRPr lang="zh-CN" altLang="en-US" sz="2400" dirty="0">
                <a:solidFill>
                  <a:srgbClr val="D20402"/>
                </a:solidFill>
                <a:cs typeface="+mn-ea"/>
                <a:sym typeface="+mn-lt"/>
              </a:endParaRPr>
            </a:p>
          </p:txBody>
        </p:sp>
        <p:sp>
          <p:nvSpPr>
            <p:cNvPr id="16" name="梯形 15"/>
            <p:cNvSpPr/>
            <p:nvPr/>
          </p:nvSpPr>
          <p:spPr>
            <a:xfrm>
              <a:off x="2094161" y="4802273"/>
              <a:ext cx="3095972" cy="281724"/>
            </a:xfrm>
            <a:prstGeom prst="trapezoid">
              <a:avLst>
                <a:gd name="adj" fmla="val 299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21932" tIns="60967" rIns="121932" bIns="60967" rtlCol="0" anchor="ctr"/>
            <a:lstStyle/>
            <a:p>
              <a:pPr algn="ctr"/>
              <a:endParaRPr lang="zh-CN" altLang="en-US" sz="2400" dirty="0">
                <a:solidFill>
                  <a:schemeClr val="tx1">
                    <a:lumMod val="50000"/>
                    <a:lumOff val="50000"/>
                  </a:schemeClr>
                </a:solidFill>
                <a:cs typeface="+mn-ea"/>
                <a:sym typeface="+mn-lt"/>
              </a:endParaRPr>
            </a:p>
          </p:txBody>
        </p:sp>
      </p:grpSp>
      <p:sp>
        <p:nvSpPr>
          <p:cNvPr id="5" name="矩形 4"/>
          <p:cNvSpPr/>
          <p:nvPr/>
        </p:nvSpPr>
        <p:spPr>
          <a:xfrm>
            <a:off x="1970135" y="1769488"/>
            <a:ext cx="2085286" cy="1200329"/>
          </a:xfrm>
          <a:prstGeom prst="rect">
            <a:avLst/>
          </a:prstGeom>
        </p:spPr>
        <p:txBody>
          <a:bodyPr wrap="square">
            <a:spAutoFit/>
          </a:bodyPr>
          <a:lstStyle/>
          <a:p>
            <a:pPr algn="just">
              <a:lnSpc>
                <a:spcPct val="120000"/>
              </a:lnSpc>
            </a:pPr>
            <a:r>
              <a:rPr lang="zh-CN" altLang="zh-CN" sz="2000"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新时代</a:t>
            </a:r>
            <a:r>
              <a:rPr lang="zh-CN" altLang="zh-CN" sz="20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中国特色社会主义与全面从严治党的</a:t>
            </a:r>
            <a:r>
              <a:rPr lang="zh-CN" altLang="zh-CN" sz="2000"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关系</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664318" y="4240555"/>
            <a:ext cx="4696919" cy="2174863"/>
          </a:xfrm>
          <a:prstGeom prst="rect">
            <a:avLst/>
          </a:prstGeom>
          <a:noFill/>
        </p:spPr>
        <p:txBody>
          <a:bodyPr wrap="square" lIns="96431" tIns="48215" rIns="96431" bIns="48215" rtlCol="0">
            <a:spAutoFit/>
          </a:bodyPr>
          <a:lstStyle/>
          <a:p>
            <a:pPr algn="just" fontAlgn="base">
              <a:lnSpc>
                <a:spcPct val="150000"/>
              </a:lnSpc>
              <a:spcBef>
                <a:spcPct val="0"/>
              </a:spcBef>
              <a:spcAft>
                <a:spcPct val="0"/>
              </a:spcAft>
            </a:pP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中国特色社会主义进入新时代，我们党一定要有新气象新作为。打铁必须自身硬。党要团结带领人民进行伟大斗争、推进伟大事业、实现伟大梦想，必须毫不动摇坚持和完善党的领导，毫不动摇把党建设得更加坚强有力。</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6998449" y="1446729"/>
            <a:ext cx="3339882" cy="535531"/>
          </a:xfrm>
          <a:prstGeom prst="rect">
            <a:avLst/>
          </a:prstGeom>
        </p:spPr>
        <p:txBody>
          <a:bodyPr wrap="square">
            <a:spAutoFit/>
          </a:bodyPr>
          <a:lstStyle/>
          <a:p>
            <a:pPr algn="just">
              <a:lnSpc>
                <a:spcPct val="120000"/>
              </a:lnSpc>
            </a:pPr>
            <a:r>
              <a:rPr lang="zh-CN" altLang="zh-CN" sz="2400" b="1" dirty="0">
                <a:solidFill>
                  <a:srgbClr val="0033CC"/>
                </a:solidFill>
                <a:latin typeface="微软雅黑" panose="020B0503020204020204" pitchFamily="34" charset="-122"/>
                <a:ea typeface="微软雅黑" panose="020B0503020204020204" pitchFamily="34" charset="-122"/>
                <a:cs typeface="宋体" panose="02010600030101010101" pitchFamily="2" charset="-122"/>
              </a:rPr>
              <a:t>新时代党的</a:t>
            </a:r>
            <a:r>
              <a:rPr lang="zh-CN" altLang="zh-CN" sz="2400" b="1" dirty="0" smtClean="0">
                <a:solidFill>
                  <a:srgbClr val="0033CC"/>
                </a:solidFill>
                <a:latin typeface="微软雅黑" panose="020B0503020204020204" pitchFamily="34" charset="-122"/>
                <a:ea typeface="微软雅黑" panose="020B0503020204020204" pitchFamily="34" charset="-122"/>
                <a:cs typeface="宋体" panose="02010600030101010101" pitchFamily="2" charset="-122"/>
              </a:rPr>
              <a:t>建设总</a:t>
            </a:r>
            <a:r>
              <a:rPr lang="zh-CN" altLang="zh-CN" sz="2400" b="1" dirty="0">
                <a:solidFill>
                  <a:srgbClr val="0033CC"/>
                </a:solidFill>
                <a:latin typeface="微软雅黑" panose="020B0503020204020204" pitchFamily="34" charset="-122"/>
                <a:ea typeface="微软雅黑" panose="020B0503020204020204" pitchFamily="34" charset="-122"/>
                <a:cs typeface="宋体" panose="02010600030101010101" pitchFamily="2" charset="-122"/>
              </a:rPr>
              <a:t>要求</a:t>
            </a:r>
          </a:p>
        </p:txBody>
      </p:sp>
      <p:sp>
        <p:nvSpPr>
          <p:cNvPr id="26" name="矩形 25"/>
          <p:cNvSpPr/>
          <p:nvPr/>
        </p:nvSpPr>
        <p:spPr>
          <a:xfrm>
            <a:off x="5860774" y="2163063"/>
            <a:ext cx="5615231" cy="4252355"/>
          </a:xfrm>
          <a:prstGeom prst="rect">
            <a:avLst/>
          </a:prstGeom>
          <a:noFill/>
        </p:spPr>
        <p:txBody>
          <a:bodyPr wrap="square" lIns="96431" tIns="48215" rIns="96431" bIns="48215" rtlCol="0">
            <a:spAutoFit/>
          </a:bodyPr>
          <a:lstStyle/>
          <a:p>
            <a:pPr algn="just" fontAlgn="base">
              <a:lnSpc>
                <a:spcPct val="150000"/>
              </a:lnSpc>
              <a:spcBef>
                <a:spcPct val="0"/>
              </a:spcBef>
              <a:spcAft>
                <a:spcPct val="0"/>
              </a:spcAft>
            </a:pP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坚持</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和加强党的全面领导，坚持党要管党、全面从严治党</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，以</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加强党的长期执政能力建设、先进性和纯洁性建设为主线，以党的政治建设为统领，以坚定理想信念宗旨为根基</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，以</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调动全党积极性、主动性、创造性为着力点</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，全面</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推进党的政治建设、思想建设、组织建设、作风建设、纪律建设</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rPr>
              <a:t>，把</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制度建设贯穿其中，深入推进反腐败斗争，不断提高党的建设质量，把党建设成为始终走在时代前列、人民衷心拥护、勇于自我革命、经得起各种风浪考验、朝气蓬勃的马克思主义执政党。</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r="47036" b="75016"/>
          <a:stretch>
            <a:fillRect/>
          </a:stretch>
        </p:blipFill>
        <p:spPr>
          <a:xfrm>
            <a:off x="0" y="-1"/>
            <a:ext cx="6457361" cy="1522784"/>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38815" t="69371"/>
          <a:stretch>
            <a:fillRect/>
          </a:stretch>
        </p:blipFill>
        <p:spPr>
          <a:xfrm>
            <a:off x="4732256" y="4991137"/>
            <a:ext cx="7459744" cy="1866863"/>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26375" r="47191"/>
          <a:stretch>
            <a:fillRect/>
          </a:stretch>
        </p:blipFill>
        <p:spPr>
          <a:xfrm>
            <a:off x="0" y="2370487"/>
            <a:ext cx="6438507" cy="4487514"/>
          </a:xfrm>
          <a:prstGeom prst="rect">
            <a:avLst/>
          </a:prstGeom>
        </p:spPr>
      </p:pic>
      <p:grpSp>
        <p:nvGrpSpPr>
          <p:cNvPr id="30" name="组合 29"/>
          <p:cNvGrpSpPr/>
          <p:nvPr/>
        </p:nvGrpSpPr>
        <p:grpSpPr>
          <a:xfrm>
            <a:off x="5750771" y="1876369"/>
            <a:ext cx="1964528" cy="1002509"/>
            <a:chOff x="5090838" y="1334805"/>
            <a:chExt cx="1964528" cy="1002509"/>
          </a:xfrm>
        </p:grpSpPr>
        <p:sp>
          <p:nvSpPr>
            <p:cNvPr id="31" name="Freeform 8"/>
            <p:cNvSpPr/>
            <p:nvPr/>
          </p:nvSpPr>
          <p:spPr bwMode="auto">
            <a:xfrm>
              <a:off x="5144417" y="1396720"/>
              <a:ext cx="1858565" cy="940594"/>
            </a:xfrm>
            <a:custGeom>
              <a:avLst/>
              <a:gdLst>
                <a:gd name="T0" fmla="*/ 3963 w 3963"/>
                <a:gd name="T1" fmla="*/ 0 h 1997"/>
                <a:gd name="T2" fmla="*/ 3963 w 3963"/>
                <a:gd name="T3" fmla="*/ 16 h 1997"/>
                <a:gd name="T4" fmla="*/ 1982 w 3963"/>
                <a:gd name="T5" fmla="*/ 1997 h 1997"/>
                <a:gd name="T6" fmla="*/ 0 w 3963"/>
                <a:gd name="T7" fmla="*/ 16 h 1997"/>
              </a:gdLst>
              <a:ahLst/>
              <a:cxnLst>
                <a:cxn ang="0">
                  <a:pos x="T0" y="T1"/>
                </a:cxn>
                <a:cxn ang="0">
                  <a:pos x="T2" y="T3"/>
                </a:cxn>
                <a:cxn ang="0">
                  <a:pos x="T4" y="T5"/>
                </a:cxn>
                <a:cxn ang="0">
                  <a:pos x="T6" y="T7"/>
                </a:cxn>
              </a:cxnLst>
              <a:rect l="0" t="0" r="r" b="b"/>
              <a:pathLst>
                <a:path w="3963" h="1997">
                  <a:moveTo>
                    <a:pt x="3963" y="0"/>
                  </a:moveTo>
                  <a:cubicBezTo>
                    <a:pt x="3963" y="5"/>
                    <a:pt x="3963" y="11"/>
                    <a:pt x="3963" y="16"/>
                  </a:cubicBezTo>
                  <a:cubicBezTo>
                    <a:pt x="3963" y="1110"/>
                    <a:pt x="3076" y="1997"/>
                    <a:pt x="1982" y="1997"/>
                  </a:cubicBezTo>
                  <a:cubicBezTo>
                    <a:pt x="888" y="1997"/>
                    <a:pt x="0" y="1110"/>
                    <a:pt x="0" y="16"/>
                  </a:cubicBezTo>
                </a:path>
              </a:pathLst>
            </a:custGeom>
            <a:noFill/>
            <a:ln w="8" cap="flat" cmpd="sng">
              <a:solidFill>
                <a:srgbClr val="4E4B49"/>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2" name="Oval 9"/>
            <p:cNvSpPr>
              <a:spLocks noChangeArrowheads="1"/>
            </p:cNvSpPr>
            <p:nvPr/>
          </p:nvSpPr>
          <p:spPr bwMode="auto">
            <a:xfrm>
              <a:off x="6950591" y="1334805"/>
              <a:ext cx="104775" cy="104775"/>
            </a:xfrm>
            <a:prstGeom prst="ellipse">
              <a:avLst/>
            </a:prstGeom>
            <a:solidFill>
              <a:srgbClr val="DB201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b="1">
                <a:latin typeface="方正姚体" panose="02010601030101010101" pitchFamily="2" charset="-122"/>
                <a:ea typeface="方正姚体" panose="02010601030101010101" pitchFamily="2" charset="-122"/>
              </a:endParaRPr>
            </a:p>
          </p:txBody>
        </p:sp>
        <p:sp>
          <p:nvSpPr>
            <p:cNvPr id="33" name="Oval 10"/>
            <p:cNvSpPr>
              <a:spLocks noChangeArrowheads="1"/>
            </p:cNvSpPr>
            <p:nvPr/>
          </p:nvSpPr>
          <p:spPr bwMode="auto">
            <a:xfrm>
              <a:off x="5090838" y="1334805"/>
              <a:ext cx="103585" cy="104775"/>
            </a:xfrm>
            <a:prstGeom prst="ellipse">
              <a:avLst/>
            </a:prstGeom>
            <a:solidFill>
              <a:srgbClr val="DB201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b="1">
                <a:latin typeface="方正姚体" panose="02010601030101010101" pitchFamily="2" charset="-122"/>
                <a:ea typeface="方正姚体" panose="02010601030101010101" pitchFamily="2" charset="-122"/>
              </a:endParaRPr>
            </a:p>
          </p:txBody>
        </p:sp>
      </p:grpSp>
      <p:grpSp>
        <p:nvGrpSpPr>
          <p:cNvPr id="34" name="组合 33"/>
          <p:cNvGrpSpPr/>
          <p:nvPr/>
        </p:nvGrpSpPr>
        <p:grpSpPr>
          <a:xfrm>
            <a:off x="5887691" y="1096512"/>
            <a:ext cx="1691878" cy="1699022"/>
            <a:chOff x="5227758" y="554948"/>
            <a:chExt cx="1691878" cy="1699022"/>
          </a:xfrm>
        </p:grpSpPr>
        <p:sp>
          <p:nvSpPr>
            <p:cNvPr id="35" name="Oval 5"/>
            <p:cNvSpPr>
              <a:spLocks noChangeArrowheads="1"/>
            </p:cNvSpPr>
            <p:nvPr/>
          </p:nvSpPr>
          <p:spPr bwMode="auto">
            <a:xfrm>
              <a:off x="5227758" y="554948"/>
              <a:ext cx="1691878" cy="1699022"/>
            </a:xfrm>
            <a:prstGeom prst="ellipse">
              <a:avLst/>
            </a:prstGeom>
            <a:solidFill>
              <a:srgbClr val="D8060A"/>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姚体" panose="02010601030101010101" pitchFamily="2" charset="-122"/>
                <a:ea typeface="方正姚体" panose="02010601030101010101" pitchFamily="2" charset="-122"/>
              </a:endParaRPr>
            </a:p>
          </p:txBody>
        </p:sp>
        <p:sp>
          <p:nvSpPr>
            <p:cNvPr id="36" name="TextBox 13"/>
            <p:cNvSpPr txBox="1">
              <a:spLocks noChangeArrowheads="1"/>
            </p:cNvSpPr>
            <p:nvPr/>
          </p:nvSpPr>
          <p:spPr bwMode="auto">
            <a:xfrm>
              <a:off x="5417106" y="781211"/>
              <a:ext cx="1313181"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sz="7500" dirty="0">
                  <a:solidFill>
                    <a:srgbClr val="F8F8F8"/>
                  </a:solidFill>
                  <a:latin typeface="微软雅黑" panose="020B0503020204020204" pitchFamily="34" charset="-122"/>
                  <a:ea typeface="微软雅黑" panose="020B0503020204020204" pitchFamily="34" charset="-122"/>
                </a:rPr>
                <a:t>01</a:t>
              </a:r>
              <a:endParaRPr lang="zh-CN" altLang="en-US" sz="7500" dirty="0">
                <a:solidFill>
                  <a:srgbClr val="F8F8F8"/>
                </a:solidFill>
                <a:latin typeface="微软雅黑" panose="020B0503020204020204" pitchFamily="34" charset="-122"/>
                <a:ea typeface="微软雅黑" panose="020B0503020204020204" pitchFamily="34" charset="-122"/>
              </a:endParaRPr>
            </a:p>
          </p:txBody>
        </p:sp>
      </p:grpSp>
      <p:sp>
        <p:nvSpPr>
          <p:cNvPr id="37" name="矩形 259"/>
          <p:cNvSpPr>
            <a:spLocks noChangeArrowheads="1"/>
          </p:cNvSpPr>
          <p:nvPr/>
        </p:nvSpPr>
        <p:spPr bwMode="auto">
          <a:xfrm>
            <a:off x="2470239" y="3426777"/>
            <a:ext cx="852677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defRPr/>
            </a:pPr>
            <a:r>
              <a:rPr lang="zh-CN" altLang="zh-CN" sz="5400" dirty="0" smtClean="0">
                <a:solidFill>
                  <a:srgbClr val="D8060A"/>
                </a:solidFill>
                <a:cs typeface="Arial" panose="020B0604020202020204" pitchFamily="34" charset="0"/>
              </a:rPr>
              <a:t>新时代</a:t>
            </a:r>
            <a:r>
              <a:rPr lang="zh-CN" altLang="zh-CN" sz="5400" dirty="0">
                <a:solidFill>
                  <a:srgbClr val="D8060A"/>
                </a:solidFill>
                <a:cs typeface="Arial" panose="020B0604020202020204" pitchFamily="34" charset="0"/>
              </a:rPr>
              <a:t>中国特色社会主义</a:t>
            </a:r>
            <a:r>
              <a:rPr lang="zh-CN" altLang="zh-CN" sz="5400" dirty="0" smtClean="0">
                <a:solidFill>
                  <a:srgbClr val="D8060A"/>
                </a:solidFill>
                <a:cs typeface="Arial" panose="020B0604020202020204" pitchFamily="34" charset="0"/>
              </a:rPr>
              <a:t>的</a:t>
            </a:r>
            <a:endParaRPr lang="en-US" altLang="zh-CN" sz="5400" dirty="0" smtClean="0">
              <a:solidFill>
                <a:srgbClr val="D8060A"/>
              </a:solidFill>
              <a:cs typeface="Arial" panose="020B0604020202020204" pitchFamily="34" charset="0"/>
            </a:endParaRPr>
          </a:p>
          <a:p>
            <a:pPr algn="ctr">
              <a:buNone/>
              <a:defRPr/>
            </a:pPr>
            <a:r>
              <a:rPr lang="zh-CN" altLang="zh-CN" sz="6000" b="1" dirty="0" smtClean="0">
                <a:solidFill>
                  <a:schemeClr val="tx1">
                    <a:lumMod val="75000"/>
                    <a:lumOff val="25000"/>
                  </a:schemeClr>
                </a:solidFill>
                <a:cs typeface="Arial" panose="020B0604020202020204" pitchFamily="34" charset="0"/>
              </a:rPr>
              <a:t>深刻变革</a:t>
            </a:r>
            <a:endParaRPr lang="zh-CN" altLang="en-US" sz="6000" b="1" dirty="0">
              <a:solidFill>
                <a:schemeClr val="tx1">
                  <a:lumMod val="75000"/>
                  <a:lumOff val="25000"/>
                </a:schemeClr>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cTn>
                              </p:par>
                              <p:par>
                                <p:cTn id="12" presetID="22" presetClass="entr" presetSubtype="4" fill="hold" nodeType="with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1000"/>
                                        <p:tgtEl>
                                          <p:spTgt spid="4"/>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1000"/>
                                        <p:tgtEl>
                                          <p:spTgt spid="3"/>
                                        </p:tgtEl>
                                      </p:cBhvr>
                                    </p:animEffect>
                                  </p:childTnLst>
                                </p:cTn>
                              </p:par>
                            </p:childTnLst>
                          </p:cTn>
                        </p:par>
                        <p:par>
                          <p:cTn id="19" fill="hold">
                            <p:stCondLst>
                              <p:cond delay="2500"/>
                            </p:stCondLst>
                            <p:childTnLst>
                              <p:par>
                                <p:cTn id="20" presetID="12" presetClass="entr" presetSubtype="4"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750"/>
                                        <p:tgtEl>
                                          <p:spTgt spid="34"/>
                                        </p:tgtEl>
                                        <p:attrNameLst>
                                          <p:attrName>ppt_y</p:attrName>
                                        </p:attrNameLst>
                                      </p:cBhvr>
                                      <p:tavLst>
                                        <p:tav tm="0">
                                          <p:val>
                                            <p:strVal val="#ppt_y+#ppt_h*1.125000"/>
                                          </p:val>
                                        </p:tav>
                                        <p:tav tm="100000">
                                          <p:val>
                                            <p:strVal val="#ppt_y"/>
                                          </p:val>
                                        </p:tav>
                                      </p:tavLst>
                                    </p:anim>
                                    <p:animEffect transition="in" filter="wipe(up)">
                                      <p:cBhvr>
                                        <p:cTn id="23" dur="750"/>
                                        <p:tgtEl>
                                          <p:spTgt spid="34"/>
                                        </p:tgtEl>
                                      </p:cBhvr>
                                    </p:animEffect>
                                  </p:childTnLst>
                                </p:cTn>
                              </p:par>
                              <p:par>
                                <p:cTn id="24" presetID="16" presetClass="entr" presetSubtype="37" fill="hold" nodeType="withEffect">
                                  <p:stCondLst>
                                    <p:cond delay="250"/>
                                  </p:stCondLst>
                                  <p:childTnLst>
                                    <p:set>
                                      <p:cBhvr>
                                        <p:cTn id="25" dur="1" fill="hold">
                                          <p:stCondLst>
                                            <p:cond delay="0"/>
                                          </p:stCondLst>
                                        </p:cTn>
                                        <p:tgtEl>
                                          <p:spTgt spid="30"/>
                                        </p:tgtEl>
                                        <p:attrNameLst>
                                          <p:attrName>style.visibility</p:attrName>
                                        </p:attrNameLst>
                                      </p:cBhvr>
                                      <p:to>
                                        <p:strVal val="visible"/>
                                      </p:to>
                                    </p:set>
                                    <p:animEffect transition="in" filter="barn(outVertical)">
                                      <p:cBhvr>
                                        <p:cTn id="26" dur="500"/>
                                        <p:tgtEl>
                                          <p:spTgt spid="30"/>
                                        </p:tgtEl>
                                      </p:cBhvr>
                                    </p:animEffect>
                                  </p:childTnLst>
                                </p:cTn>
                              </p:par>
                            </p:childTnLst>
                          </p:cTn>
                        </p:par>
                        <p:par>
                          <p:cTn id="27" fill="hold">
                            <p:stCondLst>
                              <p:cond delay="3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7"/>
                                        </p:tgtEl>
                                        <p:attrNameLst>
                                          <p:attrName>style.visibility</p:attrName>
                                        </p:attrNameLst>
                                      </p:cBhvr>
                                      <p:to>
                                        <p:strVal val="visible"/>
                                      </p:to>
                                    </p:set>
                                    <p:anim calcmode="lin" valueType="num">
                                      <p:cBhvr>
                                        <p:cTn id="30"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7"/>
                                        </p:tgtEl>
                                        <p:attrNameLst>
                                          <p:attrName>ppt_y</p:attrName>
                                        </p:attrNameLst>
                                      </p:cBhvr>
                                      <p:tavLst>
                                        <p:tav tm="0">
                                          <p:val>
                                            <p:strVal val="#ppt_y"/>
                                          </p:val>
                                        </p:tav>
                                        <p:tav tm="100000">
                                          <p:val>
                                            <p:strVal val="#ppt_y"/>
                                          </p:val>
                                        </p:tav>
                                      </p:tavLst>
                                    </p:anim>
                                    <p:anim calcmode="lin" valueType="num">
                                      <p:cBhvr>
                                        <p:cTn id="32"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7"/>
                                        </p:tgtEl>
                                      </p:cBhvr>
                                    </p:animEffect>
                                  </p:childTnLst>
                                </p:cTn>
                              </p:par>
                            </p:childTnLst>
                          </p:cTn>
                        </p:par>
                        <p:par>
                          <p:cTn id="35" fill="hold">
                            <p:stCondLst>
                              <p:cond delay="47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37"/>
                                        </p:tgtEl>
                                      </p:cBhvr>
                                    </p:animEffect>
                                    <p:animScale>
                                      <p:cBhvr>
                                        <p:cTn id="38" dur="2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84576" y="847629"/>
            <a:ext cx="9403979" cy="487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84383" y="684661"/>
            <a:ext cx="1047537" cy="514460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84" y="2189627"/>
            <a:ext cx="7328443" cy="1059095"/>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2109" y="3330296"/>
            <a:ext cx="7156285" cy="1107337"/>
          </a:xfrm>
          <a:prstGeom prst="rect">
            <a:avLst/>
          </a:prstGeom>
        </p:spPr>
      </p:pic>
      <p:pic>
        <p:nvPicPr>
          <p:cNvPr id="10" name="Picture 272" descr="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6463" y="2900017"/>
            <a:ext cx="2575537" cy="1967892"/>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164" y="6598295"/>
            <a:ext cx="12191836" cy="259705"/>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b="5502"/>
          <a:stretch>
            <a:fillRect/>
          </a:stretch>
        </p:blipFill>
        <p:spPr>
          <a:xfrm flipH="1">
            <a:off x="5231904" y="4940595"/>
            <a:ext cx="6960096" cy="1848779"/>
          </a:xfrm>
          <a:prstGeom prst="rect">
            <a:avLst/>
          </a:prstGeom>
        </p:spPr>
      </p:pic>
      <p:pic>
        <p:nvPicPr>
          <p:cNvPr id="11" name="图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479095"/>
            <a:ext cx="12192000" cy="1369888"/>
          </a:xfrm>
          <a:prstGeom prst="rect">
            <a:avLst/>
          </a:prstGeom>
        </p:spPr>
      </p:pic>
      <p:sp>
        <p:nvSpPr>
          <p:cNvPr id="12" name="标题 1"/>
          <p:cNvSpPr txBox="1"/>
          <p:nvPr/>
        </p:nvSpPr>
        <p:spPr>
          <a:xfrm>
            <a:off x="858557" y="301156"/>
            <a:ext cx="5717495" cy="423279"/>
          </a:xfrm>
          <a:prstGeom prst="rect">
            <a:avLst/>
          </a:prstGeom>
        </p:spPr>
        <p:txBody>
          <a:bodyPr lIns="115177" tIns="57589" rIns="115177" bIns="57589"/>
          <a:lstStyle>
            <a:lvl1pPr algn="l" defTabSz="815340" rtl="0" eaLnBrk="0" fontAlgn="base" hangingPunct="0">
              <a:spcBef>
                <a:spcPct val="0"/>
              </a:spcBef>
              <a:spcAft>
                <a:spcPct val="0"/>
              </a:spcAft>
              <a:defRPr lang="zh-CN" altLang="en-US" sz="1600" b="0" kern="1200" dirty="0">
                <a:solidFill>
                  <a:schemeClr val="accent2"/>
                </a:solidFill>
                <a:latin typeface="微软雅黑" panose="020B0503020204020204" pitchFamily="34" charset="-122"/>
                <a:ea typeface="微软雅黑" panose="020B0503020204020204" pitchFamily="34" charset="-122"/>
                <a:cs typeface="+mj-cs"/>
              </a:defRPr>
            </a:lvl1pPr>
            <a:lvl2pPr algn="l" defTabSz="815340"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340"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340"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340"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2135" smtClean="0"/>
              <a:t>做合格党员 永远跟党走</a:t>
            </a:r>
            <a:endParaRPr lang="zh-CN" altLang="en-US" sz="2135"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p:tgtEl>
                                          <p:spTgt spid="4"/>
                                        </p:tgtEl>
                                        <p:attrNameLst>
                                          <p:attrName>ppt_x</p:attrName>
                                        </p:attrNameLst>
                                      </p:cBhvr>
                                      <p:tavLst>
                                        <p:tav tm="0">
                                          <p:val>
                                            <p:strVal val="#ppt_x-#ppt_w*1.125000"/>
                                          </p:val>
                                        </p:tav>
                                        <p:tav tm="100000">
                                          <p:val>
                                            <p:strVal val="#ppt_x"/>
                                          </p:val>
                                        </p:tav>
                                      </p:tavLst>
                                    </p:anim>
                                    <p:animEffect transition="in" filter="wipe(right)">
                                      <p:cBhvr>
                                        <p:cTn id="14" dur="3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2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125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63" presetClass="path" presetSubtype="0" accel="50000" fill="hold" nodeType="withEffect">
                                  <p:stCondLst>
                                    <p:cond delay="0"/>
                                  </p:stCondLst>
                                  <p:childTnLst>
                                    <p:animMotion origin="layout" path="M -0.61614 1.97531E-6 L -8.33333E-7 1.97531E-6 " pathEditMode="relative" rAng="0" ptsTypes="AA">
                                      <p:cBhvr>
                                        <p:cTn id="29" dur="2500" fill="hold"/>
                                        <p:tgtEl>
                                          <p:spTgt spid="10"/>
                                        </p:tgtEl>
                                        <p:attrNameLst>
                                          <p:attrName>ppt_x</p:attrName>
                                          <p:attrName>ppt_y</p:attrName>
                                        </p:attrNameLst>
                                      </p:cBhvr>
                                      <p:rCtr x="307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p:cNvSpPr>
            <a:spLocks noChangeArrowheads="1"/>
          </p:cNvSpPr>
          <p:nvPr/>
        </p:nvSpPr>
        <p:spPr bwMode="auto">
          <a:xfrm>
            <a:off x="5468620" y="4274820"/>
            <a:ext cx="5922645" cy="645160"/>
          </a:xfrm>
          <a:prstGeom prst="rect">
            <a:avLst/>
          </a:prstGeom>
          <a:noFill/>
          <a:ln w="9525">
            <a:noFill/>
            <a:miter lim="800000"/>
          </a:ln>
        </p:spPr>
        <p:txBody>
          <a:bodyPr wrap="none" anchor="ctr">
            <a:spAutoFit/>
          </a:bodyPr>
          <a:lstStyle/>
          <a:p>
            <a:r>
              <a:rPr lang="zh-CN" altLang="en-US" sz="3600" b="1">
                <a:solidFill>
                  <a:srgbClr val="800000"/>
                </a:solidFill>
                <a:latin typeface="楷体" panose="02010609060101010101" pitchFamily="49" charset="-122"/>
                <a:ea typeface="楷体" panose="02010609060101010101" pitchFamily="49" charset="-122"/>
              </a:rPr>
              <a:t>以奉献为美，向行动致敬！ </a:t>
            </a:r>
          </a:p>
        </p:txBody>
      </p:sp>
      <p:sp>
        <p:nvSpPr>
          <p:cNvPr id="45059" name="Rectangle 6"/>
          <p:cNvSpPr>
            <a:spLocks noChangeArrowheads="1"/>
          </p:cNvSpPr>
          <p:nvPr/>
        </p:nvSpPr>
        <p:spPr bwMode="auto">
          <a:xfrm>
            <a:off x="1905000" y="1380490"/>
            <a:ext cx="8044815" cy="2553335"/>
          </a:xfrm>
          <a:prstGeom prst="rect">
            <a:avLst/>
          </a:prstGeom>
          <a:noFill/>
          <a:ln w="9525">
            <a:noFill/>
            <a:miter lim="800000"/>
          </a:ln>
        </p:spPr>
        <p:txBody>
          <a:bodyPr wrap="square" anchor="ctr">
            <a:spAutoFit/>
          </a:bodyPr>
          <a:lstStyle/>
          <a:p>
            <a:r>
              <a:rPr lang="zh-CN" altLang="en-US" sz="2400">
                <a:solidFill>
                  <a:schemeClr val="accent2"/>
                </a:solidFill>
                <a:ea typeface="楷体" panose="02010609060101010101" pitchFamily="49" charset="-122"/>
              </a:rPr>
              <a:t>      </a:t>
            </a:r>
            <a:r>
              <a:rPr lang="zh-CN" altLang="en-US" sz="4000" b="1">
                <a:solidFill>
                  <a:srgbClr val="0033CC"/>
                </a:solidFill>
                <a:ea typeface="楷体" panose="02010609060101010101" pitchFamily="49" charset="-122"/>
              </a:rPr>
              <a:t>历史车轮滚滚向前，时代潮流浩浩荡荡。历史只会眷顾坚定者、奋进者、搏击者，而不会等待犹豫者、懈怠者、畏难者。 </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5162787" cy="347584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1183" y="866125"/>
            <a:ext cx="1538813" cy="87179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89" y="3785541"/>
            <a:ext cx="3090901" cy="30794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894776" y="4197085"/>
            <a:ext cx="9297224" cy="2683373"/>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7541" y="5061181"/>
            <a:ext cx="8333813" cy="1770925"/>
          </a:xfrm>
          <a:prstGeom prst="rect">
            <a:avLst/>
          </a:prstGeom>
        </p:spPr>
      </p:pic>
      <p:pic>
        <p:nvPicPr>
          <p:cNvPr id="12" name="图片 11" descr="liangxueyizuo2.png"/>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5000"/>
                    </a14:imgEffect>
                    <a14:imgEffect>
                      <a14:colorTemperature colorTemp="11500"/>
                    </a14:imgEffect>
                  </a14:imgLayer>
                </a14:imgProps>
              </a:ext>
            </a:extLst>
          </a:blip>
          <a:stretch>
            <a:fillRect/>
          </a:stretch>
        </p:blipFill>
        <p:spPr>
          <a:xfrm>
            <a:off x="10646369" y="2794752"/>
            <a:ext cx="1583731" cy="3361780"/>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62717"/>
            <a:ext cx="12192000" cy="1102224"/>
          </a:xfrm>
          <a:prstGeom prst="rect">
            <a:avLst/>
          </a:prstGeom>
        </p:spPr>
      </p:pic>
      <p:pic>
        <p:nvPicPr>
          <p:cNvPr id="14" name="Picture 38" descr="03"/>
          <p:cNvPicPr>
            <a:picLocks noChangeAspect="1" noChangeArrowheads="1"/>
          </p:cNvPicPr>
          <p:nvPr/>
        </p:nvPicPr>
        <p:blipFill>
          <a:blip r:embed="rId10" cstate="print">
            <a:lum contrast="50000"/>
            <a:extLst>
              <a:ext uri="{28A0092B-C50C-407E-A947-70E740481C1C}">
                <a14:useLocalDpi xmlns:a14="http://schemas.microsoft.com/office/drawing/2010/main" val="0"/>
              </a:ext>
            </a:extLst>
          </a:blip>
          <a:srcRect/>
          <a:stretch>
            <a:fillRect/>
          </a:stretch>
        </p:blipFill>
        <p:spPr bwMode="auto">
          <a:xfrm rot="20547139">
            <a:off x="629359" y="5363411"/>
            <a:ext cx="2331557" cy="115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480">
            <a:hlinkClick r:id="" action="ppaction://hlinkshowjump?jump=nextslide"/>
          </p:cNvPr>
          <p:cNvSpPr txBox="1"/>
          <p:nvPr/>
        </p:nvSpPr>
        <p:spPr>
          <a:xfrm>
            <a:off x="3370151" y="2276872"/>
            <a:ext cx="5669280" cy="1753235"/>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a:lnSpc>
                <a:spcPct val="150000"/>
              </a:lnSpc>
            </a:pPr>
            <a:r>
              <a:rPr lang="zh-CN" altLang="en-US" sz="7200" dirty="0" smtClean="0">
                <a:solidFill>
                  <a:srgbClr val="C00000"/>
                </a:solidFill>
              </a:rPr>
              <a:t>感谢您的观看</a:t>
            </a:r>
            <a:endParaRPr lang="zh-CN" altLang="en-US" sz="7200" b="0" dirty="0" smtClean="0">
              <a:solidFill>
                <a:srgbClr val="C00000"/>
              </a:solidFill>
            </a:endParaRPr>
          </a:p>
        </p:txBody>
      </p:sp>
      <p:sp>
        <p:nvSpPr>
          <p:cNvPr id="18" name="TextBox 30"/>
          <p:cNvSpPr txBox="1"/>
          <p:nvPr/>
        </p:nvSpPr>
        <p:spPr>
          <a:xfrm>
            <a:off x="4079776" y="3938475"/>
            <a:ext cx="4154077" cy="739140"/>
          </a:xfrm>
          <a:prstGeom prst="rect">
            <a:avLst/>
          </a:prstGeom>
          <a:noFill/>
        </p:spPr>
        <p:txBody>
          <a:bodyPr wrap="square" lIns="0" tIns="0" rIns="0" bIns="0" rtlCol="0">
            <a:spAutoFit/>
          </a:bodyPr>
          <a:lstStyle/>
          <a:p>
            <a:pPr algn="ctr"/>
            <a:r>
              <a:rPr lang="en-US" altLang="zh-CN" sz="2665" dirty="0" smtClean="0">
                <a:solidFill>
                  <a:schemeClr val="tx1">
                    <a:lumMod val="75000"/>
                    <a:lumOff val="25000"/>
                  </a:schemeClr>
                </a:solidFill>
                <a:latin typeface="微软雅黑" panose="020B0503020204020204" pitchFamily="34" charset="-122"/>
                <a:ea typeface="微软雅黑" panose="020B0503020204020204" pitchFamily="34" charset="-122"/>
              </a:rPr>
              <a:t>THANKS</a:t>
            </a:r>
            <a:r>
              <a:rPr lang="en-US" altLang="zh-CN" sz="2135" dirty="0" smtClean="0">
                <a:solidFill>
                  <a:schemeClr val="tx1">
                    <a:lumMod val="75000"/>
                    <a:lumOff val="25000"/>
                  </a:schemeClr>
                </a:solidFill>
                <a:latin typeface="微软雅黑" panose="020B0503020204020204" pitchFamily="34" charset="-122"/>
                <a:ea typeface="微软雅黑" panose="020B0503020204020204" pitchFamily="34" charset="-122"/>
              </a:rPr>
              <a:t> </a:t>
            </a:r>
          </a:p>
          <a:p>
            <a:pPr algn="ctr"/>
            <a:r>
              <a:rPr lang="en-US" altLang="zh-CN" sz="2135" dirty="0" smtClean="0">
                <a:solidFill>
                  <a:schemeClr val="tx1">
                    <a:lumMod val="75000"/>
                    <a:lumOff val="25000"/>
                  </a:schemeClr>
                </a:solidFill>
                <a:latin typeface="微软雅黑" panose="020B0503020204020204" pitchFamily="34" charset="-122"/>
                <a:ea typeface="微软雅黑" panose="020B0503020204020204" pitchFamily="34" charset="-122"/>
              </a:rPr>
              <a:t>FOR YOUR WATCHING</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Freeform 29"/>
          <p:cNvSpPr/>
          <p:nvPr/>
        </p:nvSpPr>
        <p:spPr bwMode="auto">
          <a:xfrm>
            <a:off x="5190761" y="684645"/>
            <a:ext cx="1887373" cy="168654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2" fill="hold" nodeType="withEffect">
                                  <p:stCondLst>
                                    <p:cond delay="90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11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Прямая соединительная линия 122"/>
          <p:cNvCxnSpPr/>
          <p:nvPr/>
        </p:nvCxnSpPr>
        <p:spPr>
          <a:xfrm flipV="1">
            <a:off x="6518115" y="3957992"/>
            <a:ext cx="2490797" cy="11931"/>
          </a:xfrm>
          <a:prstGeom prst="line">
            <a:avLst/>
          </a:prstGeom>
          <a:ln w="28575">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122"/>
          <p:cNvCxnSpPr/>
          <p:nvPr/>
        </p:nvCxnSpPr>
        <p:spPr>
          <a:xfrm flipV="1">
            <a:off x="6504667" y="2606929"/>
            <a:ext cx="1481148" cy="1047757"/>
          </a:xfrm>
          <a:prstGeom prst="line">
            <a:avLst/>
          </a:prstGeom>
          <a:ln w="28575">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1" name="圆角矩形 30"/>
          <p:cNvSpPr/>
          <p:nvPr/>
        </p:nvSpPr>
        <p:spPr>
          <a:xfrm>
            <a:off x="454660" y="2395855"/>
            <a:ext cx="6872605" cy="2562469"/>
          </a:xfrm>
          <a:prstGeom prst="roundRect">
            <a:avLst/>
          </a:prstGeom>
          <a:solidFill>
            <a:schemeClr val="bg1"/>
          </a:solidFill>
          <a:ln w="28575">
            <a:solidFill>
              <a:srgbClr val="E10314"/>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zh-CN" altLang="en-US" sz="2400" b="1" dirty="0">
                <a:solidFill>
                  <a:srgbClr val="0033CC"/>
                </a:solidFill>
                <a:latin typeface="+mj-ea"/>
                <a:ea typeface="+mj-ea"/>
              </a:rPr>
              <a:t>任一</a:t>
            </a:r>
            <a:r>
              <a:rPr lang="zh-CN" altLang="en-US" sz="2400" b="1" dirty="0" smtClean="0">
                <a:solidFill>
                  <a:srgbClr val="0033CC"/>
                </a:solidFill>
                <a:latin typeface="+mj-ea"/>
                <a:ea typeface="+mj-ea"/>
              </a:rPr>
              <a:t>时代</a:t>
            </a:r>
            <a:r>
              <a:rPr lang="zh-CN" altLang="en-US" sz="2400" b="1" dirty="0">
                <a:solidFill>
                  <a:srgbClr val="0033CC"/>
                </a:solidFill>
                <a:latin typeface="+mj-ea"/>
                <a:ea typeface="+mj-ea"/>
              </a:rPr>
              <a:t>的形成、产生和发展都有</a:t>
            </a:r>
            <a:r>
              <a:rPr lang="zh-CN" altLang="en-US" sz="2400" b="1" dirty="0" smtClean="0">
                <a:solidFill>
                  <a:srgbClr val="0033CC"/>
                </a:solidFill>
                <a:latin typeface="+mj-ea"/>
                <a:ea typeface="+mj-ea"/>
              </a:rPr>
              <a:t>其实践</a:t>
            </a:r>
            <a:r>
              <a:rPr lang="zh-CN" altLang="en-US" sz="2400" b="1" dirty="0">
                <a:solidFill>
                  <a:srgbClr val="0033CC"/>
                </a:solidFill>
                <a:latin typeface="+mj-ea"/>
                <a:ea typeface="+mj-ea"/>
              </a:rPr>
              <a:t>基础</a:t>
            </a:r>
            <a:r>
              <a:rPr lang="zh-CN" altLang="en-US" sz="2400" b="1" dirty="0" smtClean="0">
                <a:solidFill>
                  <a:srgbClr val="0033CC"/>
                </a:solidFill>
                <a:latin typeface="+mj-ea"/>
                <a:ea typeface="+mj-ea"/>
              </a:rPr>
              <a:t>。</a:t>
            </a:r>
          </a:p>
          <a:p>
            <a:pPr algn="just">
              <a:lnSpc>
                <a:spcPct val="150000"/>
              </a:lnSpc>
            </a:pPr>
            <a:r>
              <a:rPr lang="zh-CN" altLang="en-US" sz="2400" b="1" dirty="0" smtClean="0">
                <a:solidFill>
                  <a:srgbClr val="0033CC"/>
                </a:solidFill>
                <a:latin typeface="+mj-ea"/>
                <a:ea typeface="+mj-ea"/>
              </a:rPr>
              <a:t>党中央</a:t>
            </a:r>
            <a:r>
              <a:rPr lang="zh-CN" altLang="en-US" sz="2400" b="1" dirty="0">
                <a:solidFill>
                  <a:srgbClr val="0033CC"/>
                </a:solidFill>
                <a:latin typeface="+mj-ea"/>
                <a:ea typeface="+mj-ea"/>
              </a:rPr>
              <a:t>在十八大以来中国特色</a:t>
            </a:r>
            <a:r>
              <a:rPr lang="zh-CN" altLang="en-US" sz="2400" b="1" dirty="0" smtClean="0">
                <a:solidFill>
                  <a:srgbClr val="0033CC"/>
                </a:solidFill>
                <a:latin typeface="+mj-ea"/>
                <a:ea typeface="+mj-ea"/>
              </a:rPr>
              <a:t>社会主义</a:t>
            </a:r>
            <a:r>
              <a:rPr lang="zh-CN" altLang="en-US" sz="2400" b="1" dirty="0" smtClean="0">
                <a:solidFill>
                  <a:srgbClr val="C00000"/>
                </a:solidFill>
                <a:latin typeface="+mj-ea"/>
                <a:ea typeface="+mj-ea"/>
              </a:rPr>
              <a:t>发生的重大历史性变革、产生的重大历史性成就</a:t>
            </a:r>
            <a:r>
              <a:rPr lang="zh-CN" altLang="en-US" sz="2400" b="1" dirty="0" smtClean="0">
                <a:solidFill>
                  <a:srgbClr val="0033CC"/>
                </a:solidFill>
                <a:latin typeface="+mj-ea"/>
                <a:ea typeface="+mj-ea"/>
              </a:rPr>
              <a:t>的</a:t>
            </a:r>
            <a:r>
              <a:rPr lang="zh-CN" altLang="en-US" sz="2400" b="1" dirty="0">
                <a:solidFill>
                  <a:srgbClr val="0033CC"/>
                </a:solidFill>
                <a:latin typeface="+mj-ea"/>
                <a:ea typeface="+mj-ea"/>
              </a:rPr>
              <a:t>基础上，</a:t>
            </a:r>
            <a:r>
              <a:rPr lang="zh-CN" altLang="en-US" sz="2400" b="1" dirty="0" smtClean="0">
                <a:solidFill>
                  <a:srgbClr val="0033CC"/>
                </a:solidFill>
                <a:latin typeface="+mj-ea"/>
                <a:ea typeface="+mj-ea"/>
              </a:rPr>
              <a:t>作出 “新时代”</a:t>
            </a:r>
            <a:r>
              <a:rPr lang="zh-CN" altLang="en-US" sz="2400" b="1" dirty="0">
                <a:solidFill>
                  <a:srgbClr val="0033CC"/>
                </a:solidFill>
                <a:latin typeface="+mj-ea"/>
                <a:ea typeface="+mj-ea"/>
              </a:rPr>
              <a:t>这一重大判断</a:t>
            </a:r>
            <a:r>
              <a:rPr lang="zh-CN" altLang="en-US" sz="2400" b="1" dirty="0" smtClean="0">
                <a:solidFill>
                  <a:srgbClr val="0033CC"/>
                </a:solidFill>
                <a:latin typeface="+mj-ea"/>
                <a:ea typeface="+mj-ea"/>
              </a:rPr>
              <a:t>。</a:t>
            </a:r>
          </a:p>
        </p:txBody>
      </p:sp>
      <p:grpSp>
        <p:nvGrpSpPr>
          <p:cNvPr id="33" name="Group 132"/>
          <p:cNvGrpSpPr/>
          <p:nvPr/>
        </p:nvGrpSpPr>
        <p:grpSpPr>
          <a:xfrm>
            <a:off x="7986712" y="1324369"/>
            <a:ext cx="1828812" cy="1071570"/>
            <a:chOff x="671486" y="1214422"/>
            <a:chExt cx="1828812" cy="1981214"/>
          </a:xfrm>
        </p:grpSpPr>
        <p:sp>
          <p:nvSpPr>
            <p:cNvPr id="34" name="Round Diagonal Corner Rectangle 133"/>
            <p:cNvSpPr/>
            <p:nvPr/>
          </p:nvSpPr>
          <p:spPr>
            <a:xfrm>
              <a:off x="671486" y="1214422"/>
              <a:ext cx="1828812" cy="1981214"/>
            </a:xfrm>
            <a:prstGeom prst="round2DiagRect">
              <a:avLst>
                <a:gd name="adj1" fmla="val 21111"/>
                <a:gd name="adj2" fmla="val 0"/>
              </a:avLst>
            </a:prstGeom>
            <a:gradFill>
              <a:gsLst>
                <a:gs pos="100000">
                  <a:schemeClr val="accent1"/>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ound Diagonal Corner Rectangle 134"/>
            <p:cNvSpPr/>
            <p:nvPr/>
          </p:nvSpPr>
          <p:spPr>
            <a:xfrm>
              <a:off x="714347" y="1257285"/>
              <a:ext cx="1752588" cy="1876441"/>
            </a:xfrm>
            <a:prstGeom prst="round2DiagRect">
              <a:avLst>
                <a:gd name="adj1" fmla="val 21111"/>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rgbClr val="C00000"/>
                  </a:solidFill>
                  <a:latin typeface="+mn-ea"/>
                </a:rPr>
                <a:t>历史性</a:t>
              </a:r>
              <a:endParaRPr lang="en-US" altLang="zh-CN" sz="2800" b="1" dirty="0" smtClean="0">
                <a:solidFill>
                  <a:srgbClr val="C00000"/>
                </a:solidFill>
                <a:latin typeface="+mn-ea"/>
              </a:endParaRPr>
            </a:p>
            <a:p>
              <a:pPr algn="ctr"/>
              <a:r>
                <a:rPr lang="zh-CN" altLang="en-US" sz="2800" b="1" dirty="0" smtClean="0">
                  <a:solidFill>
                    <a:srgbClr val="C00000"/>
                  </a:solidFill>
                  <a:latin typeface="+mn-ea"/>
                </a:rPr>
                <a:t>变革</a:t>
              </a:r>
              <a:endParaRPr lang="en-US" sz="2800" b="1" dirty="0">
                <a:solidFill>
                  <a:srgbClr val="C00000"/>
                </a:solidFill>
                <a:latin typeface="+mn-ea"/>
              </a:endParaRPr>
            </a:p>
          </p:txBody>
        </p:sp>
      </p:grpSp>
      <p:grpSp>
        <p:nvGrpSpPr>
          <p:cNvPr id="36" name="Group 132"/>
          <p:cNvGrpSpPr/>
          <p:nvPr/>
        </p:nvGrpSpPr>
        <p:grpSpPr>
          <a:xfrm>
            <a:off x="8899533" y="3146828"/>
            <a:ext cx="1828812" cy="1071570"/>
            <a:chOff x="671486" y="1214422"/>
            <a:chExt cx="1828812" cy="1981214"/>
          </a:xfrm>
        </p:grpSpPr>
        <p:sp>
          <p:nvSpPr>
            <p:cNvPr id="37" name="Round Diagonal Corner Rectangle 83"/>
            <p:cNvSpPr/>
            <p:nvPr/>
          </p:nvSpPr>
          <p:spPr>
            <a:xfrm>
              <a:off x="671486" y="1214422"/>
              <a:ext cx="1828812" cy="1981214"/>
            </a:xfrm>
            <a:prstGeom prst="round2DiagRect">
              <a:avLst>
                <a:gd name="adj1" fmla="val 21111"/>
                <a:gd name="adj2" fmla="val 0"/>
              </a:avLst>
            </a:prstGeom>
            <a:gradFill>
              <a:gsLst>
                <a:gs pos="100000">
                  <a:schemeClr val="accent1"/>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ound Diagonal Corner Rectangle 86"/>
            <p:cNvSpPr/>
            <p:nvPr/>
          </p:nvSpPr>
          <p:spPr>
            <a:xfrm>
              <a:off x="714347" y="1257285"/>
              <a:ext cx="1752588" cy="1876441"/>
            </a:xfrm>
            <a:prstGeom prst="round2DiagRect">
              <a:avLst>
                <a:gd name="adj1" fmla="val 21111"/>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rgbClr val="C00000"/>
                  </a:solidFill>
                  <a:latin typeface="+mn-ea"/>
                </a:rPr>
                <a:t>历史性</a:t>
              </a:r>
              <a:endParaRPr lang="en-US" altLang="zh-CN" sz="2800" b="1" dirty="0" smtClean="0">
                <a:solidFill>
                  <a:srgbClr val="C00000"/>
                </a:solidFill>
                <a:latin typeface="+mn-ea"/>
              </a:endParaRPr>
            </a:p>
            <a:p>
              <a:pPr algn="ctr"/>
              <a:r>
                <a:rPr lang="zh-CN" altLang="en-US" sz="2800" b="1" dirty="0" smtClean="0">
                  <a:solidFill>
                    <a:srgbClr val="C00000"/>
                  </a:solidFill>
                  <a:latin typeface="+mn-ea"/>
                </a:rPr>
                <a:t>成就</a:t>
              </a:r>
              <a:endParaRPr lang="en-US" sz="2800" b="1" dirty="0">
                <a:solidFill>
                  <a:srgbClr val="C00000"/>
                </a:solidFill>
                <a:latin typeface="+mn-ea"/>
              </a:endParaRPr>
            </a:p>
          </p:txBody>
        </p:sp>
      </p:grpSp>
      <p:sp>
        <p:nvSpPr>
          <p:cNvPr id="13" name="文本框 12"/>
          <p:cNvSpPr txBox="1">
            <a:spLocks noChangeArrowheads="1"/>
          </p:cNvSpPr>
          <p:nvPr/>
        </p:nvSpPr>
        <p:spPr bwMode="auto">
          <a:xfrm>
            <a:off x="1781615" y="285191"/>
            <a:ext cx="7160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zh-CN" sz="3200" b="1" dirty="0" smtClean="0">
                <a:solidFill>
                  <a:srgbClr val="D8060A"/>
                </a:solidFill>
                <a:latin typeface="微软雅黑" panose="020B0503020204020204" pitchFamily="34" charset="-122"/>
                <a:ea typeface="微软雅黑" panose="020B0503020204020204" pitchFamily="34" charset="-122"/>
              </a:rPr>
              <a:t>如何理解把握</a:t>
            </a:r>
            <a:r>
              <a:rPr lang="en-US" altLang="zh-CN" sz="3200" b="1" dirty="0" smtClean="0">
                <a:solidFill>
                  <a:srgbClr val="D8060A"/>
                </a:solidFill>
                <a:latin typeface="微软雅黑" panose="020B0503020204020204" pitchFamily="34" charset="-122"/>
                <a:ea typeface="微软雅黑" panose="020B0503020204020204" pitchFamily="34" charset="-122"/>
              </a:rPr>
              <a:t>“</a:t>
            </a:r>
            <a:r>
              <a:rPr lang="zh-CN" altLang="zh-CN" sz="3200" b="1" dirty="0" smtClean="0">
                <a:solidFill>
                  <a:srgbClr val="D8060A"/>
                </a:solidFill>
                <a:latin typeface="微软雅黑" panose="020B0503020204020204" pitchFamily="34" charset="-122"/>
                <a:ea typeface="微软雅黑" panose="020B0503020204020204" pitchFamily="34" charset="-122"/>
              </a:rPr>
              <a:t>新时代</a:t>
            </a:r>
            <a:r>
              <a:rPr lang="en-US" altLang="zh-CN" sz="3200" b="1" dirty="0" smtClean="0">
                <a:solidFill>
                  <a:srgbClr val="D8060A"/>
                </a:solidFill>
                <a:latin typeface="微软雅黑" panose="020B0503020204020204" pitchFamily="34" charset="-122"/>
                <a:ea typeface="微软雅黑" panose="020B0503020204020204" pitchFamily="34" charset="-122"/>
              </a:rPr>
              <a:t>”</a:t>
            </a:r>
            <a:r>
              <a:rPr lang="zh-CN" altLang="en-US" sz="3200" b="1" dirty="0" smtClean="0">
                <a:solidFill>
                  <a:srgbClr val="D8060A"/>
                </a:solidFill>
                <a:latin typeface="微软雅黑" panose="020B0503020204020204" pitchFamily="34" charset="-122"/>
                <a:ea typeface="微软雅黑" panose="020B0503020204020204" pitchFamily="34" charset="-122"/>
              </a:rPr>
              <a:t>这一重大</a:t>
            </a:r>
            <a:r>
              <a:rPr lang="zh-CN" altLang="zh-CN" sz="3200" b="1" dirty="0" smtClean="0">
                <a:solidFill>
                  <a:srgbClr val="D8060A"/>
                </a:solidFill>
                <a:latin typeface="微软雅黑" panose="020B0503020204020204" pitchFamily="34" charset="-122"/>
                <a:ea typeface="微软雅黑" panose="020B0503020204020204" pitchFamily="34" charset="-122"/>
              </a:rPr>
              <a:t>判断</a:t>
            </a:r>
            <a:endParaRPr lang="zh-CN" altLang="en-US" sz="3200" b="1" dirty="0">
              <a:solidFill>
                <a:srgbClr val="D8060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b="5502"/>
          <a:stretch>
            <a:fillRect/>
          </a:stretch>
        </p:blipFill>
        <p:spPr>
          <a:xfrm flipH="1">
            <a:off x="5231904" y="4940595"/>
            <a:ext cx="6960096" cy="1848779"/>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79095"/>
            <a:ext cx="12192000" cy="1369888"/>
          </a:xfrm>
          <a:prstGeom prst="rect">
            <a:avLst/>
          </a:prstGeom>
        </p:spPr>
      </p:pic>
      <p:sp>
        <p:nvSpPr>
          <p:cNvPr id="11" name="标题 1"/>
          <p:cNvSpPr txBox="1"/>
          <p:nvPr/>
        </p:nvSpPr>
        <p:spPr>
          <a:xfrm>
            <a:off x="858559" y="301156"/>
            <a:ext cx="4426211" cy="423279"/>
          </a:xfrm>
          <a:prstGeom prst="rect">
            <a:avLst/>
          </a:prstGeom>
        </p:spPr>
        <p:txBody>
          <a:bodyPr lIns="115177" tIns="57589" rIns="115177" bIns="57589"/>
          <a:lstStyle>
            <a:lvl1pPr algn="l" defTabSz="815340" rtl="0" eaLnBrk="0" fontAlgn="base" hangingPunct="0">
              <a:spcBef>
                <a:spcPct val="0"/>
              </a:spcBef>
              <a:spcAft>
                <a:spcPct val="0"/>
              </a:spcAft>
              <a:defRPr lang="zh-CN" altLang="en-US" sz="1600" b="0" kern="1200" dirty="0">
                <a:solidFill>
                  <a:schemeClr val="accent2"/>
                </a:solidFill>
                <a:latin typeface="微软雅黑" panose="020B0503020204020204" pitchFamily="34" charset="-122"/>
                <a:ea typeface="微软雅黑" panose="020B0503020204020204" pitchFamily="34" charset="-122"/>
                <a:cs typeface="+mj-cs"/>
              </a:defRPr>
            </a:lvl1pPr>
            <a:lvl2pPr algn="l" defTabSz="815340" rtl="0" eaLnBrk="0" fontAlgn="base" hangingPunct="0">
              <a:spcBef>
                <a:spcPct val="0"/>
              </a:spcBef>
              <a:spcAft>
                <a:spcPct val="0"/>
              </a:spcAft>
              <a:defRPr sz="2800">
                <a:solidFill>
                  <a:schemeClr val="bg1"/>
                </a:solidFill>
                <a:latin typeface="华文细黑" pitchFamily="2" charset="-122"/>
                <a:ea typeface="华文细黑" pitchFamily="2" charset="-122"/>
              </a:defRPr>
            </a:lvl2pPr>
            <a:lvl3pPr algn="l" defTabSz="815340" rtl="0" eaLnBrk="0" fontAlgn="base" hangingPunct="0">
              <a:spcBef>
                <a:spcPct val="0"/>
              </a:spcBef>
              <a:spcAft>
                <a:spcPct val="0"/>
              </a:spcAft>
              <a:defRPr sz="2800">
                <a:solidFill>
                  <a:schemeClr val="bg1"/>
                </a:solidFill>
                <a:latin typeface="华文细黑" pitchFamily="2" charset="-122"/>
                <a:ea typeface="华文细黑" pitchFamily="2" charset="-122"/>
              </a:defRPr>
            </a:lvl3pPr>
            <a:lvl4pPr algn="l" defTabSz="815340" rtl="0" eaLnBrk="0" fontAlgn="base" hangingPunct="0">
              <a:spcBef>
                <a:spcPct val="0"/>
              </a:spcBef>
              <a:spcAft>
                <a:spcPct val="0"/>
              </a:spcAft>
              <a:defRPr sz="2800">
                <a:solidFill>
                  <a:schemeClr val="bg1"/>
                </a:solidFill>
                <a:latin typeface="华文细黑" pitchFamily="2" charset="-122"/>
                <a:ea typeface="华文细黑" pitchFamily="2" charset="-122"/>
              </a:defRPr>
            </a:lvl4pPr>
            <a:lvl5pPr algn="l" defTabSz="815340" rtl="0" eaLnBrk="0" fontAlgn="base" hangingPunct="0">
              <a:spcBef>
                <a:spcPct val="0"/>
              </a:spcBef>
              <a:spcAft>
                <a:spcPct val="0"/>
              </a:spcAft>
              <a:defRPr sz="28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0965" algn="l" rtl="0" fontAlgn="base">
              <a:spcBef>
                <a:spcPct val="0"/>
              </a:spcBef>
              <a:spcAft>
                <a:spcPct val="0"/>
              </a:spcAft>
              <a:defRPr sz="3200">
                <a:solidFill>
                  <a:schemeClr val="bg1"/>
                </a:solidFill>
                <a:latin typeface="华文细黑" pitchFamily="2" charset="-122"/>
                <a:ea typeface="华文细黑" pitchFamily="2" charset="-122"/>
              </a:defRPr>
            </a:lvl8pPr>
            <a:lvl9pPr marL="1828165" algn="l" rtl="0" fontAlgn="base">
              <a:spcBef>
                <a:spcPct val="0"/>
              </a:spcBef>
              <a:spcAft>
                <a:spcPct val="0"/>
              </a:spcAft>
              <a:defRPr sz="3200">
                <a:solidFill>
                  <a:schemeClr val="bg1"/>
                </a:solidFill>
                <a:latin typeface="华文细黑" pitchFamily="2" charset="-122"/>
                <a:ea typeface="华文细黑" pitchFamily="2" charset="-122"/>
              </a:defRPr>
            </a:lvl9pPr>
          </a:lstStyle>
          <a:p>
            <a:r>
              <a:rPr lang="zh-CN" altLang="en-US" sz="2135" dirty="0"/>
              <a:t>过去五年取得历史性成就</a:t>
            </a:r>
          </a:p>
        </p:txBody>
      </p:sp>
      <p:sp>
        <p:nvSpPr>
          <p:cNvPr id="25" name="TextBox 9">
            <a:hlinkClick r:id="" action="ppaction://hlinkshowjump?jump=nextslide"/>
          </p:cNvPr>
          <p:cNvSpPr txBox="1"/>
          <p:nvPr/>
        </p:nvSpPr>
        <p:spPr>
          <a:xfrm>
            <a:off x="4203993" y="179485"/>
            <a:ext cx="4457700" cy="666115"/>
          </a:xfrm>
          <a:prstGeom prst="rect">
            <a:avLst/>
          </a:prstGeom>
        </p:spPr>
        <p:txBody>
          <a:bodyPr wrap="non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3735" dirty="0" smtClean="0">
                <a:solidFill>
                  <a:srgbClr val="0033CC"/>
                </a:solidFill>
              </a:rPr>
              <a:t>十个方面历史性成就</a:t>
            </a:r>
          </a:p>
        </p:txBody>
      </p:sp>
      <p:grpSp>
        <p:nvGrpSpPr>
          <p:cNvPr id="2" name="组合 1"/>
          <p:cNvGrpSpPr/>
          <p:nvPr/>
        </p:nvGrpSpPr>
        <p:grpSpPr>
          <a:xfrm>
            <a:off x="419100" y="1163955"/>
            <a:ext cx="2165350" cy="1983105"/>
            <a:chOff x="341627" y="1975731"/>
            <a:chExt cx="1953898" cy="1945190"/>
          </a:xfrm>
          <a:gradFill>
            <a:gsLst>
              <a:gs pos="0">
                <a:srgbClr val="E30000"/>
              </a:gs>
              <a:gs pos="100000">
                <a:srgbClr val="760303"/>
              </a:gs>
            </a:gsLst>
            <a:lin ang="5400000" scaled="0"/>
          </a:gradFill>
        </p:grpSpPr>
        <p:grpSp>
          <p:nvGrpSpPr>
            <p:cNvPr id="26" name="组合 25"/>
            <p:cNvGrpSpPr/>
            <p:nvPr/>
          </p:nvGrpSpPr>
          <p:grpSpPr>
            <a:xfrm>
              <a:off x="341627" y="1975731"/>
              <a:ext cx="1953898" cy="1945190"/>
              <a:chOff x="2509369" y="1397461"/>
              <a:chExt cx="1492888" cy="1486234"/>
            </a:xfrm>
            <a:grpFill/>
          </p:grpSpPr>
          <p:sp>
            <p:nvSpPr>
              <p:cNvPr id="27" name="Freeform 22"/>
              <p:cNvSpPr>
                <a:spLocks noEditPoints="1"/>
              </p:cNvSpPr>
              <p:nvPr/>
            </p:nvSpPr>
            <p:spPr bwMode="auto">
              <a:xfrm>
                <a:off x="2509369" y="1397461"/>
                <a:ext cx="1492888" cy="1486234"/>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lumMod val="75000"/>
                      <a:lumOff val="25000"/>
                    </a:schemeClr>
                  </a:solidFill>
                </a:endParaRPr>
              </a:p>
            </p:txBody>
          </p:sp>
          <p:sp>
            <p:nvSpPr>
              <p:cNvPr id="28" name="椭圆 27"/>
              <p:cNvSpPr/>
              <p:nvPr/>
            </p:nvSpPr>
            <p:spPr>
              <a:xfrm>
                <a:off x="2673051" y="1564349"/>
                <a:ext cx="1165524" cy="1165524"/>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chemeClr val="tx1">
                      <a:lumMod val="75000"/>
                      <a:lumOff val="25000"/>
                    </a:schemeClr>
                  </a:solidFill>
                </a:endParaRPr>
              </a:p>
            </p:txBody>
          </p:sp>
        </p:grpSp>
        <p:sp>
          <p:nvSpPr>
            <p:cNvPr id="9" name="TextBox 9">
              <a:hlinkClick r:id="" action="ppaction://hlinkshowjump?jump=nextslide"/>
            </p:cNvPr>
            <p:cNvSpPr txBox="1"/>
            <p:nvPr/>
          </p:nvSpPr>
          <p:spPr>
            <a:xfrm>
              <a:off x="465451" y="2533039"/>
              <a:ext cx="1706248" cy="848962"/>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lnSpc>
                  <a:spcPct val="120000"/>
                </a:lnSpc>
                <a:spcBef>
                  <a:spcPts val="0"/>
                </a:spcBef>
                <a:spcAft>
                  <a:spcPts val="0"/>
                </a:spcAft>
                <a:defRPr/>
              </a:pPr>
              <a:r>
                <a:rPr lang="zh-CN" altLang="en-US" sz="1865" dirty="0">
                  <a:solidFill>
                    <a:schemeClr val="bg1"/>
                  </a:solidFill>
                </a:rPr>
                <a:t>经济</a:t>
              </a:r>
              <a:r>
                <a:rPr lang="zh-CN" altLang="en-US" sz="1865" dirty="0" smtClean="0">
                  <a:solidFill>
                    <a:schemeClr val="bg1"/>
                  </a:solidFill>
                </a:rPr>
                <a:t>建设</a:t>
              </a:r>
              <a:endParaRPr lang="en-US" altLang="zh-CN" sz="1865" dirty="0" smtClean="0">
                <a:solidFill>
                  <a:schemeClr val="bg1"/>
                </a:solidFill>
              </a:endParaRPr>
            </a:p>
            <a:p>
              <a:pPr algn="ctr" fontAlgn="auto">
                <a:lnSpc>
                  <a:spcPct val="120000"/>
                </a:lnSpc>
                <a:spcBef>
                  <a:spcPts val="0"/>
                </a:spcBef>
                <a:spcAft>
                  <a:spcPts val="0"/>
                </a:spcAft>
                <a:defRPr/>
              </a:pPr>
              <a:r>
                <a:rPr lang="zh-CN" altLang="en-US" sz="1865" dirty="0" smtClean="0">
                  <a:solidFill>
                    <a:schemeClr val="bg1"/>
                  </a:solidFill>
                </a:rPr>
                <a:t>取得</a:t>
              </a:r>
              <a:r>
                <a:rPr lang="zh-CN" altLang="en-US" sz="1865" dirty="0">
                  <a:solidFill>
                    <a:schemeClr val="bg1"/>
                  </a:solidFill>
                </a:rPr>
                <a:t>重大成就</a:t>
              </a:r>
            </a:p>
          </p:txBody>
        </p:sp>
        <p:sp>
          <p:nvSpPr>
            <p:cNvPr id="29" name="TextBox 9">
              <a:hlinkClick r:id="" action="ppaction://hlinkshowjump?jump=nextslide"/>
            </p:cNvPr>
            <p:cNvSpPr txBox="1"/>
            <p:nvPr/>
          </p:nvSpPr>
          <p:spPr>
            <a:xfrm>
              <a:off x="912667" y="2273860"/>
              <a:ext cx="831116" cy="364074"/>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1600" dirty="0" smtClean="0">
                  <a:solidFill>
                    <a:schemeClr val="bg1"/>
                  </a:solidFill>
                </a:rPr>
                <a:t>（一）</a:t>
              </a:r>
              <a:endParaRPr lang="zh-CN" altLang="en-US" sz="1600" dirty="0">
                <a:solidFill>
                  <a:schemeClr val="bg1"/>
                </a:solidFill>
              </a:endParaRPr>
            </a:p>
          </p:txBody>
        </p:sp>
      </p:grpSp>
      <p:grpSp>
        <p:nvGrpSpPr>
          <p:cNvPr id="133" name="组合 132"/>
          <p:cNvGrpSpPr/>
          <p:nvPr/>
        </p:nvGrpSpPr>
        <p:grpSpPr>
          <a:xfrm>
            <a:off x="2710352" y="1163954"/>
            <a:ext cx="2114801" cy="2105376"/>
            <a:chOff x="341627" y="1975731"/>
            <a:chExt cx="1953898" cy="1945190"/>
          </a:xfrm>
          <a:gradFill>
            <a:gsLst>
              <a:gs pos="0">
                <a:srgbClr val="E30000"/>
              </a:gs>
              <a:gs pos="100000">
                <a:srgbClr val="760303"/>
              </a:gs>
            </a:gsLst>
            <a:lin ang="5400000" scaled="0"/>
          </a:gradFill>
        </p:grpSpPr>
        <p:grpSp>
          <p:nvGrpSpPr>
            <p:cNvPr id="134" name="组合 133"/>
            <p:cNvGrpSpPr/>
            <p:nvPr/>
          </p:nvGrpSpPr>
          <p:grpSpPr>
            <a:xfrm>
              <a:off x="341627" y="1975731"/>
              <a:ext cx="1953898" cy="1945190"/>
              <a:chOff x="2509369" y="1397461"/>
              <a:chExt cx="1492888" cy="1486234"/>
            </a:xfrm>
            <a:grpFill/>
          </p:grpSpPr>
          <p:sp>
            <p:nvSpPr>
              <p:cNvPr id="137" name="Freeform 22"/>
              <p:cNvSpPr>
                <a:spLocks noEditPoints="1"/>
              </p:cNvSpPr>
              <p:nvPr/>
            </p:nvSpPr>
            <p:spPr bwMode="auto">
              <a:xfrm>
                <a:off x="2509369" y="1397461"/>
                <a:ext cx="1492888" cy="1486234"/>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lumMod val="75000"/>
                      <a:lumOff val="25000"/>
                    </a:schemeClr>
                  </a:solidFill>
                </a:endParaRPr>
              </a:p>
            </p:txBody>
          </p:sp>
          <p:sp>
            <p:nvSpPr>
              <p:cNvPr id="138" name="椭圆 137"/>
              <p:cNvSpPr/>
              <p:nvPr/>
            </p:nvSpPr>
            <p:spPr>
              <a:xfrm>
                <a:off x="2673051" y="1564349"/>
                <a:ext cx="1165524" cy="1165524"/>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chemeClr val="tx1">
                      <a:lumMod val="75000"/>
                      <a:lumOff val="25000"/>
                    </a:schemeClr>
                  </a:solidFill>
                </a:endParaRPr>
              </a:p>
            </p:txBody>
          </p:sp>
        </p:grpSp>
        <p:sp>
          <p:nvSpPr>
            <p:cNvPr id="135" name="TextBox 9">
              <a:hlinkClick r:id="" action="ppaction://hlinkshowjump?jump=nextslide"/>
            </p:cNvPr>
            <p:cNvSpPr txBox="1"/>
            <p:nvPr/>
          </p:nvSpPr>
          <p:spPr>
            <a:xfrm>
              <a:off x="465451" y="2556533"/>
              <a:ext cx="1706248" cy="799795"/>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lnSpc>
                  <a:spcPct val="120000"/>
                </a:lnSpc>
                <a:spcBef>
                  <a:spcPts val="0"/>
                </a:spcBef>
                <a:spcAft>
                  <a:spcPts val="0"/>
                </a:spcAft>
                <a:defRPr/>
              </a:pPr>
              <a:r>
                <a:rPr lang="zh-CN" altLang="en-US" sz="1865" dirty="0">
                  <a:solidFill>
                    <a:schemeClr val="bg1"/>
                  </a:solidFill>
                </a:rPr>
                <a:t>全面深化改革取得重大突破</a:t>
              </a:r>
            </a:p>
          </p:txBody>
        </p:sp>
        <p:sp>
          <p:nvSpPr>
            <p:cNvPr id="136" name="TextBox 9">
              <a:hlinkClick r:id="" action="ppaction://hlinkshowjump?jump=nextslide"/>
            </p:cNvPr>
            <p:cNvSpPr txBox="1"/>
            <p:nvPr/>
          </p:nvSpPr>
          <p:spPr>
            <a:xfrm>
              <a:off x="914400" y="2249793"/>
              <a:ext cx="831116" cy="348389"/>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1600" dirty="0" smtClean="0">
                  <a:solidFill>
                    <a:schemeClr val="bg1"/>
                  </a:solidFill>
                </a:rPr>
                <a:t>（二）</a:t>
              </a:r>
              <a:endParaRPr lang="zh-CN" altLang="en-US" sz="1600" dirty="0">
                <a:solidFill>
                  <a:schemeClr val="bg1"/>
                </a:solidFill>
              </a:endParaRPr>
            </a:p>
          </p:txBody>
        </p:sp>
      </p:grpSp>
      <p:grpSp>
        <p:nvGrpSpPr>
          <p:cNvPr id="157" name="组合 156"/>
          <p:cNvGrpSpPr/>
          <p:nvPr/>
        </p:nvGrpSpPr>
        <p:grpSpPr>
          <a:xfrm>
            <a:off x="4985894" y="1313319"/>
            <a:ext cx="2114801" cy="2105376"/>
            <a:chOff x="341627" y="1975731"/>
            <a:chExt cx="1953898" cy="1945190"/>
          </a:xfrm>
          <a:gradFill>
            <a:gsLst>
              <a:gs pos="0">
                <a:srgbClr val="E30000"/>
              </a:gs>
              <a:gs pos="100000">
                <a:srgbClr val="760303"/>
              </a:gs>
            </a:gsLst>
            <a:lin ang="5400000" scaled="0"/>
          </a:gradFill>
        </p:grpSpPr>
        <p:grpSp>
          <p:nvGrpSpPr>
            <p:cNvPr id="158" name="组合 157"/>
            <p:cNvGrpSpPr/>
            <p:nvPr/>
          </p:nvGrpSpPr>
          <p:grpSpPr>
            <a:xfrm>
              <a:off x="341627" y="1975731"/>
              <a:ext cx="1953898" cy="1945190"/>
              <a:chOff x="2509369" y="1397461"/>
              <a:chExt cx="1492888" cy="1486234"/>
            </a:xfrm>
            <a:grpFill/>
          </p:grpSpPr>
          <p:sp>
            <p:nvSpPr>
              <p:cNvPr id="161" name="Freeform 22"/>
              <p:cNvSpPr>
                <a:spLocks noEditPoints="1"/>
              </p:cNvSpPr>
              <p:nvPr/>
            </p:nvSpPr>
            <p:spPr bwMode="auto">
              <a:xfrm>
                <a:off x="2509369" y="1397461"/>
                <a:ext cx="1492888" cy="1486234"/>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lumMod val="75000"/>
                      <a:lumOff val="25000"/>
                    </a:schemeClr>
                  </a:solidFill>
                </a:endParaRPr>
              </a:p>
            </p:txBody>
          </p:sp>
          <p:sp>
            <p:nvSpPr>
              <p:cNvPr id="162" name="椭圆 161"/>
              <p:cNvSpPr/>
              <p:nvPr/>
            </p:nvSpPr>
            <p:spPr>
              <a:xfrm>
                <a:off x="2673051" y="1564349"/>
                <a:ext cx="1165524" cy="1165524"/>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chemeClr val="tx1">
                      <a:lumMod val="75000"/>
                      <a:lumOff val="25000"/>
                    </a:schemeClr>
                  </a:solidFill>
                </a:endParaRPr>
              </a:p>
            </p:txBody>
          </p:sp>
        </p:grpSp>
        <p:sp>
          <p:nvSpPr>
            <p:cNvPr id="159" name="TextBox 9">
              <a:hlinkClick r:id="" action="ppaction://hlinkshowjump?jump=nextslide"/>
            </p:cNvPr>
            <p:cNvSpPr txBox="1"/>
            <p:nvPr/>
          </p:nvSpPr>
          <p:spPr>
            <a:xfrm>
              <a:off x="465451" y="2556533"/>
              <a:ext cx="1706248" cy="799795"/>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lnSpc>
                  <a:spcPct val="120000"/>
                </a:lnSpc>
                <a:spcBef>
                  <a:spcPts val="0"/>
                </a:spcBef>
                <a:spcAft>
                  <a:spcPts val="0"/>
                </a:spcAft>
                <a:defRPr/>
              </a:pPr>
              <a:r>
                <a:rPr lang="zh-CN" altLang="en-US" sz="1865" dirty="0">
                  <a:solidFill>
                    <a:schemeClr val="bg1"/>
                  </a:solidFill>
                </a:rPr>
                <a:t>民主法治建设迈出重大步伐</a:t>
              </a:r>
            </a:p>
          </p:txBody>
        </p:sp>
        <p:sp>
          <p:nvSpPr>
            <p:cNvPr id="160" name="TextBox 9">
              <a:hlinkClick r:id="" action="ppaction://hlinkshowjump?jump=nextslide"/>
            </p:cNvPr>
            <p:cNvSpPr txBox="1"/>
            <p:nvPr/>
          </p:nvSpPr>
          <p:spPr>
            <a:xfrm>
              <a:off x="890413" y="2249793"/>
              <a:ext cx="831116" cy="348389"/>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1600" dirty="0" smtClean="0">
                  <a:solidFill>
                    <a:schemeClr val="bg1"/>
                  </a:solidFill>
                </a:rPr>
                <a:t>（三）</a:t>
              </a:r>
              <a:endParaRPr lang="zh-CN" altLang="en-US" sz="1600" dirty="0">
                <a:solidFill>
                  <a:schemeClr val="bg1"/>
                </a:solidFill>
              </a:endParaRPr>
            </a:p>
          </p:txBody>
        </p:sp>
      </p:grpSp>
      <p:grpSp>
        <p:nvGrpSpPr>
          <p:cNvPr id="163" name="组合 162"/>
          <p:cNvGrpSpPr/>
          <p:nvPr/>
        </p:nvGrpSpPr>
        <p:grpSpPr>
          <a:xfrm>
            <a:off x="7221285" y="1364614"/>
            <a:ext cx="2114801" cy="2105376"/>
            <a:chOff x="341627" y="1975731"/>
            <a:chExt cx="1953898" cy="1945190"/>
          </a:xfrm>
          <a:gradFill>
            <a:gsLst>
              <a:gs pos="0">
                <a:srgbClr val="E30000"/>
              </a:gs>
              <a:gs pos="100000">
                <a:srgbClr val="760303"/>
              </a:gs>
            </a:gsLst>
            <a:lin ang="5400000" scaled="0"/>
          </a:gradFill>
        </p:grpSpPr>
        <p:grpSp>
          <p:nvGrpSpPr>
            <p:cNvPr id="164" name="组合 163"/>
            <p:cNvGrpSpPr/>
            <p:nvPr/>
          </p:nvGrpSpPr>
          <p:grpSpPr>
            <a:xfrm>
              <a:off x="341627" y="1975731"/>
              <a:ext cx="1953898" cy="1945190"/>
              <a:chOff x="2509369" y="1397461"/>
              <a:chExt cx="1492888" cy="1486234"/>
            </a:xfrm>
            <a:grpFill/>
          </p:grpSpPr>
          <p:sp>
            <p:nvSpPr>
              <p:cNvPr id="167" name="Freeform 22"/>
              <p:cNvSpPr>
                <a:spLocks noEditPoints="1"/>
              </p:cNvSpPr>
              <p:nvPr/>
            </p:nvSpPr>
            <p:spPr bwMode="auto">
              <a:xfrm>
                <a:off x="2509369" y="1397461"/>
                <a:ext cx="1492888" cy="1486234"/>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lumMod val="75000"/>
                      <a:lumOff val="25000"/>
                    </a:schemeClr>
                  </a:solidFill>
                </a:endParaRPr>
              </a:p>
            </p:txBody>
          </p:sp>
          <p:sp>
            <p:nvSpPr>
              <p:cNvPr id="168" name="椭圆 167"/>
              <p:cNvSpPr/>
              <p:nvPr/>
            </p:nvSpPr>
            <p:spPr>
              <a:xfrm>
                <a:off x="2673051" y="1564349"/>
                <a:ext cx="1165524" cy="1165524"/>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chemeClr val="tx1">
                      <a:lumMod val="75000"/>
                      <a:lumOff val="25000"/>
                    </a:schemeClr>
                  </a:solidFill>
                </a:endParaRPr>
              </a:p>
            </p:txBody>
          </p:sp>
        </p:grpSp>
        <p:sp>
          <p:nvSpPr>
            <p:cNvPr id="165" name="TextBox 9">
              <a:hlinkClick r:id="" action="ppaction://hlinkshowjump?jump=nextslide"/>
            </p:cNvPr>
            <p:cNvSpPr txBox="1"/>
            <p:nvPr/>
          </p:nvSpPr>
          <p:spPr>
            <a:xfrm>
              <a:off x="465451" y="2556533"/>
              <a:ext cx="1706248" cy="799795"/>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lnSpc>
                  <a:spcPct val="120000"/>
                </a:lnSpc>
                <a:spcBef>
                  <a:spcPts val="0"/>
                </a:spcBef>
                <a:spcAft>
                  <a:spcPts val="0"/>
                </a:spcAft>
                <a:defRPr/>
              </a:pPr>
              <a:r>
                <a:rPr lang="zh-CN" altLang="en-US" sz="1865" dirty="0">
                  <a:solidFill>
                    <a:schemeClr val="bg1"/>
                  </a:solidFill>
                </a:rPr>
                <a:t>思想文化建设取得重大进展</a:t>
              </a:r>
            </a:p>
          </p:txBody>
        </p:sp>
        <p:sp>
          <p:nvSpPr>
            <p:cNvPr id="166" name="TextBox 9">
              <a:hlinkClick r:id="" action="ppaction://hlinkshowjump?jump=nextslide"/>
            </p:cNvPr>
            <p:cNvSpPr txBox="1"/>
            <p:nvPr/>
          </p:nvSpPr>
          <p:spPr>
            <a:xfrm>
              <a:off x="903017" y="2249793"/>
              <a:ext cx="831116" cy="348389"/>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1600" dirty="0" smtClean="0">
                  <a:solidFill>
                    <a:schemeClr val="bg1"/>
                  </a:solidFill>
                </a:rPr>
                <a:t>（四）</a:t>
              </a:r>
              <a:endParaRPr lang="zh-CN" altLang="en-US" sz="1600" dirty="0">
                <a:solidFill>
                  <a:schemeClr val="bg1"/>
                </a:solidFill>
              </a:endParaRPr>
            </a:p>
          </p:txBody>
        </p:sp>
      </p:grpSp>
      <p:grpSp>
        <p:nvGrpSpPr>
          <p:cNvPr id="169" name="组合 168"/>
          <p:cNvGrpSpPr/>
          <p:nvPr/>
        </p:nvGrpSpPr>
        <p:grpSpPr>
          <a:xfrm>
            <a:off x="9496493" y="1373644"/>
            <a:ext cx="2114801" cy="2105376"/>
            <a:chOff x="341627" y="1975731"/>
            <a:chExt cx="1953898" cy="1945190"/>
          </a:xfrm>
          <a:gradFill>
            <a:gsLst>
              <a:gs pos="0">
                <a:srgbClr val="E30000"/>
              </a:gs>
              <a:gs pos="100000">
                <a:srgbClr val="760303"/>
              </a:gs>
            </a:gsLst>
            <a:lin ang="5400000" scaled="0"/>
          </a:gradFill>
        </p:grpSpPr>
        <p:grpSp>
          <p:nvGrpSpPr>
            <p:cNvPr id="170" name="组合 169"/>
            <p:cNvGrpSpPr/>
            <p:nvPr/>
          </p:nvGrpSpPr>
          <p:grpSpPr>
            <a:xfrm>
              <a:off x="341627" y="1975731"/>
              <a:ext cx="1953898" cy="1945190"/>
              <a:chOff x="2509369" y="1397461"/>
              <a:chExt cx="1492888" cy="1486234"/>
            </a:xfrm>
            <a:grpFill/>
          </p:grpSpPr>
          <p:sp>
            <p:nvSpPr>
              <p:cNvPr id="173" name="Freeform 22"/>
              <p:cNvSpPr>
                <a:spLocks noEditPoints="1"/>
              </p:cNvSpPr>
              <p:nvPr/>
            </p:nvSpPr>
            <p:spPr bwMode="auto">
              <a:xfrm>
                <a:off x="2509369" y="1397461"/>
                <a:ext cx="1492888" cy="1486234"/>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lumMod val="75000"/>
                      <a:lumOff val="25000"/>
                    </a:schemeClr>
                  </a:solidFill>
                </a:endParaRPr>
              </a:p>
            </p:txBody>
          </p:sp>
          <p:sp>
            <p:nvSpPr>
              <p:cNvPr id="174" name="椭圆 173"/>
              <p:cNvSpPr/>
              <p:nvPr/>
            </p:nvSpPr>
            <p:spPr>
              <a:xfrm>
                <a:off x="2673051" y="1564349"/>
                <a:ext cx="1165524" cy="1165524"/>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chemeClr val="tx1">
                      <a:lumMod val="75000"/>
                      <a:lumOff val="25000"/>
                    </a:schemeClr>
                  </a:solidFill>
                </a:endParaRPr>
              </a:p>
            </p:txBody>
          </p:sp>
        </p:grpSp>
        <p:sp>
          <p:nvSpPr>
            <p:cNvPr id="171" name="TextBox 9">
              <a:hlinkClick r:id="" action="ppaction://hlinkshowjump?jump=nextslide"/>
            </p:cNvPr>
            <p:cNvSpPr txBox="1"/>
            <p:nvPr/>
          </p:nvSpPr>
          <p:spPr>
            <a:xfrm>
              <a:off x="465451" y="2556533"/>
              <a:ext cx="1706248" cy="799795"/>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lnSpc>
                  <a:spcPct val="120000"/>
                </a:lnSpc>
                <a:spcBef>
                  <a:spcPts val="0"/>
                </a:spcBef>
                <a:spcAft>
                  <a:spcPts val="0"/>
                </a:spcAft>
                <a:defRPr/>
              </a:pPr>
              <a:r>
                <a:rPr lang="zh-CN" altLang="en-US" sz="1865" dirty="0">
                  <a:solidFill>
                    <a:schemeClr val="bg1"/>
                  </a:solidFill>
                </a:rPr>
                <a:t>人民</a:t>
              </a:r>
              <a:r>
                <a:rPr lang="zh-CN" altLang="en-US" sz="1865" dirty="0" smtClean="0">
                  <a:solidFill>
                    <a:schemeClr val="bg1"/>
                  </a:solidFill>
                </a:rPr>
                <a:t>生活</a:t>
              </a:r>
              <a:endParaRPr lang="en-US" altLang="zh-CN" sz="1865" dirty="0" smtClean="0">
                <a:solidFill>
                  <a:schemeClr val="bg1"/>
                </a:solidFill>
              </a:endParaRPr>
            </a:p>
            <a:p>
              <a:pPr algn="ctr" fontAlgn="auto">
                <a:lnSpc>
                  <a:spcPct val="120000"/>
                </a:lnSpc>
                <a:spcBef>
                  <a:spcPts val="0"/>
                </a:spcBef>
                <a:spcAft>
                  <a:spcPts val="0"/>
                </a:spcAft>
                <a:defRPr/>
              </a:pPr>
              <a:r>
                <a:rPr lang="zh-CN" altLang="en-US" sz="1865" dirty="0" smtClean="0">
                  <a:solidFill>
                    <a:schemeClr val="bg1"/>
                  </a:solidFill>
                </a:rPr>
                <a:t>不断</a:t>
              </a:r>
              <a:r>
                <a:rPr lang="zh-CN" altLang="en-US" sz="1865" dirty="0">
                  <a:solidFill>
                    <a:schemeClr val="bg1"/>
                  </a:solidFill>
                </a:rPr>
                <a:t>改善</a:t>
              </a:r>
            </a:p>
          </p:txBody>
        </p:sp>
        <p:sp>
          <p:nvSpPr>
            <p:cNvPr id="172" name="TextBox 9">
              <a:hlinkClick r:id="" action="ppaction://hlinkshowjump?jump=nextslide"/>
            </p:cNvPr>
            <p:cNvSpPr txBox="1"/>
            <p:nvPr/>
          </p:nvSpPr>
          <p:spPr>
            <a:xfrm>
              <a:off x="903017" y="2249793"/>
              <a:ext cx="831116" cy="348389"/>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1600" dirty="0" smtClean="0">
                  <a:solidFill>
                    <a:schemeClr val="bg1"/>
                  </a:solidFill>
                </a:rPr>
                <a:t>（五）</a:t>
              </a:r>
              <a:endParaRPr lang="zh-CN" altLang="en-US" sz="1600" dirty="0">
                <a:solidFill>
                  <a:schemeClr val="bg1"/>
                </a:solidFill>
              </a:endParaRPr>
            </a:p>
          </p:txBody>
        </p:sp>
      </p:grpSp>
      <p:grpSp>
        <p:nvGrpSpPr>
          <p:cNvPr id="5" name="组合 4"/>
          <p:cNvGrpSpPr/>
          <p:nvPr/>
        </p:nvGrpSpPr>
        <p:grpSpPr>
          <a:xfrm>
            <a:off x="434291" y="3647579"/>
            <a:ext cx="2114801" cy="2105376"/>
            <a:chOff x="341627" y="1975731"/>
            <a:chExt cx="1953898" cy="1945190"/>
          </a:xfrm>
          <a:gradFill>
            <a:gsLst>
              <a:gs pos="0">
                <a:srgbClr val="E30000"/>
              </a:gs>
              <a:gs pos="100000">
                <a:srgbClr val="760303"/>
              </a:gs>
            </a:gsLst>
            <a:lin ang="5400000" scaled="0"/>
          </a:gradFill>
        </p:grpSpPr>
        <p:grpSp>
          <p:nvGrpSpPr>
            <p:cNvPr id="6" name="组合 5"/>
            <p:cNvGrpSpPr/>
            <p:nvPr/>
          </p:nvGrpSpPr>
          <p:grpSpPr>
            <a:xfrm>
              <a:off x="341627" y="1975731"/>
              <a:ext cx="1953898" cy="1945190"/>
              <a:chOff x="2509369" y="1397461"/>
              <a:chExt cx="1492888" cy="1486234"/>
            </a:xfrm>
            <a:grpFill/>
          </p:grpSpPr>
          <p:sp>
            <p:nvSpPr>
              <p:cNvPr id="7" name="Freeform 22"/>
              <p:cNvSpPr>
                <a:spLocks noEditPoints="1"/>
              </p:cNvSpPr>
              <p:nvPr/>
            </p:nvSpPr>
            <p:spPr bwMode="auto">
              <a:xfrm>
                <a:off x="2509369" y="1397461"/>
                <a:ext cx="1492888" cy="1486234"/>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lumMod val="75000"/>
                      <a:lumOff val="25000"/>
                    </a:schemeClr>
                  </a:solidFill>
                </a:endParaRPr>
              </a:p>
            </p:txBody>
          </p:sp>
          <p:sp>
            <p:nvSpPr>
              <p:cNvPr id="8" name="椭圆 7"/>
              <p:cNvSpPr/>
              <p:nvPr/>
            </p:nvSpPr>
            <p:spPr>
              <a:xfrm>
                <a:off x="2673051" y="1564349"/>
                <a:ext cx="1165524" cy="1165524"/>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chemeClr val="tx1">
                      <a:lumMod val="75000"/>
                      <a:lumOff val="25000"/>
                    </a:schemeClr>
                  </a:solidFill>
                </a:endParaRPr>
              </a:p>
            </p:txBody>
          </p:sp>
        </p:grpSp>
        <p:sp>
          <p:nvSpPr>
            <p:cNvPr id="10" name="TextBox 9">
              <a:hlinkClick r:id="" action="ppaction://hlinkshowjump?jump=nextslide"/>
            </p:cNvPr>
            <p:cNvSpPr txBox="1"/>
            <p:nvPr/>
          </p:nvSpPr>
          <p:spPr>
            <a:xfrm>
              <a:off x="465451" y="2533039"/>
              <a:ext cx="1706248" cy="802714"/>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lnSpc>
                  <a:spcPct val="120000"/>
                </a:lnSpc>
                <a:spcBef>
                  <a:spcPts val="0"/>
                </a:spcBef>
                <a:spcAft>
                  <a:spcPts val="0"/>
                </a:spcAft>
                <a:defRPr/>
              </a:pPr>
              <a:r>
                <a:rPr lang="zh-CN" altLang="en-US" sz="1865" dirty="0">
                  <a:solidFill>
                    <a:schemeClr val="bg1"/>
                  </a:solidFill>
                </a:rPr>
                <a:t>生态</a:t>
              </a:r>
              <a:r>
                <a:rPr lang="zh-CN" altLang="en-US" sz="1865" dirty="0" smtClean="0">
                  <a:solidFill>
                    <a:schemeClr val="bg1"/>
                  </a:solidFill>
                </a:rPr>
                <a:t>文明</a:t>
              </a:r>
              <a:endParaRPr lang="en-US" altLang="zh-CN" sz="1865" dirty="0" smtClean="0">
                <a:solidFill>
                  <a:schemeClr val="bg1"/>
                </a:solidFill>
              </a:endParaRPr>
            </a:p>
            <a:p>
              <a:pPr algn="ctr" fontAlgn="auto">
                <a:lnSpc>
                  <a:spcPct val="120000"/>
                </a:lnSpc>
                <a:spcBef>
                  <a:spcPts val="0"/>
                </a:spcBef>
                <a:spcAft>
                  <a:spcPts val="0"/>
                </a:spcAft>
                <a:defRPr/>
              </a:pPr>
              <a:r>
                <a:rPr lang="zh-CN" altLang="en-US" sz="1865" dirty="0" smtClean="0">
                  <a:solidFill>
                    <a:schemeClr val="bg1"/>
                  </a:solidFill>
                </a:rPr>
                <a:t>建设</a:t>
              </a:r>
              <a:r>
                <a:rPr lang="zh-CN" altLang="en-US" sz="1865" dirty="0">
                  <a:solidFill>
                    <a:schemeClr val="bg1"/>
                  </a:solidFill>
                </a:rPr>
                <a:t>成效显著</a:t>
              </a:r>
            </a:p>
          </p:txBody>
        </p:sp>
        <p:sp>
          <p:nvSpPr>
            <p:cNvPr id="12" name="TextBox 9">
              <a:hlinkClick r:id="" action="ppaction://hlinkshowjump?jump=nextslide"/>
            </p:cNvPr>
            <p:cNvSpPr txBox="1"/>
            <p:nvPr/>
          </p:nvSpPr>
          <p:spPr>
            <a:xfrm>
              <a:off x="912667" y="2273860"/>
              <a:ext cx="831116" cy="348389"/>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1600" dirty="0" smtClean="0">
                  <a:solidFill>
                    <a:schemeClr val="bg1"/>
                  </a:solidFill>
                </a:rPr>
                <a:t>（六）</a:t>
              </a:r>
              <a:endParaRPr lang="zh-CN" altLang="en-US" sz="1600" dirty="0">
                <a:solidFill>
                  <a:schemeClr val="bg1"/>
                </a:solidFill>
              </a:endParaRPr>
            </a:p>
          </p:txBody>
        </p:sp>
      </p:grpSp>
      <p:grpSp>
        <p:nvGrpSpPr>
          <p:cNvPr id="13" name="组合 12"/>
          <p:cNvGrpSpPr/>
          <p:nvPr/>
        </p:nvGrpSpPr>
        <p:grpSpPr>
          <a:xfrm>
            <a:off x="2772582" y="3684904"/>
            <a:ext cx="2114801" cy="2105376"/>
            <a:chOff x="341627" y="1975731"/>
            <a:chExt cx="1953898" cy="1945190"/>
          </a:xfrm>
          <a:gradFill>
            <a:gsLst>
              <a:gs pos="0">
                <a:srgbClr val="E30000"/>
              </a:gs>
              <a:gs pos="100000">
                <a:srgbClr val="760303"/>
              </a:gs>
            </a:gsLst>
            <a:lin ang="5400000" scaled="0"/>
          </a:gradFill>
        </p:grpSpPr>
        <p:grpSp>
          <p:nvGrpSpPr>
            <p:cNvPr id="14" name="组合 13"/>
            <p:cNvGrpSpPr/>
            <p:nvPr/>
          </p:nvGrpSpPr>
          <p:grpSpPr>
            <a:xfrm>
              <a:off x="341627" y="1975731"/>
              <a:ext cx="1953898" cy="1945190"/>
              <a:chOff x="2509369" y="1397461"/>
              <a:chExt cx="1492888" cy="1486234"/>
            </a:xfrm>
            <a:grpFill/>
          </p:grpSpPr>
          <p:sp>
            <p:nvSpPr>
              <p:cNvPr id="15" name="Freeform 22"/>
              <p:cNvSpPr>
                <a:spLocks noEditPoints="1"/>
              </p:cNvSpPr>
              <p:nvPr/>
            </p:nvSpPr>
            <p:spPr bwMode="auto">
              <a:xfrm>
                <a:off x="2509369" y="1397461"/>
                <a:ext cx="1492888" cy="1486234"/>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lumMod val="75000"/>
                      <a:lumOff val="25000"/>
                    </a:schemeClr>
                  </a:solidFill>
                </a:endParaRPr>
              </a:p>
            </p:txBody>
          </p:sp>
          <p:sp>
            <p:nvSpPr>
              <p:cNvPr id="16" name="椭圆 15"/>
              <p:cNvSpPr/>
              <p:nvPr/>
            </p:nvSpPr>
            <p:spPr>
              <a:xfrm>
                <a:off x="2673051" y="1564349"/>
                <a:ext cx="1165524" cy="1165524"/>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chemeClr val="tx1">
                      <a:lumMod val="75000"/>
                      <a:lumOff val="25000"/>
                    </a:schemeClr>
                  </a:solidFill>
                </a:endParaRPr>
              </a:p>
            </p:txBody>
          </p:sp>
        </p:grpSp>
        <p:sp>
          <p:nvSpPr>
            <p:cNvPr id="17" name="TextBox 9">
              <a:hlinkClick r:id="" action="ppaction://hlinkshowjump?jump=nextslide"/>
            </p:cNvPr>
            <p:cNvSpPr txBox="1"/>
            <p:nvPr/>
          </p:nvSpPr>
          <p:spPr>
            <a:xfrm>
              <a:off x="465451" y="2556533"/>
              <a:ext cx="1706248" cy="799795"/>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lnSpc>
                  <a:spcPct val="120000"/>
                </a:lnSpc>
                <a:spcBef>
                  <a:spcPts val="0"/>
                </a:spcBef>
                <a:spcAft>
                  <a:spcPts val="0"/>
                </a:spcAft>
                <a:defRPr/>
              </a:pPr>
              <a:r>
                <a:rPr lang="zh-CN" altLang="en-US" sz="1865" dirty="0">
                  <a:solidFill>
                    <a:schemeClr val="bg1"/>
                  </a:solidFill>
                </a:rPr>
                <a:t>强军兴</a:t>
              </a:r>
              <a:r>
                <a:rPr lang="zh-CN" altLang="en-US" sz="1865" dirty="0" smtClean="0">
                  <a:solidFill>
                    <a:schemeClr val="bg1"/>
                  </a:solidFill>
                </a:rPr>
                <a:t>军</a:t>
              </a:r>
              <a:endParaRPr lang="en-US" altLang="zh-CN" sz="1865" dirty="0" smtClean="0">
                <a:solidFill>
                  <a:schemeClr val="bg1"/>
                </a:solidFill>
              </a:endParaRPr>
            </a:p>
            <a:p>
              <a:pPr algn="ctr" fontAlgn="auto">
                <a:lnSpc>
                  <a:spcPct val="120000"/>
                </a:lnSpc>
                <a:spcBef>
                  <a:spcPts val="0"/>
                </a:spcBef>
                <a:spcAft>
                  <a:spcPts val="0"/>
                </a:spcAft>
                <a:defRPr/>
              </a:pPr>
              <a:r>
                <a:rPr lang="zh-CN" altLang="en-US" sz="1865" dirty="0" smtClean="0">
                  <a:solidFill>
                    <a:schemeClr val="bg1"/>
                  </a:solidFill>
                </a:rPr>
                <a:t>开创</a:t>
              </a:r>
              <a:r>
                <a:rPr lang="zh-CN" altLang="en-US" sz="1865" dirty="0">
                  <a:solidFill>
                    <a:schemeClr val="bg1"/>
                  </a:solidFill>
                </a:rPr>
                <a:t>新局面</a:t>
              </a:r>
            </a:p>
          </p:txBody>
        </p:sp>
        <p:sp>
          <p:nvSpPr>
            <p:cNvPr id="18" name="TextBox 9">
              <a:hlinkClick r:id="" action="ppaction://hlinkshowjump?jump=nextslide"/>
            </p:cNvPr>
            <p:cNvSpPr txBox="1"/>
            <p:nvPr/>
          </p:nvSpPr>
          <p:spPr>
            <a:xfrm>
              <a:off x="914400" y="2249793"/>
              <a:ext cx="831116" cy="348389"/>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1600" dirty="0" smtClean="0">
                  <a:solidFill>
                    <a:schemeClr val="bg1"/>
                  </a:solidFill>
                </a:rPr>
                <a:t>（七）</a:t>
              </a:r>
              <a:endParaRPr lang="zh-CN" altLang="en-US" sz="1600" dirty="0">
                <a:solidFill>
                  <a:schemeClr val="bg1"/>
                </a:solidFill>
              </a:endParaRPr>
            </a:p>
          </p:txBody>
        </p:sp>
      </p:grpSp>
      <p:grpSp>
        <p:nvGrpSpPr>
          <p:cNvPr id="19" name="组合 18"/>
          <p:cNvGrpSpPr/>
          <p:nvPr/>
        </p:nvGrpSpPr>
        <p:grpSpPr>
          <a:xfrm>
            <a:off x="5083684" y="3807599"/>
            <a:ext cx="2114801" cy="2105376"/>
            <a:chOff x="341627" y="1975731"/>
            <a:chExt cx="1953898" cy="1945190"/>
          </a:xfrm>
          <a:gradFill>
            <a:gsLst>
              <a:gs pos="0">
                <a:srgbClr val="E30000"/>
              </a:gs>
              <a:gs pos="100000">
                <a:srgbClr val="760303"/>
              </a:gs>
            </a:gsLst>
            <a:lin ang="5400000" scaled="0"/>
          </a:gradFill>
        </p:grpSpPr>
        <p:grpSp>
          <p:nvGrpSpPr>
            <p:cNvPr id="20" name="组合 19"/>
            <p:cNvGrpSpPr/>
            <p:nvPr/>
          </p:nvGrpSpPr>
          <p:grpSpPr>
            <a:xfrm>
              <a:off x="341627" y="1975731"/>
              <a:ext cx="1953898" cy="1945190"/>
              <a:chOff x="2509369" y="1397461"/>
              <a:chExt cx="1492888" cy="1486234"/>
            </a:xfrm>
            <a:grpFill/>
          </p:grpSpPr>
          <p:sp>
            <p:nvSpPr>
              <p:cNvPr id="21" name="Freeform 22"/>
              <p:cNvSpPr>
                <a:spLocks noEditPoints="1"/>
              </p:cNvSpPr>
              <p:nvPr/>
            </p:nvSpPr>
            <p:spPr bwMode="auto">
              <a:xfrm>
                <a:off x="2509369" y="1397461"/>
                <a:ext cx="1492888" cy="1486234"/>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lumMod val="75000"/>
                      <a:lumOff val="25000"/>
                    </a:schemeClr>
                  </a:solidFill>
                </a:endParaRPr>
              </a:p>
            </p:txBody>
          </p:sp>
          <p:sp>
            <p:nvSpPr>
              <p:cNvPr id="22" name="椭圆 21"/>
              <p:cNvSpPr/>
              <p:nvPr/>
            </p:nvSpPr>
            <p:spPr>
              <a:xfrm>
                <a:off x="2673051" y="1564349"/>
                <a:ext cx="1165524" cy="1165524"/>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chemeClr val="tx1">
                      <a:lumMod val="75000"/>
                      <a:lumOff val="25000"/>
                    </a:schemeClr>
                  </a:solidFill>
                </a:endParaRPr>
              </a:p>
            </p:txBody>
          </p:sp>
        </p:grpSp>
        <p:sp>
          <p:nvSpPr>
            <p:cNvPr id="23" name="TextBox 9">
              <a:hlinkClick r:id="" action="ppaction://hlinkshowjump?jump=nextslide"/>
            </p:cNvPr>
            <p:cNvSpPr txBox="1"/>
            <p:nvPr/>
          </p:nvSpPr>
          <p:spPr>
            <a:xfrm>
              <a:off x="465451" y="2556533"/>
              <a:ext cx="1706248" cy="799795"/>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lnSpc>
                  <a:spcPct val="120000"/>
                </a:lnSpc>
                <a:spcBef>
                  <a:spcPts val="0"/>
                </a:spcBef>
                <a:spcAft>
                  <a:spcPts val="0"/>
                </a:spcAft>
                <a:defRPr/>
              </a:pPr>
              <a:r>
                <a:rPr lang="zh-CN" altLang="en-US" sz="1865" dirty="0">
                  <a:solidFill>
                    <a:schemeClr val="bg1"/>
                  </a:solidFill>
                </a:rPr>
                <a:t>港澳台</a:t>
              </a:r>
              <a:r>
                <a:rPr lang="zh-CN" altLang="en-US" sz="1865" dirty="0" smtClean="0">
                  <a:solidFill>
                    <a:schemeClr val="bg1"/>
                  </a:solidFill>
                </a:rPr>
                <a:t>工作</a:t>
              </a:r>
              <a:endParaRPr lang="en-US" altLang="zh-CN" sz="1865" dirty="0" smtClean="0">
                <a:solidFill>
                  <a:schemeClr val="bg1"/>
                </a:solidFill>
              </a:endParaRPr>
            </a:p>
            <a:p>
              <a:pPr algn="ctr" fontAlgn="auto">
                <a:lnSpc>
                  <a:spcPct val="120000"/>
                </a:lnSpc>
                <a:spcBef>
                  <a:spcPts val="0"/>
                </a:spcBef>
                <a:spcAft>
                  <a:spcPts val="0"/>
                </a:spcAft>
                <a:defRPr/>
              </a:pPr>
              <a:r>
                <a:rPr lang="zh-CN" altLang="en-US" sz="1865" dirty="0" smtClean="0">
                  <a:solidFill>
                    <a:schemeClr val="bg1"/>
                  </a:solidFill>
                </a:rPr>
                <a:t>取得</a:t>
              </a:r>
              <a:r>
                <a:rPr lang="zh-CN" altLang="en-US" sz="1865" dirty="0">
                  <a:solidFill>
                    <a:schemeClr val="bg1"/>
                  </a:solidFill>
                </a:rPr>
                <a:t>新进展</a:t>
              </a:r>
            </a:p>
          </p:txBody>
        </p:sp>
        <p:sp>
          <p:nvSpPr>
            <p:cNvPr id="30" name="TextBox 9">
              <a:hlinkClick r:id="" action="ppaction://hlinkshowjump?jump=nextslide"/>
            </p:cNvPr>
            <p:cNvSpPr txBox="1"/>
            <p:nvPr/>
          </p:nvSpPr>
          <p:spPr>
            <a:xfrm>
              <a:off x="890413" y="2249793"/>
              <a:ext cx="831116" cy="348389"/>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1600" dirty="0" smtClean="0">
                  <a:solidFill>
                    <a:schemeClr val="bg1"/>
                  </a:solidFill>
                </a:rPr>
                <a:t>（八）</a:t>
              </a:r>
              <a:endParaRPr lang="zh-CN" altLang="en-US" sz="1600" dirty="0">
                <a:solidFill>
                  <a:schemeClr val="bg1"/>
                </a:solidFill>
              </a:endParaRPr>
            </a:p>
          </p:txBody>
        </p:sp>
      </p:grpSp>
      <p:grpSp>
        <p:nvGrpSpPr>
          <p:cNvPr id="37" name="组合 36"/>
          <p:cNvGrpSpPr/>
          <p:nvPr/>
        </p:nvGrpSpPr>
        <p:grpSpPr>
          <a:xfrm>
            <a:off x="9728268" y="3787914"/>
            <a:ext cx="2114801" cy="2105376"/>
            <a:chOff x="341627" y="1975731"/>
            <a:chExt cx="1953898" cy="1945190"/>
          </a:xfrm>
          <a:gradFill>
            <a:gsLst>
              <a:gs pos="0">
                <a:srgbClr val="E30000"/>
              </a:gs>
              <a:gs pos="100000">
                <a:srgbClr val="760303"/>
              </a:gs>
            </a:gsLst>
            <a:lin ang="5400000" scaled="0"/>
          </a:gradFill>
        </p:grpSpPr>
        <p:grpSp>
          <p:nvGrpSpPr>
            <p:cNvPr id="38" name="组合 37"/>
            <p:cNvGrpSpPr/>
            <p:nvPr/>
          </p:nvGrpSpPr>
          <p:grpSpPr>
            <a:xfrm>
              <a:off x="341627" y="1975731"/>
              <a:ext cx="1953898" cy="1945190"/>
              <a:chOff x="2509369" y="1397461"/>
              <a:chExt cx="1492888" cy="1486234"/>
            </a:xfrm>
            <a:grpFill/>
          </p:grpSpPr>
          <p:sp>
            <p:nvSpPr>
              <p:cNvPr id="39" name="Freeform 22"/>
              <p:cNvSpPr>
                <a:spLocks noEditPoints="1"/>
              </p:cNvSpPr>
              <p:nvPr/>
            </p:nvSpPr>
            <p:spPr bwMode="auto">
              <a:xfrm>
                <a:off x="2509369" y="1397461"/>
                <a:ext cx="1492888" cy="1486234"/>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lumMod val="75000"/>
                      <a:lumOff val="25000"/>
                    </a:schemeClr>
                  </a:solidFill>
                </a:endParaRPr>
              </a:p>
            </p:txBody>
          </p:sp>
          <p:sp>
            <p:nvSpPr>
              <p:cNvPr id="40" name="椭圆 39"/>
              <p:cNvSpPr/>
              <p:nvPr/>
            </p:nvSpPr>
            <p:spPr>
              <a:xfrm>
                <a:off x="2673051" y="1564349"/>
                <a:ext cx="1165524" cy="1165524"/>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chemeClr val="tx1">
                      <a:lumMod val="75000"/>
                      <a:lumOff val="25000"/>
                    </a:schemeClr>
                  </a:solidFill>
                </a:endParaRPr>
              </a:p>
            </p:txBody>
          </p:sp>
        </p:grpSp>
        <p:sp>
          <p:nvSpPr>
            <p:cNvPr id="41" name="TextBox 9">
              <a:hlinkClick r:id="" action="ppaction://hlinkshowjump?jump=nextslide"/>
            </p:cNvPr>
            <p:cNvSpPr txBox="1"/>
            <p:nvPr/>
          </p:nvSpPr>
          <p:spPr>
            <a:xfrm>
              <a:off x="465451" y="2556533"/>
              <a:ext cx="1706248" cy="799795"/>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lnSpc>
                  <a:spcPct val="120000"/>
                </a:lnSpc>
                <a:spcBef>
                  <a:spcPts val="0"/>
                </a:spcBef>
                <a:spcAft>
                  <a:spcPts val="0"/>
                </a:spcAft>
                <a:defRPr/>
              </a:pPr>
              <a:r>
                <a:rPr lang="zh-CN" altLang="en-US" sz="1865" dirty="0">
                  <a:solidFill>
                    <a:schemeClr val="bg1"/>
                  </a:solidFill>
                </a:rPr>
                <a:t>全面从严治党成效卓著</a:t>
              </a:r>
            </a:p>
          </p:txBody>
        </p:sp>
        <p:sp>
          <p:nvSpPr>
            <p:cNvPr id="42" name="TextBox 9">
              <a:hlinkClick r:id="" action="ppaction://hlinkshowjump?jump=nextslide"/>
            </p:cNvPr>
            <p:cNvSpPr txBox="1"/>
            <p:nvPr/>
          </p:nvSpPr>
          <p:spPr>
            <a:xfrm>
              <a:off x="903017" y="2249793"/>
              <a:ext cx="831116" cy="348389"/>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1600" dirty="0" smtClean="0">
                  <a:solidFill>
                    <a:schemeClr val="bg1"/>
                  </a:solidFill>
                </a:rPr>
                <a:t>（十）</a:t>
              </a:r>
              <a:endParaRPr lang="zh-CN" altLang="en-US" sz="1600" dirty="0">
                <a:solidFill>
                  <a:schemeClr val="bg1"/>
                </a:solidFill>
              </a:endParaRPr>
            </a:p>
          </p:txBody>
        </p:sp>
      </p:grpSp>
      <p:grpSp>
        <p:nvGrpSpPr>
          <p:cNvPr id="43" name="组合 42"/>
          <p:cNvGrpSpPr/>
          <p:nvPr/>
        </p:nvGrpSpPr>
        <p:grpSpPr>
          <a:xfrm>
            <a:off x="7355270" y="3797299"/>
            <a:ext cx="2114801" cy="2105376"/>
            <a:chOff x="341627" y="1975731"/>
            <a:chExt cx="1953898" cy="1945190"/>
          </a:xfrm>
          <a:gradFill>
            <a:gsLst>
              <a:gs pos="0">
                <a:srgbClr val="E30000"/>
              </a:gs>
              <a:gs pos="100000">
                <a:srgbClr val="760303"/>
              </a:gs>
            </a:gsLst>
            <a:lin ang="5400000" scaled="0"/>
          </a:gradFill>
        </p:grpSpPr>
        <p:grpSp>
          <p:nvGrpSpPr>
            <p:cNvPr id="44" name="组合 43"/>
            <p:cNvGrpSpPr/>
            <p:nvPr/>
          </p:nvGrpSpPr>
          <p:grpSpPr>
            <a:xfrm>
              <a:off x="341627" y="1975731"/>
              <a:ext cx="1953898" cy="1945190"/>
              <a:chOff x="2509369" y="1397461"/>
              <a:chExt cx="1492888" cy="1486234"/>
            </a:xfrm>
            <a:grpFill/>
          </p:grpSpPr>
          <p:sp>
            <p:nvSpPr>
              <p:cNvPr id="45" name="Freeform 22"/>
              <p:cNvSpPr>
                <a:spLocks noEditPoints="1"/>
              </p:cNvSpPr>
              <p:nvPr/>
            </p:nvSpPr>
            <p:spPr bwMode="auto">
              <a:xfrm>
                <a:off x="2509369" y="1397461"/>
                <a:ext cx="1492888" cy="1486234"/>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lumMod val="75000"/>
                      <a:lumOff val="25000"/>
                    </a:schemeClr>
                  </a:solidFill>
                </a:endParaRPr>
              </a:p>
            </p:txBody>
          </p:sp>
          <p:sp>
            <p:nvSpPr>
              <p:cNvPr id="46" name="椭圆 45"/>
              <p:cNvSpPr/>
              <p:nvPr/>
            </p:nvSpPr>
            <p:spPr>
              <a:xfrm>
                <a:off x="2673051" y="1564349"/>
                <a:ext cx="1165524" cy="1165524"/>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chemeClr val="tx1">
                      <a:lumMod val="75000"/>
                      <a:lumOff val="25000"/>
                    </a:schemeClr>
                  </a:solidFill>
                </a:endParaRPr>
              </a:p>
            </p:txBody>
          </p:sp>
        </p:grpSp>
        <p:sp>
          <p:nvSpPr>
            <p:cNvPr id="47" name="TextBox 9">
              <a:hlinkClick r:id="" action="ppaction://hlinkshowjump?jump=nextslide"/>
            </p:cNvPr>
            <p:cNvSpPr txBox="1"/>
            <p:nvPr/>
          </p:nvSpPr>
          <p:spPr>
            <a:xfrm>
              <a:off x="465451" y="2556533"/>
              <a:ext cx="1706248" cy="802714"/>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lnSpc>
                  <a:spcPct val="120000"/>
                </a:lnSpc>
                <a:spcBef>
                  <a:spcPts val="0"/>
                </a:spcBef>
                <a:spcAft>
                  <a:spcPts val="0"/>
                </a:spcAft>
                <a:defRPr/>
              </a:pPr>
              <a:r>
                <a:rPr lang="zh-CN" altLang="en-US" sz="1865" dirty="0">
                  <a:solidFill>
                    <a:schemeClr val="bg1"/>
                  </a:solidFill>
                </a:rPr>
                <a:t>全方位外交</a:t>
              </a:r>
              <a:endParaRPr lang="en-US" altLang="zh-CN" sz="1865" dirty="0">
                <a:solidFill>
                  <a:schemeClr val="bg1"/>
                </a:solidFill>
              </a:endParaRPr>
            </a:p>
            <a:p>
              <a:pPr algn="ctr" fontAlgn="auto">
                <a:lnSpc>
                  <a:spcPct val="120000"/>
                </a:lnSpc>
                <a:spcBef>
                  <a:spcPts val="0"/>
                </a:spcBef>
                <a:spcAft>
                  <a:spcPts val="0"/>
                </a:spcAft>
                <a:defRPr/>
              </a:pPr>
              <a:r>
                <a:rPr lang="zh-CN" altLang="en-US" sz="1865" dirty="0">
                  <a:solidFill>
                    <a:schemeClr val="bg1"/>
                  </a:solidFill>
                </a:rPr>
                <a:t>布局深入</a:t>
              </a:r>
              <a:r>
                <a:rPr lang="zh-CN" altLang="en-US" sz="1865" dirty="0" smtClean="0">
                  <a:solidFill>
                    <a:schemeClr val="bg1"/>
                  </a:solidFill>
                </a:rPr>
                <a:t>展开</a:t>
              </a:r>
              <a:endParaRPr lang="zh-CN" altLang="en-US" sz="1865" dirty="0">
                <a:solidFill>
                  <a:schemeClr val="bg1"/>
                </a:solidFill>
              </a:endParaRPr>
            </a:p>
          </p:txBody>
        </p:sp>
        <p:sp>
          <p:nvSpPr>
            <p:cNvPr id="48" name="TextBox 9">
              <a:hlinkClick r:id="" action="ppaction://hlinkshowjump?jump=nextslide"/>
            </p:cNvPr>
            <p:cNvSpPr txBox="1"/>
            <p:nvPr/>
          </p:nvSpPr>
          <p:spPr>
            <a:xfrm>
              <a:off x="903017" y="2249793"/>
              <a:ext cx="831116" cy="348389"/>
            </a:xfrm>
            <a:prstGeom prst="roundRect">
              <a:avLst/>
            </a:prstGeom>
            <a:grpFill/>
            <a:ln w="9525">
              <a:noFill/>
              <a:prstDash val="dash"/>
            </a:ln>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1600" dirty="0" smtClean="0">
                  <a:solidFill>
                    <a:schemeClr val="bg1"/>
                  </a:solidFill>
                </a:rPr>
                <a:t>（九）</a:t>
              </a:r>
              <a:endParaRPr lang="zh-CN" altLang="en-US" sz="1600" dirty="0">
                <a:solidFill>
                  <a:schemeClr val="bg1"/>
                </a:solidFill>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p:tgtEl>
                                          <p:spTgt spid="2"/>
                                        </p:tgtEl>
                                        <p:attrNameLst>
                                          <p:attrName>ppt_y</p:attrName>
                                        </p:attrNameLst>
                                      </p:cBhvr>
                                      <p:tavLst>
                                        <p:tav tm="0">
                                          <p:val>
                                            <p:strVal val="#ppt_y+#ppt_h*1.125000"/>
                                          </p:val>
                                        </p:tav>
                                        <p:tav tm="100000">
                                          <p:val>
                                            <p:strVal val="#ppt_y"/>
                                          </p:val>
                                        </p:tav>
                                      </p:tavLst>
                                    </p:anim>
                                    <p:animEffect transition="in" filter="wipe(up)">
                                      <p:cBhvr>
                                        <p:cTn id="12" dur="750"/>
                                        <p:tgtEl>
                                          <p:spTgt spid="2"/>
                                        </p:tgtEl>
                                      </p:cBhvr>
                                    </p:animEffect>
                                  </p:childTnLst>
                                </p:cTn>
                              </p:par>
                            </p:childTnLst>
                          </p:cTn>
                        </p:par>
                        <p:par>
                          <p:cTn id="13" fill="hold">
                            <p:stCondLst>
                              <p:cond delay="1500"/>
                            </p:stCondLst>
                            <p:childTnLst>
                              <p:par>
                                <p:cTn id="14" presetID="12" presetClass="entr" presetSubtype="4" fill="hold" nodeType="afterEffect">
                                  <p:stCondLst>
                                    <p:cond delay="0"/>
                                  </p:stCondLst>
                                  <p:childTnLst>
                                    <p:set>
                                      <p:cBhvr>
                                        <p:cTn id="15" dur="1" fill="hold">
                                          <p:stCondLst>
                                            <p:cond delay="0"/>
                                          </p:stCondLst>
                                        </p:cTn>
                                        <p:tgtEl>
                                          <p:spTgt spid="133"/>
                                        </p:tgtEl>
                                        <p:attrNameLst>
                                          <p:attrName>style.visibility</p:attrName>
                                        </p:attrNameLst>
                                      </p:cBhvr>
                                      <p:to>
                                        <p:strVal val="visible"/>
                                      </p:to>
                                    </p:set>
                                    <p:anim calcmode="lin" valueType="num">
                                      <p:cBhvr additive="base">
                                        <p:cTn id="16" dur="750"/>
                                        <p:tgtEl>
                                          <p:spTgt spid="133"/>
                                        </p:tgtEl>
                                        <p:attrNameLst>
                                          <p:attrName>ppt_y</p:attrName>
                                        </p:attrNameLst>
                                      </p:cBhvr>
                                      <p:tavLst>
                                        <p:tav tm="0">
                                          <p:val>
                                            <p:strVal val="#ppt_y+#ppt_h*1.125000"/>
                                          </p:val>
                                        </p:tav>
                                        <p:tav tm="100000">
                                          <p:val>
                                            <p:strVal val="#ppt_y"/>
                                          </p:val>
                                        </p:tav>
                                      </p:tavLst>
                                    </p:anim>
                                    <p:animEffect transition="in" filter="wipe(up)">
                                      <p:cBhvr>
                                        <p:cTn id="17" dur="750"/>
                                        <p:tgtEl>
                                          <p:spTgt spid="133"/>
                                        </p:tgtEl>
                                      </p:cBhvr>
                                    </p:animEffect>
                                  </p:childTnLst>
                                </p:cTn>
                              </p:par>
                            </p:childTnLst>
                          </p:cTn>
                        </p:par>
                        <p:par>
                          <p:cTn id="18" fill="hold">
                            <p:stCondLst>
                              <p:cond delay="2500"/>
                            </p:stCondLst>
                            <p:childTnLst>
                              <p:par>
                                <p:cTn id="19" presetID="12" presetClass="entr" presetSubtype="4" fill="hold" nodeType="afterEffect">
                                  <p:stCondLst>
                                    <p:cond delay="0"/>
                                  </p:stCondLst>
                                  <p:childTnLst>
                                    <p:set>
                                      <p:cBhvr>
                                        <p:cTn id="20" dur="1" fill="hold">
                                          <p:stCondLst>
                                            <p:cond delay="0"/>
                                          </p:stCondLst>
                                        </p:cTn>
                                        <p:tgtEl>
                                          <p:spTgt spid="157"/>
                                        </p:tgtEl>
                                        <p:attrNameLst>
                                          <p:attrName>style.visibility</p:attrName>
                                        </p:attrNameLst>
                                      </p:cBhvr>
                                      <p:to>
                                        <p:strVal val="visible"/>
                                      </p:to>
                                    </p:set>
                                    <p:anim calcmode="lin" valueType="num">
                                      <p:cBhvr additive="base">
                                        <p:cTn id="21" dur="750"/>
                                        <p:tgtEl>
                                          <p:spTgt spid="157"/>
                                        </p:tgtEl>
                                        <p:attrNameLst>
                                          <p:attrName>ppt_y</p:attrName>
                                        </p:attrNameLst>
                                      </p:cBhvr>
                                      <p:tavLst>
                                        <p:tav tm="0">
                                          <p:val>
                                            <p:strVal val="#ppt_y+#ppt_h*1.125000"/>
                                          </p:val>
                                        </p:tav>
                                        <p:tav tm="100000">
                                          <p:val>
                                            <p:strVal val="#ppt_y"/>
                                          </p:val>
                                        </p:tav>
                                      </p:tavLst>
                                    </p:anim>
                                    <p:animEffect transition="in" filter="wipe(up)">
                                      <p:cBhvr>
                                        <p:cTn id="22" dur="750"/>
                                        <p:tgtEl>
                                          <p:spTgt spid="157"/>
                                        </p:tgtEl>
                                      </p:cBhvr>
                                    </p:animEffect>
                                  </p:childTnLst>
                                </p:cTn>
                              </p:par>
                            </p:childTnLst>
                          </p:cTn>
                        </p:par>
                        <p:par>
                          <p:cTn id="23" fill="hold">
                            <p:stCondLst>
                              <p:cond delay="3500"/>
                            </p:stCondLst>
                            <p:childTnLst>
                              <p:par>
                                <p:cTn id="24" presetID="12" presetClass="entr" presetSubtype="4" fill="hold" nodeType="afterEffect">
                                  <p:stCondLst>
                                    <p:cond delay="0"/>
                                  </p:stCondLst>
                                  <p:childTnLst>
                                    <p:set>
                                      <p:cBhvr>
                                        <p:cTn id="25" dur="1" fill="hold">
                                          <p:stCondLst>
                                            <p:cond delay="0"/>
                                          </p:stCondLst>
                                        </p:cTn>
                                        <p:tgtEl>
                                          <p:spTgt spid="163"/>
                                        </p:tgtEl>
                                        <p:attrNameLst>
                                          <p:attrName>style.visibility</p:attrName>
                                        </p:attrNameLst>
                                      </p:cBhvr>
                                      <p:to>
                                        <p:strVal val="visible"/>
                                      </p:to>
                                    </p:set>
                                    <p:anim calcmode="lin" valueType="num">
                                      <p:cBhvr additive="base">
                                        <p:cTn id="26" dur="750"/>
                                        <p:tgtEl>
                                          <p:spTgt spid="163"/>
                                        </p:tgtEl>
                                        <p:attrNameLst>
                                          <p:attrName>ppt_y</p:attrName>
                                        </p:attrNameLst>
                                      </p:cBhvr>
                                      <p:tavLst>
                                        <p:tav tm="0">
                                          <p:val>
                                            <p:strVal val="#ppt_y+#ppt_h*1.125000"/>
                                          </p:val>
                                        </p:tav>
                                        <p:tav tm="100000">
                                          <p:val>
                                            <p:strVal val="#ppt_y"/>
                                          </p:val>
                                        </p:tav>
                                      </p:tavLst>
                                    </p:anim>
                                    <p:animEffect transition="in" filter="wipe(up)">
                                      <p:cBhvr>
                                        <p:cTn id="27" dur="750"/>
                                        <p:tgtEl>
                                          <p:spTgt spid="163"/>
                                        </p:tgtEl>
                                      </p:cBhvr>
                                    </p:animEffect>
                                  </p:childTnLst>
                                </p:cTn>
                              </p:par>
                            </p:childTnLst>
                          </p:cTn>
                        </p:par>
                        <p:par>
                          <p:cTn id="28" fill="hold">
                            <p:stCondLst>
                              <p:cond delay="4500"/>
                            </p:stCondLst>
                            <p:childTnLst>
                              <p:par>
                                <p:cTn id="29" presetID="12" presetClass="entr" presetSubtype="4" fill="hold" nodeType="afterEffect">
                                  <p:stCondLst>
                                    <p:cond delay="0"/>
                                  </p:stCondLst>
                                  <p:childTnLst>
                                    <p:set>
                                      <p:cBhvr>
                                        <p:cTn id="30" dur="1" fill="hold">
                                          <p:stCondLst>
                                            <p:cond delay="0"/>
                                          </p:stCondLst>
                                        </p:cTn>
                                        <p:tgtEl>
                                          <p:spTgt spid="169"/>
                                        </p:tgtEl>
                                        <p:attrNameLst>
                                          <p:attrName>style.visibility</p:attrName>
                                        </p:attrNameLst>
                                      </p:cBhvr>
                                      <p:to>
                                        <p:strVal val="visible"/>
                                      </p:to>
                                    </p:set>
                                    <p:anim calcmode="lin" valueType="num">
                                      <p:cBhvr additive="base">
                                        <p:cTn id="31" dur="750"/>
                                        <p:tgtEl>
                                          <p:spTgt spid="169"/>
                                        </p:tgtEl>
                                        <p:attrNameLst>
                                          <p:attrName>ppt_y</p:attrName>
                                        </p:attrNameLst>
                                      </p:cBhvr>
                                      <p:tavLst>
                                        <p:tav tm="0">
                                          <p:val>
                                            <p:strVal val="#ppt_y+#ppt_h*1.125000"/>
                                          </p:val>
                                        </p:tav>
                                        <p:tav tm="100000">
                                          <p:val>
                                            <p:strVal val="#ppt_y"/>
                                          </p:val>
                                        </p:tav>
                                      </p:tavLst>
                                    </p:anim>
                                    <p:animEffect transition="in" filter="wipe(up)">
                                      <p:cBhvr>
                                        <p:cTn id="32" dur="750"/>
                                        <p:tgtEl>
                                          <p:spTgt spid="169"/>
                                        </p:tgtEl>
                                      </p:cBhvr>
                                    </p:animEffect>
                                  </p:childTnLst>
                                </p:cTn>
                              </p:par>
                            </p:childTnLst>
                          </p:cTn>
                        </p:par>
                        <p:par>
                          <p:cTn id="33" fill="hold">
                            <p:stCondLst>
                              <p:cond delay="5500"/>
                            </p:stCondLst>
                            <p:childTnLst>
                              <p:par>
                                <p:cTn id="34" presetID="12" presetClass="entr" presetSubtype="4"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750"/>
                                        <p:tgtEl>
                                          <p:spTgt spid="5"/>
                                        </p:tgtEl>
                                        <p:attrNameLst>
                                          <p:attrName>ppt_y</p:attrName>
                                        </p:attrNameLst>
                                      </p:cBhvr>
                                      <p:tavLst>
                                        <p:tav tm="0">
                                          <p:val>
                                            <p:strVal val="#ppt_y+#ppt_h*1.125000"/>
                                          </p:val>
                                        </p:tav>
                                        <p:tav tm="100000">
                                          <p:val>
                                            <p:strVal val="#ppt_y"/>
                                          </p:val>
                                        </p:tav>
                                      </p:tavLst>
                                    </p:anim>
                                    <p:animEffect transition="in" filter="wipe(up)">
                                      <p:cBhvr>
                                        <p:cTn id="37" dur="750"/>
                                        <p:tgtEl>
                                          <p:spTgt spid="5"/>
                                        </p:tgtEl>
                                      </p:cBhvr>
                                    </p:animEffect>
                                  </p:childTnLst>
                                </p:cTn>
                              </p:par>
                            </p:childTnLst>
                          </p:cTn>
                        </p:par>
                        <p:par>
                          <p:cTn id="38" fill="hold">
                            <p:stCondLst>
                              <p:cond delay="6500"/>
                            </p:stCondLst>
                            <p:childTnLst>
                              <p:par>
                                <p:cTn id="39" presetID="12" presetClass="entr" presetSubtype="4"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750"/>
                                        <p:tgtEl>
                                          <p:spTgt spid="13"/>
                                        </p:tgtEl>
                                        <p:attrNameLst>
                                          <p:attrName>ppt_y</p:attrName>
                                        </p:attrNameLst>
                                      </p:cBhvr>
                                      <p:tavLst>
                                        <p:tav tm="0">
                                          <p:val>
                                            <p:strVal val="#ppt_y+#ppt_h*1.125000"/>
                                          </p:val>
                                        </p:tav>
                                        <p:tav tm="100000">
                                          <p:val>
                                            <p:strVal val="#ppt_y"/>
                                          </p:val>
                                        </p:tav>
                                      </p:tavLst>
                                    </p:anim>
                                    <p:animEffect transition="in" filter="wipe(up)">
                                      <p:cBhvr>
                                        <p:cTn id="42" dur="750"/>
                                        <p:tgtEl>
                                          <p:spTgt spid="13"/>
                                        </p:tgtEl>
                                      </p:cBhvr>
                                    </p:animEffect>
                                  </p:childTnLst>
                                </p:cTn>
                              </p:par>
                            </p:childTnLst>
                          </p:cTn>
                        </p:par>
                        <p:par>
                          <p:cTn id="43" fill="hold">
                            <p:stCondLst>
                              <p:cond delay="7500"/>
                            </p:stCondLst>
                            <p:childTnLst>
                              <p:par>
                                <p:cTn id="44" presetID="12" presetClass="entr" presetSubtype="4"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750"/>
                                        <p:tgtEl>
                                          <p:spTgt spid="19"/>
                                        </p:tgtEl>
                                        <p:attrNameLst>
                                          <p:attrName>ppt_y</p:attrName>
                                        </p:attrNameLst>
                                      </p:cBhvr>
                                      <p:tavLst>
                                        <p:tav tm="0">
                                          <p:val>
                                            <p:strVal val="#ppt_y+#ppt_h*1.125000"/>
                                          </p:val>
                                        </p:tav>
                                        <p:tav tm="100000">
                                          <p:val>
                                            <p:strVal val="#ppt_y"/>
                                          </p:val>
                                        </p:tav>
                                      </p:tavLst>
                                    </p:anim>
                                    <p:animEffect transition="in" filter="wipe(up)">
                                      <p:cBhvr>
                                        <p:cTn id="47" dur="750"/>
                                        <p:tgtEl>
                                          <p:spTgt spid="19"/>
                                        </p:tgtEl>
                                      </p:cBhvr>
                                    </p:animEffect>
                                  </p:childTnLst>
                                </p:cTn>
                              </p:par>
                            </p:childTnLst>
                          </p:cTn>
                        </p:par>
                        <p:par>
                          <p:cTn id="48" fill="hold">
                            <p:stCondLst>
                              <p:cond delay="8500"/>
                            </p:stCondLst>
                            <p:childTnLst>
                              <p:par>
                                <p:cTn id="49" presetID="12" presetClass="entr" presetSubtype="4" fill="hold" nodeType="after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750"/>
                                        <p:tgtEl>
                                          <p:spTgt spid="37"/>
                                        </p:tgtEl>
                                        <p:attrNameLst>
                                          <p:attrName>ppt_y</p:attrName>
                                        </p:attrNameLst>
                                      </p:cBhvr>
                                      <p:tavLst>
                                        <p:tav tm="0">
                                          <p:val>
                                            <p:strVal val="#ppt_y+#ppt_h*1.125000"/>
                                          </p:val>
                                        </p:tav>
                                        <p:tav tm="100000">
                                          <p:val>
                                            <p:strVal val="#ppt_y"/>
                                          </p:val>
                                        </p:tav>
                                      </p:tavLst>
                                    </p:anim>
                                    <p:animEffect transition="in" filter="wipe(up)">
                                      <p:cBhvr>
                                        <p:cTn id="52" dur="750"/>
                                        <p:tgtEl>
                                          <p:spTgt spid="37"/>
                                        </p:tgtEl>
                                      </p:cBhvr>
                                    </p:animEffect>
                                  </p:childTnLst>
                                </p:cTn>
                              </p:par>
                            </p:childTnLst>
                          </p:cTn>
                        </p:par>
                        <p:par>
                          <p:cTn id="53" fill="hold">
                            <p:stCondLst>
                              <p:cond delay="9500"/>
                            </p:stCondLst>
                            <p:childTnLst>
                              <p:par>
                                <p:cTn id="54" presetID="12" presetClass="entr" presetSubtype="4" fill="hold" nodeType="after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additive="base">
                                        <p:cTn id="56" dur="750"/>
                                        <p:tgtEl>
                                          <p:spTgt spid="43"/>
                                        </p:tgtEl>
                                        <p:attrNameLst>
                                          <p:attrName>ppt_y</p:attrName>
                                        </p:attrNameLst>
                                      </p:cBhvr>
                                      <p:tavLst>
                                        <p:tav tm="0">
                                          <p:val>
                                            <p:strVal val="#ppt_y+#ppt_h*1.125000"/>
                                          </p:val>
                                        </p:tav>
                                        <p:tav tm="100000">
                                          <p:val>
                                            <p:strVal val="#ppt_y"/>
                                          </p:val>
                                        </p:tav>
                                      </p:tavLst>
                                    </p:anim>
                                    <p:animEffect transition="in" filter="wipe(up)">
                                      <p:cBhvr>
                                        <p:cTn id="57"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88035" y="798195"/>
            <a:ext cx="10769600" cy="5323205"/>
          </a:xfrm>
          <a:prstGeom prst="rect">
            <a:avLst/>
          </a:prstGeom>
          <a:noFill/>
        </p:spPr>
        <p:txBody>
          <a:bodyPr wrap="square" rtlCol="0" anchor="t">
            <a:spAutoFit/>
          </a:bodyPr>
          <a:lstStyle/>
          <a:p>
            <a:r>
              <a:rPr lang="en-US" altLang="zh-CN"/>
              <a:t>       </a:t>
            </a:r>
            <a:r>
              <a:rPr lang="en-US" altLang="zh-CN" sz="2800"/>
              <a:t> </a:t>
            </a:r>
            <a:r>
              <a:rPr lang="zh-CN" altLang="en-US" sz="3200" b="1">
                <a:solidFill>
                  <a:srgbClr val="C00000"/>
                </a:solidFill>
                <a:latin typeface="黑体" panose="02010609060101010101" charset="-122"/>
                <a:ea typeface="黑体" panose="02010609060101010101" charset="-122"/>
              </a:rPr>
              <a:t>经济</a:t>
            </a:r>
            <a:r>
              <a:rPr lang="en-US" altLang="zh-CN" sz="2800" b="1">
                <a:solidFill>
                  <a:srgbClr val="5C0007"/>
                </a:solidFill>
                <a:latin typeface="黑体" panose="02010609060101010101" charset="-122"/>
                <a:ea typeface="黑体" panose="02010609060101010101" charset="-122"/>
              </a:rPr>
              <a:t>:</a:t>
            </a:r>
            <a:r>
              <a:rPr lang="zh-CN" altLang="en-US" sz="2800" b="1">
                <a:solidFill>
                  <a:srgbClr val="5C0007"/>
                </a:solidFill>
                <a:latin typeface="黑体" panose="02010609060101010101" charset="-122"/>
                <a:ea typeface="黑体" panose="02010609060101010101" charset="-122"/>
              </a:rPr>
              <a:t>保持</a:t>
            </a:r>
            <a:r>
              <a:rPr lang="zh-CN" altLang="en-US" sz="2800" b="1">
                <a:solidFill>
                  <a:srgbClr val="0000FF"/>
                </a:solidFill>
                <a:latin typeface="黑体" panose="02010609060101010101" charset="-122"/>
                <a:ea typeface="黑体" panose="02010609060101010101" charset="-122"/>
              </a:rPr>
              <a:t>中高速</a:t>
            </a:r>
            <a:r>
              <a:rPr lang="zh-CN" altLang="en-US" sz="2800" b="1">
                <a:solidFill>
                  <a:srgbClr val="5C0007"/>
                </a:solidFill>
                <a:latin typeface="黑体" panose="02010609060101010101" charset="-122"/>
                <a:ea typeface="黑体" panose="02010609060101010101" charset="-122"/>
              </a:rPr>
              <a:t>增长，在世界主要国家中名列前茅，国内生产总值从</a:t>
            </a:r>
            <a:r>
              <a:rPr lang="zh-CN" altLang="en-US" sz="2800" b="1">
                <a:solidFill>
                  <a:srgbClr val="0000FF"/>
                </a:solidFill>
                <a:latin typeface="黑体" panose="02010609060101010101" charset="-122"/>
                <a:ea typeface="黑体" panose="02010609060101010101" charset="-122"/>
              </a:rPr>
              <a:t>五十四万亿</a:t>
            </a:r>
            <a:r>
              <a:rPr lang="zh-CN" altLang="en-US" sz="2800" b="1">
                <a:solidFill>
                  <a:srgbClr val="5C0007"/>
                </a:solidFill>
                <a:latin typeface="黑体" panose="02010609060101010101" charset="-122"/>
                <a:ea typeface="黑体" panose="02010609060101010101" charset="-122"/>
              </a:rPr>
              <a:t>元增长到</a:t>
            </a:r>
            <a:r>
              <a:rPr lang="zh-CN" altLang="en-US" sz="2800" b="1">
                <a:solidFill>
                  <a:srgbClr val="0000FF"/>
                </a:solidFill>
                <a:latin typeface="黑体" panose="02010609060101010101" charset="-122"/>
                <a:ea typeface="黑体" panose="02010609060101010101" charset="-122"/>
              </a:rPr>
              <a:t>八十万</a:t>
            </a:r>
            <a:r>
              <a:rPr lang="zh-CN" altLang="en-US" sz="2800" b="1">
                <a:solidFill>
                  <a:srgbClr val="5C0007"/>
                </a:solidFill>
                <a:latin typeface="黑体" panose="02010609060101010101" charset="-122"/>
                <a:ea typeface="黑体" panose="02010609060101010101" charset="-122"/>
              </a:rPr>
              <a:t>亿元，稳居世界</a:t>
            </a:r>
            <a:r>
              <a:rPr lang="zh-CN" altLang="en-US" sz="2800" b="1">
                <a:solidFill>
                  <a:srgbClr val="0000FF"/>
                </a:solidFill>
                <a:latin typeface="黑体" panose="02010609060101010101" charset="-122"/>
                <a:ea typeface="黑体" panose="02010609060101010101" charset="-122"/>
              </a:rPr>
              <a:t>第二</a:t>
            </a:r>
            <a:r>
              <a:rPr lang="zh-CN" altLang="en-US" sz="2800" b="1">
                <a:solidFill>
                  <a:srgbClr val="5C0007"/>
                </a:solidFill>
                <a:latin typeface="黑体" panose="02010609060101010101" charset="-122"/>
                <a:ea typeface="黑体" panose="02010609060101010101" charset="-122"/>
              </a:rPr>
              <a:t>，对世界经济增长贡献率超过</a:t>
            </a:r>
            <a:r>
              <a:rPr lang="zh-CN" altLang="en-US" sz="2800" b="1">
                <a:solidFill>
                  <a:srgbClr val="0000FF"/>
                </a:solidFill>
                <a:latin typeface="黑体" panose="02010609060101010101" charset="-122"/>
                <a:ea typeface="黑体" panose="02010609060101010101" charset="-122"/>
              </a:rPr>
              <a:t>百分之三十。</a:t>
            </a:r>
            <a:r>
              <a:rPr lang="zh-CN" altLang="en-US" sz="2800" b="1">
                <a:solidFill>
                  <a:srgbClr val="5C0007"/>
                </a:solidFill>
                <a:latin typeface="黑体" panose="02010609060101010101" charset="-122"/>
                <a:ea typeface="黑体" panose="02010609060101010101" charset="-122"/>
              </a:rPr>
              <a:t>供给侧结构性改革深入推进，经济结构不断优化，数字经济等新兴产业蓬勃发展，高铁、公路、桥梁、港口、机场等基础设施建设快速推进。农业现代化稳步推进，粮食生产能力达到</a:t>
            </a:r>
            <a:r>
              <a:rPr lang="zh-CN" altLang="en-US" sz="2800" b="1">
                <a:solidFill>
                  <a:srgbClr val="0033CC"/>
                </a:solidFill>
                <a:latin typeface="黑体" panose="02010609060101010101" charset="-122"/>
                <a:ea typeface="黑体" panose="02010609060101010101" charset="-122"/>
              </a:rPr>
              <a:t>一万二千亿</a:t>
            </a:r>
            <a:r>
              <a:rPr lang="zh-CN" altLang="en-US" sz="2800" b="1">
                <a:solidFill>
                  <a:srgbClr val="5C0007"/>
                </a:solidFill>
                <a:latin typeface="黑体" panose="02010609060101010101" charset="-122"/>
                <a:ea typeface="黑体" panose="02010609060101010101" charset="-122"/>
              </a:rPr>
              <a:t>斤。城镇化率年均提高一点二个百分点，</a:t>
            </a:r>
            <a:r>
              <a:rPr lang="zh-CN" altLang="en-US" sz="2800" b="1">
                <a:solidFill>
                  <a:srgbClr val="0033CC"/>
                </a:solidFill>
                <a:latin typeface="黑体" panose="02010609060101010101" charset="-122"/>
                <a:ea typeface="黑体" panose="02010609060101010101" charset="-122"/>
              </a:rPr>
              <a:t>八千多万</a:t>
            </a:r>
            <a:r>
              <a:rPr lang="zh-CN" altLang="en-US" sz="2800" b="1">
                <a:solidFill>
                  <a:srgbClr val="5C0007"/>
                </a:solidFill>
                <a:latin typeface="黑体" panose="02010609060101010101" charset="-122"/>
                <a:ea typeface="黑体" panose="02010609060101010101" charset="-122"/>
              </a:rPr>
              <a:t>农业转移人口成为城镇居民。区域发展协调性增强，“一带一路”建设、京津冀协同发展、长江经济带发展成效显著。创新驱动发展战略大力实施，创新型国家建设成果丰硕，</a:t>
            </a:r>
            <a:r>
              <a:rPr lang="zh-CN" altLang="en-US" sz="2800" b="1">
                <a:solidFill>
                  <a:srgbClr val="0000FF"/>
                </a:solidFill>
                <a:latin typeface="黑体" panose="02010609060101010101" charset="-122"/>
                <a:ea typeface="黑体" panose="02010609060101010101" charset="-122"/>
              </a:rPr>
              <a:t>天宫、蛟龙、天眼、悟空、墨子、大飞机等重大科技成果</a:t>
            </a:r>
            <a:r>
              <a:rPr lang="zh-CN" altLang="en-US" sz="2800" b="1">
                <a:solidFill>
                  <a:srgbClr val="5C0007"/>
                </a:solidFill>
                <a:latin typeface="黑体" panose="02010609060101010101" charset="-122"/>
                <a:ea typeface="黑体" panose="02010609060101010101" charset="-122"/>
              </a:rPr>
              <a:t>相继问世。南海岛礁建设积极推进。开放型经济新体制逐步健全，对外贸易、对外投资、外汇储备稳居世界前列。</a:t>
            </a:r>
          </a:p>
        </p:txBody>
      </p:sp>
    </p:spTree>
  </p:cSld>
  <p:clrMapOvr>
    <a:masterClrMapping/>
  </p:clrMapOvr>
  <p:transition spd="slow" advClick="0" advTm="0">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RVF6]BZMV9VAFRBT[E{E_P6"/>
          <p:cNvPicPr>
            <a:picLocks noChangeAspect="1"/>
          </p:cNvPicPr>
          <p:nvPr/>
        </p:nvPicPr>
        <p:blipFill>
          <a:blip r:embed="rId2"/>
          <a:stretch>
            <a:fillRect/>
          </a:stretch>
        </p:blipFill>
        <p:spPr>
          <a:xfrm>
            <a:off x="599440" y="894715"/>
            <a:ext cx="3232785" cy="2202180"/>
          </a:xfrm>
          <a:prstGeom prst="rect">
            <a:avLst/>
          </a:prstGeom>
        </p:spPr>
      </p:pic>
      <p:pic>
        <p:nvPicPr>
          <p:cNvPr id="7" name="图片 6" descr="JV_FV512C(M{6T(M5R]0VAH"/>
          <p:cNvPicPr>
            <a:picLocks noChangeAspect="1"/>
          </p:cNvPicPr>
          <p:nvPr/>
        </p:nvPicPr>
        <p:blipFill>
          <a:blip r:embed="rId3"/>
          <a:stretch>
            <a:fillRect/>
          </a:stretch>
        </p:blipFill>
        <p:spPr>
          <a:xfrm>
            <a:off x="845185" y="3490595"/>
            <a:ext cx="2929255" cy="2573020"/>
          </a:xfrm>
          <a:prstGeom prst="rect">
            <a:avLst/>
          </a:prstGeom>
        </p:spPr>
      </p:pic>
      <p:pic>
        <p:nvPicPr>
          <p:cNvPr id="10" name="图片 9" descr="7A[AJBS]8YFT3ZNLYEP0HGO"/>
          <p:cNvPicPr>
            <a:picLocks noChangeAspect="1"/>
          </p:cNvPicPr>
          <p:nvPr/>
        </p:nvPicPr>
        <p:blipFill>
          <a:blip r:embed="rId4"/>
          <a:stretch>
            <a:fillRect/>
          </a:stretch>
        </p:blipFill>
        <p:spPr>
          <a:xfrm>
            <a:off x="4707255" y="894715"/>
            <a:ext cx="2975610" cy="2268220"/>
          </a:xfrm>
          <a:prstGeom prst="rect">
            <a:avLst/>
          </a:prstGeom>
        </p:spPr>
      </p:pic>
      <p:pic>
        <p:nvPicPr>
          <p:cNvPr id="11" name="图片 10" descr="`9TF6`272ML7)[LN6WHGN36"/>
          <p:cNvPicPr>
            <a:picLocks noChangeAspect="1"/>
          </p:cNvPicPr>
          <p:nvPr/>
        </p:nvPicPr>
        <p:blipFill>
          <a:blip r:embed="rId5"/>
          <a:stretch>
            <a:fillRect/>
          </a:stretch>
        </p:blipFill>
        <p:spPr>
          <a:xfrm>
            <a:off x="4707255" y="3845560"/>
            <a:ext cx="3265170" cy="2218055"/>
          </a:xfrm>
          <a:prstGeom prst="rect">
            <a:avLst/>
          </a:prstGeom>
        </p:spPr>
      </p:pic>
      <p:pic>
        <p:nvPicPr>
          <p:cNvPr id="13" name="图片 12" descr="AJT9XB{C(TWV3RLWQ_TXO3B"/>
          <p:cNvPicPr>
            <a:picLocks noChangeAspect="1"/>
          </p:cNvPicPr>
          <p:nvPr/>
        </p:nvPicPr>
        <p:blipFill>
          <a:blip r:embed="rId6"/>
          <a:stretch>
            <a:fillRect/>
          </a:stretch>
        </p:blipFill>
        <p:spPr>
          <a:xfrm>
            <a:off x="8302625" y="2297430"/>
            <a:ext cx="3368040" cy="2263140"/>
          </a:xfrm>
          <a:prstGeom prst="rect">
            <a:avLst/>
          </a:prstGeom>
        </p:spPr>
      </p:pic>
    </p:spTree>
  </p:cSld>
  <p:clrMapOvr>
    <a:masterClrMapping/>
  </p:clrMapOvr>
  <p:transition spd="slow" advClick="0" advTm="0">
    <p:pull/>
  </p:transition>
</p:sld>
</file>

<file path=ppt/tags/tag1.xml><?xml version="1.0" encoding="utf-8"?>
<p:tagLst xmlns:a="http://schemas.openxmlformats.org/drawingml/2006/main" xmlns:r="http://schemas.openxmlformats.org/officeDocument/2006/relationships" xmlns:p="http://schemas.openxmlformats.org/presentationml/2006/main">
  <p:tag name="MH" val="20171020163041"/>
  <p:tag name="MH_LIBRARY" val="GRAPHIC"/>
  <p:tag name="MH_TYPE" val="SubTitle"/>
  <p:tag name="MH_ORDER" val="2"/>
</p:tagLst>
</file>

<file path=ppt/tags/tag10.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12"/>
</p:tagLst>
</file>

<file path=ppt/tags/tag11.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SubTitle"/>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7"/>
</p:tagLst>
</file>

<file path=ppt/tags/tag13.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8"/>
</p:tagLst>
</file>

<file path=ppt/tags/tag14.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9"/>
</p:tagLst>
</file>

<file path=ppt/tags/tag15.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SubTitle"/>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5"/>
</p:tagLst>
</file>

<file path=ppt/tags/tag18.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6"/>
</p:tagLst>
</file>

<file path=ppt/tags/tag19.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SubTitle"/>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71020163041"/>
  <p:tag name="MH_LIBRARY" val="GRAPHIC"/>
  <p:tag name="MH_TYPE" val="Other"/>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2"/>
</p:tagLst>
</file>

<file path=ppt/tags/tag22.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3"/>
</p:tagLst>
</file>

<file path=ppt/tags/tag23.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10"/>
</p:tagLst>
</file>

<file path=ppt/tags/tag25.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11"/>
</p:tagLst>
</file>

<file path=ppt/tags/tag26.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12"/>
</p:tagLst>
</file>

<file path=ppt/tags/tag27.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SubTitle"/>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7"/>
</p:tagLst>
</file>

<file path=ppt/tags/tag29.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8"/>
</p:tagLst>
</file>

<file path=ppt/tags/tag3.xml><?xml version="1.0" encoding="utf-8"?>
<p:tagLst xmlns:a="http://schemas.openxmlformats.org/drawingml/2006/main" xmlns:r="http://schemas.openxmlformats.org/officeDocument/2006/relationships" xmlns:p="http://schemas.openxmlformats.org/presentationml/2006/main">
  <p:tag name="MH" val="20171020163041"/>
  <p:tag name="MH_LIBRARY" val="GRAPHIC"/>
  <p:tag name="MH_TYPE" val="SubTitle"/>
  <p:tag name="MH_ORDER" val="3"/>
</p:tagLst>
</file>

<file path=ppt/tags/tag30.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9"/>
</p:tagLst>
</file>

<file path=ppt/tags/tag31.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SubTitle"/>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4"/>
</p:tagLst>
</file>

<file path=ppt/tags/tag33.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5"/>
</p:tagLst>
</file>

<file path=ppt/tags/tag34.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6"/>
</p:tagLst>
</file>

<file path=ppt/tags/tag35.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SubTitle"/>
  <p:tag name="MH_ORDER" val="2"/>
</p:tagLst>
</file>

<file path=ppt/tags/tag36.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1"/>
</p:tagLst>
</file>

<file path=ppt/tags/tag37.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2"/>
</p:tagLst>
</file>

<file path=ppt/tags/tag38.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3"/>
</p:tagLst>
</file>

<file path=ppt/tags/tag39.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13"/>
</p:tagLst>
</file>

<file path=ppt/tags/tag40.xml><?xml version="1.0" encoding="utf-8"?>
<p:tagLst xmlns:a="http://schemas.openxmlformats.org/drawingml/2006/main" xmlns:r="http://schemas.openxmlformats.org/officeDocument/2006/relationships" xmlns:p="http://schemas.openxmlformats.org/presentationml/2006/main">
  <p:tag name="MH" val="20171020183248"/>
  <p:tag name="MH_LIBRARY" val="GRAPHIC"/>
  <p:tag name="MH_TYPE" val="PageTitle"/>
  <p:tag name="MH_ORDER" val="PageTitle"/>
</p:tagLst>
</file>

<file path=ppt/tags/tag41.xml><?xml version="1.0" encoding="utf-8"?>
<p:tagLst xmlns:a="http://schemas.openxmlformats.org/drawingml/2006/main" xmlns:r="http://schemas.openxmlformats.org/officeDocument/2006/relationships" xmlns:p="http://schemas.openxmlformats.org/presentationml/2006/main">
  <p:tag name="MH" val="20171020183248"/>
  <p:tag name="MH_LIBRARY" val="GRAPHIC"/>
  <p:tag name="MH_TYPE" val="Picture"/>
  <p:tag name="MH_ORDER" val="1"/>
</p:tagLst>
</file>

<file path=ppt/tags/tag42.xml><?xml version="1.0" encoding="utf-8"?>
<p:tagLst xmlns:a="http://schemas.openxmlformats.org/drawingml/2006/main" xmlns:r="http://schemas.openxmlformats.org/officeDocument/2006/relationships" xmlns:p="http://schemas.openxmlformats.org/presentationml/2006/main">
  <p:tag name="MH" val="20171020184207"/>
  <p:tag name="MH_LIBRARY" val="GRAPHIC"/>
  <p:tag name="MH_TYPE" val="Picture"/>
  <p:tag name="MH_ORDER" val="1"/>
</p:tagLst>
</file>

<file path=ppt/tags/tag43.xml><?xml version="1.0" encoding="utf-8"?>
<p:tagLst xmlns:a="http://schemas.openxmlformats.org/drawingml/2006/main" xmlns:r="http://schemas.openxmlformats.org/officeDocument/2006/relationships" xmlns:p="http://schemas.openxmlformats.org/presentationml/2006/main">
  <p:tag name="MH" val="20171020184207"/>
  <p:tag name="MH_LIBRARY" val="GRAPHIC"/>
  <p:tag name="MH_TYPE" val="Picture"/>
  <p:tag name="MH_ORDER" val="1"/>
</p:tagLst>
</file>

<file path=ppt/tags/tag44.xml><?xml version="1.0" encoding="utf-8"?>
<p:tagLst xmlns:a="http://schemas.openxmlformats.org/drawingml/2006/main" xmlns:r="http://schemas.openxmlformats.org/officeDocument/2006/relationships" xmlns:p="http://schemas.openxmlformats.org/presentationml/2006/main">
  <p:tag name="MH" val="20171020184207"/>
  <p:tag name="MH_LIBRARY" val="GRAPHIC"/>
  <p:tag name="MH_TYPE" val="Text"/>
  <p:tag name="MH_ORDER" val="1"/>
</p:tagLst>
</file>

<file path=ppt/tags/tag45.xml><?xml version="1.0" encoding="utf-8"?>
<p:tagLst xmlns:a="http://schemas.openxmlformats.org/drawingml/2006/main" xmlns:r="http://schemas.openxmlformats.org/officeDocument/2006/relationships" xmlns:p="http://schemas.openxmlformats.org/presentationml/2006/main">
  <p:tag name="MH" val="20171020184207"/>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14"/>
</p:tagLst>
</file>

<file path=ppt/tags/tag6.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15"/>
</p:tagLst>
</file>

<file path=ppt/tags/tag7.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SubTitle"/>
  <p:tag name="MH_ORDER" val="5"/>
</p:tagLst>
</file>

<file path=ppt/tags/tag8.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10"/>
</p:tagLst>
</file>

<file path=ppt/tags/tag9.xml><?xml version="1.0" encoding="utf-8"?>
<p:tagLst xmlns:a="http://schemas.openxmlformats.org/drawingml/2006/main" xmlns:r="http://schemas.openxmlformats.org/officeDocument/2006/relationships" xmlns:p="http://schemas.openxmlformats.org/presentationml/2006/main">
  <p:tag name="MH" val="20171020181236"/>
  <p:tag name="MH_LIBRARY" val="GRAPHIC"/>
  <p:tag name="MH_TYPE" val="Other"/>
  <p:tag name="MH_ORDER" val="11"/>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4414</Words>
  <Application>Microsoft Office PowerPoint</Application>
  <PresentationFormat>自定义</PresentationFormat>
  <Paragraphs>385</Paragraphs>
  <Slides>52</Slides>
  <Notes>40</Notes>
  <HiddenSlides>1</HiddenSlides>
  <MMClips>0</MMClips>
  <ScaleCrop>false</ScaleCrop>
  <HeadingPairs>
    <vt:vector size="4" baseType="variant">
      <vt:variant>
        <vt:lpstr>主题</vt:lpstr>
      </vt:variant>
      <vt:variant>
        <vt:i4>2</vt:i4>
      </vt:variant>
      <vt:variant>
        <vt:lpstr>幻灯片标题</vt:lpstr>
      </vt:variant>
      <vt:variant>
        <vt:i4>52</vt:i4>
      </vt:variant>
    </vt:vector>
  </HeadingPairs>
  <TitlesOfParts>
    <vt:vector size="54" baseType="lpstr">
      <vt:lpstr>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china</dc:creator>
  <cp:lastModifiedBy>田雯雯</cp:lastModifiedBy>
  <cp:revision>251</cp:revision>
  <dcterms:created xsi:type="dcterms:W3CDTF">2017-09-19T13:04:00Z</dcterms:created>
  <dcterms:modified xsi:type="dcterms:W3CDTF">2017-11-16T02:22:18Z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2052-10.1.0.6930</vt:lpwstr>
  </property>
</Properties>
</file>